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72" r:id="rId4"/>
    <p:sldId id="281" r:id="rId5"/>
    <p:sldId id="260" r:id="rId6"/>
    <p:sldId id="261" r:id="rId7"/>
    <p:sldId id="270" r:id="rId8"/>
    <p:sldId id="257" r:id="rId9"/>
    <p:sldId id="262" r:id="rId10"/>
    <p:sldId id="258" r:id="rId11"/>
    <p:sldId id="263" r:id="rId12"/>
    <p:sldId id="264" r:id="rId13"/>
    <p:sldId id="265" r:id="rId14"/>
    <p:sldId id="267" r:id="rId15"/>
    <p:sldId id="271" r:id="rId16"/>
    <p:sldId id="268" r:id="rId17"/>
    <p:sldId id="269" r:id="rId18"/>
    <p:sldId id="266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73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1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507857-FCA1-48E0-AE43-85A5F3724B39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ABDBFE-BF92-447A-851D-E4F6E9090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41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8122-98FB-419C-8C32-998C99ACD4B3}" type="datetime1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8E0F-F2E0-4713-98BA-E3169658FEA9}" type="datetime1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D32C-05C2-48BF-B370-0213E4D02A0F}" type="datetime1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2DBB-5901-4B0E-9606-81D5769BB597}" type="datetime1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5014-2EC1-4642-A529-67638A2BA0CC}" type="datetime1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C9D6-3C23-49F2-BDC9-C34D8F4B8740}" type="datetime1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A39B-3BFE-483B-A749-14F0CF72BDAA}" type="datetime1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C421-9828-40F3-8D53-F5F4FB123306}" type="datetime1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88D7-47EA-4A70-B6A1-4D5D0A97367D}" type="datetime1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516E-D321-4AC3-843C-55445AFB1741}" type="datetime1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4069-0612-4F1D-BD87-3B3E41201254}" type="datetime1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5611-2591-40D7-912B-24F54D08BCA4}" type="datetime1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rnc.lbl.gov/~wieman/container_uta_7_18_10.z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-rnc.lbl.gov/~wieman/PXL_insertion_system.ppt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ener-express.com/" TargetMode="External"/><Relationship Id="rId2" Type="http://schemas.openxmlformats.org/officeDocument/2006/relationships/hyperlink" Target="http://www.mcmaster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orecast3d.com/" TargetMode="External"/><Relationship Id="rId4" Type="http://schemas.openxmlformats.org/officeDocument/2006/relationships/hyperlink" Target="http://www.pacific-bearing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58192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67200" y="152400"/>
            <a:ext cx="193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PXL insertion parts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4495800"/>
            <a:ext cx="6418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PXLAndDuct_carriagev2.SLDASM</a:t>
            </a:r>
          </a:p>
          <a:p>
            <a:r>
              <a:rPr lang="en-US" b="1" dirty="0" smtClean="0"/>
              <a:t>In: </a:t>
            </a:r>
            <a:r>
              <a:rPr lang="en-US" b="1" dirty="0" smtClean="0">
                <a:hlinkClick r:id="rId3"/>
              </a:rPr>
              <a:t>http://www-rnc.lbl.gov/~wieman/container_uta_7_8_10.zip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638800"/>
            <a:ext cx="740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document: </a:t>
            </a:r>
            <a:r>
              <a:rPr lang="en-US" dirty="0" smtClean="0">
                <a:hlinkClick r:id="rId4"/>
              </a:rPr>
              <a:t>http://www-rnc.lbl.gov/~wieman/PXL_insertion_system.pptx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3246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2/16/2011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181600"/>
            <a:ext cx="777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additional </a:t>
            </a:r>
            <a:r>
              <a:rPr lang="en-US" dirty="0" err="1" smtClean="0"/>
              <a:t>fixturing</a:t>
            </a:r>
            <a:r>
              <a:rPr lang="en-US" dirty="0" smtClean="0"/>
              <a:t> assemblies: </a:t>
            </a:r>
            <a:r>
              <a:rPr lang="en-US" b="1" dirty="0" err="1" smtClean="0"/>
              <a:t>tt_mandrel_blank.SLDASM</a:t>
            </a:r>
            <a:r>
              <a:rPr lang="en-US" dirty="0" smtClean="0"/>
              <a:t>, </a:t>
            </a:r>
            <a:r>
              <a:rPr lang="en-US" b="1" dirty="0" err="1" smtClean="0"/>
              <a:t>tt_fixture.SLDASM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28101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5400000">
            <a:off x="1371600" y="1447800"/>
            <a:ext cx="914400" cy="762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486400" y="2209800"/>
            <a:ext cx="3962400" cy="152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5105400" y="1143000"/>
            <a:ext cx="3657600" cy="2057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781800" y="304800"/>
            <a:ext cx="609600" cy="6096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1200" y="6324600"/>
            <a:ext cx="443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D_termination_extend_to_hinge_v2.SLDPRT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152400"/>
            <a:ext cx="1600200" cy="22929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hinge pivot holes (total of 4)</a:t>
            </a:r>
          </a:p>
          <a:p>
            <a:endParaRPr lang="en-US" sz="1100" dirty="0" smtClean="0"/>
          </a:p>
          <a:p>
            <a:r>
              <a:rPr lang="en-US" sz="1100" dirty="0" smtClean="0"/>
              <a:t>position tolerance relative to each other and relative to mount plane ±0.075 mm</a:t>
            </a:r>
          </a:p>
          <a:p>
            <a:endParaRPr lang="en-US" sz="1100" dirty="0" smtClean="0"/>
          </a:p>
          <a:p>
            <a:r>
              <a:rPr lang="en-US" sz="1100" dirty="0" smtClean="0"/>
              <a:t>diameter tolerance</a:t>
            </a:r>
          </a:p>
          <a:p>
            <a:r>
              <a:rPr lang="en-US" sz="1100" dirty="0" smtClean="0"/>
              <a:t>+.005 - .00 mm (press fit for </a:t>
            </a:r>
            <a:r>
              <a:rPr lang="en-US" sz="1100" strike="sngStrike" dirty="0" smtClean="0"/>
              <a:t>peek</a:t>
            </a:r>
            <a:r>
              <a:rPr lang="en-US" sz="1100" dirty="0" smtClean="0"/>
              <a:t> BRASS bushings)</a:t>
            </a:r>
          </a:p>
          <a:p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762000"/>
            <a:ext cx="157447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diameter tolerance </a:t>
            </a:r>
          </a:p>
          <a:p>
            <a:r>
              <a:rPr lang="en-US" sz="1100" dirty="0" smtClean="0"/>
              <a:t>+0 – 0.1 mm</a:t>
            </a:r>
          </a:p>
          <a:p>
            <a:r>
              <a:rPr lang="en-US" sz="1100" dirty="0" smtClean="0"/>
              <a:t>slip fit for peek bushings</a:t>
            </a:r>
            <a:endParaRPr lang="en-US" sz="11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219200" y="1600200"/>
            <a:ext cx="1219200" cy="762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09800" y="1371600"/>
            <a:ext cx="5867400" cy="14478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09800" y="1371600"/>
            <a:ext cx="6019800" cy="17526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5562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NOT USE PEEK BUSHINGS. USE BRASS.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3" y="852488"/>
            <a:ext cx="62388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6096000"/>
            <a:ext cx="235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hinge_bushing.SLDPRT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19736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outside diameter tolerance:</a:t>
            </a:r>
          </a:p>
          <a:p>
            <a:r>
              <a:rPr lang="en-US" sz="1100" dirty="0" smtClean="0"/>
              <a:t>+.010 - .0025 mm</a:t>
            </a:r>
          </a:p>
          <a:p>
            <a:r>
              <a:rPr lang="en-US" sz="1100" dirty="0" smtClean="0"/>
              <a:t>press fit into hinge</a:t>
            </a:r>
          </a:p>
          <a:p>
            <a:r>
              <a:rPr lang="en-US" sz="1100" dirty="0" smtClean="0"/>
              <a:t>uses basic hole </a:t>
            </a:r>
            <a:r>
              <a:rPr lang="en-US" sz="1100" dirty="0" err="1" smtClean="0"/>
              <a:t>tolerancing</a:t>
            </a:r>
            <a:endParaRPr lang="en-US" sz="1100" dirty="0" smtClean="0"/>
          </a:p>
          <a:p>
            <a:r>
              <a:rPr lang="en-US" sz="1100" dirty="0" smtClean="0"/>
              <a:t>see design journal for this part</a:t>
            </a:r>
          </a:p>
          <a:p>
            <a:r>
              <a:rPr lang="en-US" sz="1100" dirty="0" smtClean="0"/>
              <a:t>and simulation of</a:t>
            </a:r>
          </a:p>
          <a:p>
            <a:r>
              <a:rPr lang="en-US" sz="1100" dirty="0" smtClean="0"/>
              <a:t>this part</a:t>
            </a:r>
          </a:p>
          <a:p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533400"/>
            <a:ext cx="1689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inside diameter tolerance:</a:t>
            </a:r>
          </a:p>
          <a:p>
            <a:r>
              <a:rPr lang="en-US" sz="1100" dirty="0" smtClean="0"/>
              <a:t>+0.025 - .00 mm</a:t>
            </a:r>
            <a:endParaRPr lang="en-US" sz="1100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430817" y="1104275"/>
            <a:ext cx="1302983" cy="270572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829300" y="1714500"/>
            <a:ext cx="2286000" cy="8382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0" y="5486400"/>
            <a:ext cx="1932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NOT USE PEEK.</a:t>
            </a:r>
          </a:p>
          <a:p>
            <a:r>
              <a:rPr lang="en-US" dirty="0" smtClean="0"/>
              <a:t>USE BRASS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0"/>
            <a:ext cx="568767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6096000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h_cam_sleeve.SLDPRT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533400"/>
            <a:ext cx="1689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inside diameter tolerance:</a:t>
            </a:r>
          </a:p>
          <a:p>
            <a:r>
              <a:rPr lang="en-US" sz="1100" dirty="0" smtClean="0"/>
              <a:t>+.10 - 0 mm for slip fit</a:t>
            </a:r>
            <a:endParaRPr lang="en-US" sz="11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715000" y="1447800"/>
            <a:ext cx="2133600" cy="12192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3581400" cy="488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6172200"/>
            <a:ext cx="363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hinge_leaf_out_blistered_v2.SLDPRT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838200"/>
            <a:ext cx="14125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hole center tolerance</a:t>
            </a:r>
          </a:p>
          <a:p>
            <a:r>
              <a:rPr lang="en-US" sz="1100" dirty="0" smtClean="0"/>
              <a:t>0.075 mm</a:t>
            </a:r>
          </a:p>
          <a:p>
            <a:r>
              <a:rPr lang="en-US" sz="1100" dirty="0" smtClean="0"/>
              <a:t>set by hinge  run out</a:t>
            </a:r>
            <a:endParaRPr lang="en-US" sz="11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715000" y="1295400"/>
            <a:ext cx="1905000" cy="762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19800" y="685800"/>
            <a:ext cx="3124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drill hole #31</a:t>
            </a:r>
          </a:p>
          <a:p>
            <a:endParaRPr lang="en-US" sz="1100" dirty="0" smtClean="0"/>
          </a:p>
          <a:p>
            <a:r>
              <a:rPr lang="en-US" sz="1100" dirty="0" smtClean="0"/>
              <a:t>later during assembly will ream to get clearance on top and interference on bottom</a:t>
            </a:r>
          </a:p>
          <a:p>
            <a:r>
              <a:rPr lang="en-US" sz="1100" dirty="0" smtClean="0"/>
              <a:t>see:</a:t>
            </a:r>
          </a:p>
          <a:p>
            <a:r>
              <a:rPr lang="en-US" sz="1100" b="1" dirty="0" err="1" smtClean="0"/>
              <a:t>hinge_leaf_out_blistered.SLDPRT</a:t>
            </a:r>
            <a:r>
              <a:rPr lang="en-US" sz="1100" dirty="0" smtClean="0"/>
              <a:t> (</a:t>
            </a:r>
            <a:r>
              <a:rPr lang="en-US" sz="1100" b="1" dirty="0" smtClean="0"/>
              <a:t>assembly</a:t>
            </a:r>
            <a:r>
              <a:rPr lang="en-US" sz="1100" dirty="0" smtClean="0"/>
              <a:t> )for reaming dimensions</a:t>
            </a:r>
            <a:endParaRPr lang="en-US" sz="11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715000" y="990600"/>
            <a:ext cx="457200" cy="381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85800"/>
            <a:ext cx="211582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0800000">
            <a:off x="5181600" y="838200"/>
            <a:ext cx="1905000" cy="533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5943600"/>
            <a:ext cx="326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hinge_leaf_in.SLDPRT</a:t>
            </a:r>
            <a:r>
              <a:rPr lang="en-US" b="1" dirty="0" smtClean="0"/>
              <a:t> (machine)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838200"/>
            <a:ext cx="14125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hole center tolerance</a:t>
            </a:r>
          </a:p>
          <a:p>
            <a:r>
              <a:rPr lang="en-US" sz="1100" dirty="0" smtClean="0"/>
              <a:t>0.075 mm</a:t>
            </a:r>
          </a:p>
          <a:p>
            <a:r>
              <a:rPr lang="en-US" sz="1100" dirty="0" smtClean="0"/>
              <a:t>set by hinge  run out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685800"/>
            <a:ext cx="2438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drill hole #31</a:t>
            </a:r>
          </a:p>
          <a:p>
            <a:endParaRPr lang="en-US" sz="1100" dirty="0" smtClean="0"/>
          </a:p>
          <a:p>
            <a:r>
              <a:rPr lang="en-US" sz="1100" dirty="0" smtClean="0"/>
              <a:t>later during assembly will ream to get clearance on top and interference on bottom</a:t>
            </a:r>
          </a:p>
          <a:p>
            <a:r>
              <a:rPr lang="en-US" sz="1100" dirty="0" smtClean="0"/>
              <a:t>see:</a:t>
            </a:r>
          </a:p>
          <a:p>
            <a:r>
              <a:rPr lang="en-US" sz="1100" b="1" dirty="0" err="1" smtClean="0"/>
              <a:t>hinge_leaf_in.SLDPRT</a:t>
            </a:r>
            <a:r>
              <a:rPr lang="en-US" sz="1100" dirty="0" smtClean="0"/>
              <a:t> (</a:t>
            </a:r>
            <a:r>
              <a:rPr lang="en-US" sz="1100" b="1" dirty="0" smtClean="0"/>
              <a:t>assembly</a:t>
            </a:r>
            <a:r>
              <a:rPr lang="en-US" sz="1100" dirty="0" smtClean="0"/>
              <a:t> )for reaming dimensions</a:t>
            </a:r>
            <a:endParaRPr lang="en-US" sz="11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181600" y="1066800"/>
            <a:ext cx="1143000" cy="4572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3200" y="304800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 0f 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5819775" cy="345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62200"/>
            <a:ext cx="351994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6324600"/>
            <a:ext cx="3637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carriage_v2.SLDASM</a:t>
            </a:r>
            <a:r>
              <a:rPr lang="en-US" dirty="0" smtClean="0"/>
              <a:t> (rail test mode)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304800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hot glue ends of snap ring to bushing to keep from rotating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343400"/>
            <a:ext cx="3962400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Linear_bearing_liner_FMN20_pacific_bearing.SLDPRT</a:t>
            </a:r>
          </a:p>
          <a:p>
            <a:endParaRPr lang="en-US" sz="1100" dirty="0" smtClean="0"/>
          </a:p>
          <a:p>
            <a:r>
              <a:rPr lang="en-US" sz="1100" dirty="0" smtClean="0"/>
              <a:t>for testing use commercial part, replace later with fabricated PEEK part</a:t>
            </a:r>
            <a:endParaRPr lang="en-US" sz="11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486400" y="914400"/>
            <a:ext cx="990600" cy="6858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791994" y="1143000"/>
            <a:ext cx="913606" cy="15319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991100" y="3162300"/>
            <a:ext cx="2133600" cy="762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76200"/>
            <a:ext cx="282801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Retain_ext_modified_MC98541A139.SLDPRT</a:t>
            </a:r>
          </a:p>
          <a:p>
            <a:r>
              <a:rPr lang="en-US" sz="1100" dirty="0" smtClean="0"/>
              <a:t>1 of 8</a:t>
            </a:r>
          </a:p>
          <a:p>
            <a:r>
              <a:rPr lang="en-US" sz="1100" dirty="0" smtClean="0"/>
              <a:t>for final replace with non magnetic</a:t>
            </a:r>
            <a:endParaRPr lang="en-US" sz="1100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3209018" y="376282"/>
            <a:ext cx="2353582" cy="145251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95400" y="1752600"/>
            <a:ext cx="259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set_screw_dog_MC92505A191.SLDPRT</a:t>
            </a:r>
          </a:p>
          <a:p>
            <a:r>
              <a:rPr lang="en-US" sz="1100" dirty="0" smtClean="0"/>
              <a:t>1 of 4 </a:t>
            </a:r>
          </a:p>
          <a:p>
            <a:r>
              <a:rPr lang="en-US" sz="1100" dirty="0" smtClean="0"/>
              <a:t>for final replace with non magnetic</a:t>
            </a:r>
            <a:endParaRPr lang="en-US" sz="11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733800" y="1905000"/>
            <a:ext cx="1676400" cy="762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8200" y="5334000"/>
            <a:ext cx="1475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carriage_base.SLDPRT</a:t>
            </a:r>
            <a:endParaRPr lang="en-US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" y="3581400"/>
            <a:ext cx="20441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hinge_east_release_blk.SLDPRT</a:t>
            </a:r>
            <a:endParaRPr lang="en-US" sz="1100" b="1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914400" y="3124200"/>
            <a:ext cx="7620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1"/>
          </p:cNvCxnSpPr>
          <p:nvPr/>
        </p:nvCxnSpPr>
        <p:spPr>
          <a:xfrm rot="10800000">
            <a:off x="4114800" y="4648201"/>
            <a:ext cx="533400" cy="81660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16523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09600"/>
            <a:ext cx="492245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5943600"/>
            <a:ext cx="320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hinge_east_release_blk.SLDPRT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temporary part used for testing only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743200"/>
            <a:ext cx="1600200" cy="22929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hinge pivot holes (total of 4)</a:t>
            </a:r>
          </a:p>
          <a:p>
            <a:endParaRPr lang="en-US" sz="1100" dirty="0" smtClean="0"/>
          </a:p>
          <a:p>
            <a:r>
              <a:rPr lang="en-US" sz="1100" dirty="0" smtClean="0"/>
              <a:t>position tolerance relative to each other and relative to mount plane ±0.075 mm</a:t>
            </a:r>
          </a:p>
          <a:p>
            <a:endParaRPr lang="en-US" sz="1100" dirty="0" smtClean="0"/>
          </a:p>
          <a:p>
            <a:r>
              <a:rPr lang="en-US" sz="1100" dirty="0" smtClean="0"/>
              <a:t>diameter tolerance</a:t>
            </a:r>
          </a:p>
          <a:p>
            <a:r>
              <a:rPr lang="en-US" sz="1100" dirty="0" smtClean="0"/>
              <a:t>+.005 - .00 mm (press fit for </a:t>
            </a:r>
            <a:r>
              <a:rPr lang="en-US" sz="1100" strike="sngStrike" dirty="0" smtClean="0"/>
              <a:t>peek</a:t>
            </a:r>
            <a:r>
              <a:rPr lang="en-US" sz="1100" dirty="0" smtClean="0"/>
              <a:t> BRASS bushings)</a:t>
            </a:r>
          </a:p>
          <a:p>
            <a:endParaRPr lang="en-US" sz="11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5067300" y="1866900"/>
            <a:ext cx="990600" cy="762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533900" y="2933700"/>
            <a:ext cx="1600200" cy="12192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7429500" y="2857500"/>
            <a:ext cx="1219200" cy="9906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7277100" y="1866900"/>
            <a:ext cx="1143000" cy="6096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5200" y="5105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NOT USE PEEK BUSHINGS. USE BRASS.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6019800"/>
            <a:ext cx="228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carriage_base.SLDPRT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796087" cy="557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5791200"/>
            <a:ext cx="371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hinge_pin_rod_MC_1606T21.SLDPRT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975" y="547689"/>
            <a:ext cx="965174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0" y="838200"/>
            <a:ext cx="128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5-40 thread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048000" y="609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048000" y="16764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819400" y="1143000"/>
            <a:ext cx="106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43200" y="990600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 mm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2514600"/>
            <a:ext cx="2102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from precision</a:t>
            </a:r>
          </a:p>
          <a:p>
            <a:r>
              <a:rPr lang="en-US" dirty="0" smtClean="0"/>
              <a:t>aluminum rod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91222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6172200"/>
            <a:ext cx="2919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duct_D_to_circle_v2.SLDPRT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6729255"/>
              </p:ext>
            </p:extLst>
          </p:nvPr>
        </p:nvGraphicFramePr>
        <p:xfrm>
          <a:off x="533400" y="304800"/>
          <a:ext cx="8458200" cy="638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2895600"/>
                <a:gridCol w="1066800"/>
                <a:gridCol w="1143000"/>
                <a:gridCol w="892691"/>
                <a:gridCol w="644470"/>
                <a:gridCol w="483353"/>
                <a:gridCol w="9512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part/file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cnfg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 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dove plate </a:t>
                      </a:r>
                      <a:r>
                        <a:rPr lang="en-US" sz="1100" dirty="0" err="1" smtClean="0"/>
                        <a:t>cyl.SLDPRT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exist at LBNL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?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transition_tube_cyl_v3.SLDPRT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LBNL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err="1" smtClean="0"/>
                        <a:t>tt_mandrel.SLDPRT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extended/with trim guides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UTA/LBNL</a:t>
                      </a:r>
                      <a:r>
                        <a:rPr lang="en-US" sz="1100" baseline="0" dirty="0" smtClean="0"/>
                        <a:t> prep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 each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hinge_D_end_v2.SLDPRT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UTA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D_termination_extend_to_hinge_v2.SLDPRT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LBNL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hinge_bushing.SLDPRT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trike="sngStrike" dirty="0" smtClean="0"/>
                        <a:t>PEEK</a:t>
                      </a:r>
                    </a:p>
                    <a:p>
                      <a:r>
                        <a:rPr lang="en-US" sz="1100" strike="noStrike" dirty="0" smtClean="0"/>
                        <a:t>BRASS</a:t>
                      </a:r>
                      <a:endParaRPr lang="en-US" sz="11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trike="sngStrike" dirty="0" smtClean="0"/>
                        <a:t>UTA</a:t>
                      </a:r>
                    </a:p>
                    <a:p>
                      <a:r>
                        <a:rPr lang="en-US" sz="1100" strike="noStrike" dirty="0" smtClean="0"/>
                        <a:t>LBNL</a:t>
                      </a:r>
                      <a:endParaRPr lang="en-US" sz="11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h_cam_sleeve.SLDPRT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PEEK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UTA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hinge_leaf_out_blistered_v2.SLDPRT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LBNL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</a:t>
                      </a:r>
                      <a:r>
                        <a:rPr lang="en-US" sz="1100" baseline="0" dirty="0" smtClean="0"/>
                        <a:t>  </a:t>
                      </a:r>
                      <a:r>
                        <a:rPr lang="en-US" sz="1100" baseline="0" dirty="0" err="1" smtClean="0"/>
                        <a:t>ev</a:t>
                      </a:r>
                      <a:r>
                        <a:rPr lang="en-US" sz="1100" baseline="0" dirty="0" smtClean="0"/>
                        <a:t> 2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hinge_leaf_in.SLDPRT</a:t>
                      </a:r>
                      <a:endParaRPr lang="en-US" sz="11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UTA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 </a:t>
                      </a:r>
                      <a:r>
                        <a:rPr lang="en-US" sz="1100" dirty="0" err="1" smtClean="0"/>
                        <a:t>ev</a:t>
                      </a:r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hinge_east_release_blk.SLDPRT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UTA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carriage_base.SLDPRT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LBNL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 </a:t>
                      </a:r>
                      <a:r>
                        <a:rPr lang="en-US" sz="1100" dirty="0" err="1" smtClean="0"/>
                        <a:t>ev</a:t>
                      </a:r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hinge_pin_rod_MC_1606T21.SLDPRT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hinge pin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MC</a:t>
                      </a:r>
                      <a:r>
                        <a:rPr lang="en-US" sz="1100" baseline="0" dirty="0" smtClean="0"/>
                        <a:t> 1606T21</a:t>
                      </a:r>
                    </a:p>
                    <a:p>
                      <a:r>
                        <a:rPr lang="en-US" sz="1100" baseline="0" dirty="0" smtClean="0"/>
                        <a:t>prec. al rod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UTA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 </a:t>
                      </a:r>
                      <a:r>
                        <a:rPr lang="en-US" sz="1100" dirty="0" err="1" smtClean="0"/>
                        <a:t>ev</a:t>
                      </a:r>
                      <a:r>
                        <a:rPr lang="en-US" sz="1100" dirty="0" smtClean="0"/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Retain_ext_modified_MC98541A139.SLDPRT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*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set_screw_dog_MC92505A191.SLDPRT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*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partial parts list for assembly:  </a:t>
            </a:r>
            <a:r>
              <a:rPr lang="en-US" b="1" dirty="0" smtClean="0"/>
              <a:t>PXLAndDuct_carriagev2.SLDASM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990600"/>
            <a:ext cx="37719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2209800"/>
            <a:ext cx="590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1447800"/>
            <a:ext cx="44742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2590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3048000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5800" y="3352800"/>
            <a:ext cx="371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4400" y="5105400"/>
            <a:ext cx="400050" cy="34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0" y="4191000"/>
            <a:ext cx="1815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58200" y="3733800"/>
            <a:ext cx="30207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2000" y="5943600"/>
            <a:ext cx="32467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58200" y="6400800"/>
            <a:ext cx="39624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90600" y="6596390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 part count included in job: Rail_test_system.pptx</a:t>
            </a:r>
            <a:endParaRPr lang="en-US" sz="1100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4400" y="4724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5562600"/>
            <a:ext cx="12129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0" y="1828800"/>
            <a:ext cx="357187" cy="3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1704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0800" y="5867400"/>
            <a:ext cx="19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tt_fixture.SLDASM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648200"/>
            <a:ext cx="23310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tee_nut_custom_half_in_slot.SLDPRT</a:t>
            </a:r>
            <a:endParaRPr lang="en-US" sz="1100" dirty="0" smtClean="0"/>
          </a:p>
          <a:p>
            <a:r>
              <a:rPr lang="en-US" sz="1100" dirty="0" smtClean="0"/>
              <a:t>see Rail_test_system.pptx</a:t>
            </a:r>
            <a:endParaRPr lang="en-US" sz="11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990600" y="3810000"/>
            <a:ext cx="762000" cy="762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229600" cy="405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8400" y="5943600"/>
            <a:ext cx="237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tt_fixture_base.SLDPRT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03143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67000" y="6172200"/>
            <a:ext cx="205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tt_fixture_E.SLDPRT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76200"/>
            <a:ext cx="3105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press fit dowel pin 0.125 X .375 in, MC  98381A470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933700" y="1943100"/>
            <a:ext cx="4724400" cy="14478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3048000" y="304800"/>
            <a:ext cx="2971800" cy="1676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5486400" y="838200"/>
            <a:ext cx="1143000" cy="762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4367212" cy="575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19400" y="6324600"/>
            <a:ext cx="21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tt_fixture_W.SLDPRT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3105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press fit dowel pin 0.125 X .375 in, MC  98381A470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2476500" y="2095500"/>
            <a:ext cx="3657600" cy="16002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322217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943600"/>
            <a:ext cx="173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release.SLDASM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167667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021192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914400"/>
            <a:ext cx="229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release_hinge.SLDPRT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3124200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release_base.SLDPRT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6477379"/>
            <a:ext cx="333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bellows_piston_asm_v3.SLDASM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91853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9803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39624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1371600"/>
            <a:ext cx="222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release_cone.SLDPRT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828800"/>
            <a:ext cx="21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congfiguration</a:t>
            </a:r>
            <a:r>
              <a:rPr lang="en-US" dirty="0" smtClean="0"/>
              <a:t>: </a:t>
            </a:r>
            <a:r>
              <a:rPr lang="en-US" b="1" dirty="0" smtClean="0"/>
              <a:t>cone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886200"/>
            <a:ext cx="222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release_cone.SLDPRT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343400"/>
            <a:ext cx="198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congfiguration</a:t>
            </a:r>
            <a:r>
              <a:rPr lang="en-US" dirty="0" smtClean="0"/>
              <a:t>: </a:t>
            </a:r>
            <a:r>
              <a:rPr lang="en-US" b="1" dirty="0" smtClean="0"/>
              <a:t>flat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4267200" cy="274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276600"/>
            <a:ext cx="137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8-32 threads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9950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127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295400"/>
            <a:ext cx="39862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    </a:t>
            </a:r>
            <a:r>
              <a:rPr lang="en-US" dirty="0" smtClean="0">
                <a:hlinkClick r:id="rId2"/>
              </a:rPr>
              <a:t>http://www.mcmaster.com/</a:t>
            </a:r>
            <a:endParaRPr lang="en-US" dirty="0" smtClean="0"/>
          </a:p>
          <a:p>
            <a:r>
              <a:rPr lang="en-US" dirty="0" smtClean="0"/>
              <a:t>FE      </a:t>
            </a:r>
            <a:r>
              <a:rPr lang="en-US" dirty="0" smtClean="0">
                <a:hlinkClick r:id="rId3"/>
              </a:rPr>
              <a:t>http://www.fastener-express.com/</a:t>
            </a:r>
            <a:endParaRPr lang="en-US" dirty="0" smtClean="0"/>
          </a:p>
          <a:p>
            <a:r>
              <a:rPr lang="en-US" dirty="0" smtClean="0"/>
              <a:t>PB     </a:t>
            </a:r>
            <a:r>
              <a:rPr lang="en-US" dirty="0" smtClean="0">
                <a:hlinkClick r:id="rId4"/>
              </a:rPr>
              <a:t>http://www.pacific-bearing.com/</a:t>
            </a:r>
            <a:endParaRPr lang="en-US" dirty="0" smtClean="0"/>
          </a:p>
          <a:p>
            <a:r>
              <a:rPr lang="en-US" dirty="0" smtClean="0"/>
              <a:t>FC     </a:t>
            </a:r>
            <a:r>
              <a:rPr lang="en-US" dirty="0" smtClean="0">
                <a:hlinkClick r:id="rId5"/>
              </a:rPr>
              <a:t>http://www.forecast3d.com/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2001552"/>
              </p:ext>
            </p:extLst>
          </p:nvPr>
        </p:nvGraphicFramePr>
        <p:xfrm>
          <a:off x="685800" y="304800"/>
          <a:ext cx="83058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352800"/>
                <a:gridCol w="609600"/>
                <a:gridCol w="990600"/>
                <a:gridCol w="892691"/>
                <a:gridCol w="644470"/>
                <a:gridCol w="596439"/>
                <a:gridCol w="838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part/file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cnfg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 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linear</a:t>
                      </a:r>
                      <a:r>
                        <a:rPr lang="en-US" sz="1100" baseline="0" dirty="0" smtClean="0"/>
                        <a:t> bearing liner Pacific Bearing FMN20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*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Linear_bearing_liner_FMN20_pacific_bearing.SLDPRT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PEEK</a:t>
                      </a:r>
                      <a:r>
                        <a:rPr lang="en-US" sz="1100" baseline="0" dirty="0" smtClean="0"/>
                        <a:t> **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UA/LBNL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2-56 x 3/16</a:t>
                      </a:r>
                      <a:r>
                        <a:rPr lang="en-US" sz="1100" baseline="0" dirty="0" smtClean="0"/>
                        <a:t> in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aluminum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duct_D_to_circle_v2.SLDPRT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SLS</a:t>
                      </a:r>
                      <a:r>
                        <a:rPr lang="en-US" sz="1100" baseline="0" smtClean="0"/>
                        <a:t> Nylon 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tt_fixture_base.SLDPRT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3/4in MIC6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UTA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19,20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tt_fixture_E.SLDPRT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 in</a:t>
                      </a:r>
                      <a:r>
                        <a:rPr lang="en-US" sz="1100" baseline="0" dirty="0" smtClean="0"/>
                        <a:t> MIC6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UTA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19,21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tt_fixture_W.SLDPRT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 in MIC6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UTA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19,22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Following</a:t>
                      </a:r>
                      <a:r>
                        <a:rPr lang="en-US" sz="1100" baseline="0" dirty="0" smtClean="0"/>
                        <a:t> n</a:t>
                      </a:r>
                      <a:r>
                        <a:rPr lang="en-US" sz="1100" dirty="0" smtClean="0"/>
                        <a:t>ew</a:t>
                      </a:r>
                      <a:r>
                        <a:rPr lang="en-US" sz="1100" baseline="0" dirty="0" smtClean="0"/>
                        <a:t>  </a:t>
                      </a:r>
                      <a:r>
                        <a:rPr lang="en-US" sz="1100" baseline="0" smtClean="0"/>
                        <a:t>as of Feb </a:t>
                      </a:r>
                      <a:r>
                        <a:rPr lang="en-US" sz="1100" baseline="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release_hinge.SLDPRT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release_base.SLDPRT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bellows_piston_asm.SLDASM</a:t>
                      </a:r>
                      <a:r>
                        <a:rPr lang="en-US" sz="1100" dirty="0" smtClean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brass</a:t>
                      </a:r>
                      <a:r>
                        <a:rPr lang="en-US" sz="1100" baseline="0" dirty="0" smtClean="0"/>
                        <a:t> &amp;cu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servometer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release_post.SLDPRT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release_post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flat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Legris</a:t>
                      </a:r>
                      <a:r>
                        <a:rPr lang="en-US" sz="1100" baseline="0" dirty="0" smtClean="0"/>
                        <a:t> 1/8 tube 1/16 NPT 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partial parts list for assembly:  </a:t>
            </a:r>
            <a:r>
              <a:rPr lang="en-US" b="1" dirty="0" smtClean="0"/>
              <a:t>PXLAndDuct_carriagev2.SLDASM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6596390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 part count included in job: Rail_test_system.pptx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6596390"/>
            <a:ext cx="2581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** eventually fabricate this model in PEEK</a:t>
            </a:r>
            <a:endParaRPr lang="en-US" sz="1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057400"/>
            <a:ext cx="561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1371600"/>
            <a:ext cx="333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990600"/>
            <a:ext cx="333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2819400"/>
            <a:ext cx="295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2438400"/>
            <a:ext cx="4191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8200" y="3200400"/>
            <a:ext cx="295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886200"/>
            <a:ext cx="3524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191000"/>
            <a:ext cx="3524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724400"/>
            <a:ext cx="5810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105400"/>
            <a:ext cx="59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410200"/>
            <a:ext cx="304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5498413"/>
              </p:ext>
            </p:extLst>
          </p:nvPr>
        </p:nvGraphicFramePr>
        <p:xfrm>
          <a:off x="685800" y="304800"/>
          <a:ext cx="83058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352800"/>
                <a:gridCol w="609600"/>
                <a:gridCol w="990600"/>
                <a:gridCol w="892691"/>
                <a:gridCol w="644470"/>
                <a:gridCol w="596439"/>
                <a:gridCol w="838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part/file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cnfg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 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10-24</a:t>
                      </a:r>
                      <a:r>
                        <a:rPr lang="en-US" sz="1100" baseline="0" dirty="0" smtClean="0"/>
                        <a:t> x .5</a:t>
                      </a:r>
                      <a:r>
                        <a:rPr lang="en-US" sz="1100" dirty="0" smtClean="0"/>
                        <a:t> aluminum cap screws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8-32 aluminum locking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partial parts list for assembly:  </a:t>
            </a:r>
            <a:r>
              <a:rPr lang="en-US" b="1" dirty="0" smtClean="0"/>
              <a:t>PXLAndDuct_carriagev2.SLDASM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6596390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 part count included in job: Rail_test_system.pptx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6596390"/>
            <a:ext cx="2581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** eventually fabricate this model in PEEK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85501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191250" cy="559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6324600"/>
            <a:ext cx="223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dove plate </a:t>
            </a:r>
            <a:r>
              <a:rPr lang="en-US" dirty="0" err="1" smtClean="0"/>
              <a:t>cyl.SLDPRT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61462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this already built, check if need more and check why hole tool was not used to specify the threaded hole.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86051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200" y="6324600"/>
            <a:ext cx="316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transition_tube_cyl_v3.SLDPRT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6248400"/>
            <a:ext cx="312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tt_mandrel.SLDPRT</a:t>
            </a:r>
            <a:r>
              <a:rPr lang="en-US" b="1" dirty="0" smtClean="0"/>
              <a:t> (extended)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6248400"/>
            <a:ext cx="379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tt_mandrel.SLDPRT</a:t>
            </a:r>
            <a:r>
              <a:rPr lang="en-US" b="1" dirty="0" smtClean="0"/>
              <a:t> (with trim guides)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47415" y="-804415"/>
            <a:ext cx="12867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1851289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3865384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05000"/>
            <a:ext cx="3971925" cy="398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24885" y="76200"/>
            <a:ext cx="26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tt_mandrel_blank.SLDPRT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600200"/>
            <a:ext cx="403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suggest forming from single turned piece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76200"/>
            <a:ext cx="269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tt_mandrel_blank.SLDASM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667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 millionth of inch surface for carbon mold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19200" y="3352800"/>
            <a:ext cx="9906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605674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4724400"/>
          <a:ext cx="7239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752600"/>
                <a:gridCol w="914400"/>
                <a:gridCol w="838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config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hinge_D_end_v2.SLDPRT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6200000" flipH="1">
            <a:off x="1295400" y="1066800"/>
            <a:ext cx="2286000" cy="1676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133600" y="914400"/>
            <a:ext cx="4800600" cy="1676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7010400" y="4876800"/>
            <a:ext cx="990600" cy="381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00200" y="762000"/>
            <a:ext cx="4191000" cy="10668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1143000" y="2286000"/>
            <a:ext cx="1676400" cy="4572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200" y="6096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tolerance outer surface</a:t>
            </a:r>
          </a:p>
          <a:p>
            <a:r>
              <a:rPr lang="en-US" sz="1100" dirty="0" smtClean="0"/>
              <a:t>± 0.050 mm ( controls glue bond thickness to  D tube) 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304800" y="3276600"/>
            <a:ext cx="1676400" cy="127727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pin position tolerance  </a:t>
            </a:r>
          </a:p>
          <a:p>
            <a:r>
              <a:rPr lang="en-US" sz="1100" dirty="0" smtClean="0"/>
              <a:t>± 0.25 mm</a:t>
            </a:r>
          </a:p>
          <a:p>
            <a:endParaRPr lang="en-US" sz="1100" dirty="0" smtClean="0"/>
          </a:p>
          <a:p>
            <a:r>
              <a:rPr lang="en-US" sz="1100" dirty="0" smtClean="0"/>
              <a:t>hole diameter tolerance</a:t>
            </a:r>
          </a:p>
          <a:p>
            <a:r>
              <a:rPr lang="en-US" sz="1100" dirty="0" smtClean="0"/>
              <a:t>+0.1 -0 mm</a:t>
            </a:r>
          </a:p>
          <a:p>
            <a:r>
              <a:rPr lang="en-US" sz="1100" dirty="0" smtClean="0"/>
              <a:t>mm (slip fit 1/8 in </a:t>
            </a:r>
            <a:r>
              <a:rPr lang="en-US" sz="1100" dirty="0" err="1" smtClean="0"/>
              <a:t>nubben</a:t>
            </a:r>
            <a:r>
              <a:rPr lang="en-US" sz="1100" dirty="0" smtClean="0"/>
              <a:t>)  </a:t>
            </a:r>
            <a:endParaRPr lang="en-US" sz="11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752600" y="3048000"/>
            <a:ext cx="5181600" cy="3048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00800" y="304800"/>
            <a:ext cx="204735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tolerance inner surface</a:t>
            </a:r>
          </a:p>
          <a:p>
            <a:r>
              <a:rPr lang="en-US" sz="1100" dirty="0" smtClean="0"/>
              <a:t>±0.0500 mm (controls glue bond</a:t>
            </a:r>
          </a:p>
          <a:p>
            <a:r>
              <a:rPr lang="en-US" sz="1100" dirty="0" smtClean="0"/>
              <a:t>thickness to plastic air duct)</a:t>
            </a:r>
          </a:p>
          <a:p>
            <a:endParaRPr lang="en-US" sz="1100" dirty="0" smtClean="0"/>
          </a:p>
          <a:p>
            <a:endParaRPr lang="en-US" sz="1100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4876800" y="1524000"/>
            <a:ext cx="2667000" cy="14478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2800" y="121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RFQ for 8”</a:t>
            </a:r>
          </a:p>
          <a:p>
            <a:r>
              <a:rPr lang="en-US" dirty="0" smtClean="0"/>
              <a:t>round to turn for making 2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324600"/>
            <a:ext cx="142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HDT.SLDASM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419435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3048000"/>
            <a:ext cx="27991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D_termination_extend_to_hinge_v2.SLDPRT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1066800"/>
            <a:ext cx="1879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hinge_bushing.SLDPRT</a:t>
            </a:r>
            <a:r>
              <a:rPr lang="en-US" sz="1100" b="1" dirty="0" smtClean="0"/>
              <a:t> </a:t>
            </a:r>
            <a:r>
              <a:rPr lang="en-US" sz="1100" dirty="0" smtClean="0"/>
              <a:t>1 of 4</a:t>
            </a:r>
            <a:endParaRPr lang="en-US" sz="11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304800"/>
            <a:ext cx="2209800" cy="152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1"/>
          </p:cNvCxnSpPr>
          <p:nvPr/>
        </p:nvCxnSpPr>
        <p:spPr>
          <a:xfrm rot="10800000" flipV="1">
            <a:off x="4800600" y="5617204"/>
            <a:ext cx="1066800" cy="47879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rot="10800000" flipV="1">
            <a:off x="5867400" y="1197604"/>
            <a:ext cx="762000" cy="17399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7400" y="5486400"/>
            <a:ext cx="1854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h_cam_sleeve.SLDPRT</a:t>
            </a:r>
            <a:r>
              <a:rPr lang="en-US" sz="1100" b="1" dirty="0" smtClean="0"/>
              <a:t> </a:t>
            </a:r>
            <a:r>
              <a:rPr lang="en-US" sz="1100" dirty="0" smtClean="0"/>
              <a:t>1 of 4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152400"/>
            <a:ext cx="158729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2-56 x 3/16 in aluminum</a:t>
            </a:r>
          </a:p>
          <a:p>
            <a:r>
              <a:rPr lang="en-US" sz="1100" dirty="0" smtClean="0"/>
              <a:t>and aluminum washer</a:t>
            </a:r>
          </a:p>
          <a:p>
            <a:r>
              <a:rPr lang="en-US" sz="1100" dirty="0" smtClean="0"/>
              <a:t>1 of 2</a:t>
            </a:r>
            <a:endParaRPr lang="en-US" sz="11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971800" y="2819400"/>
            <a:ext cx="914400" cy="30480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4798</TotalTime>
  <Words>898</Words>
  <Application>Microsoft Office PowerPoint</Application>
  <PresentationFormat>On-screen Show (4:3)</PresentationFormat>
  <Paragraphs>363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Thomas Johnson</cp:lastModifiedBy>
  <cp:revision>82</cp:revision>
  <cp:lastPrinted>2011-02-16T21:12:43Z</cp:lastPrinted>
  <dcterms:created xsi:type="dcterms:W3CDTF">2006-08-16T00:00:00Z</dcterms:created>
  <dcterms:modified xsi:type="dcterms:W3CDTF">2012-03-27T22:13:49Z</dcterms:modified>
</cp:coreProperties>
</file>