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53"/>
  </p:notesMasterIdLst>
  <p:handoutMasterIdLst>
    <p:handoutMasterId r:id="rId54"/>
  </p:handoutMasterIdLst>
  <p:sldIdLst>
    <p:sldId id="484" r:id="rId2"/>
    <p:sldId id="470" r:id="rId3"/>
    <p:sldId id="472" r:id="rId4"/>
    <p:sldId id="488" r:id="rId5"/>
    <p:sldId id="473" r:id="rId6"/>
    <p:sldId id="471" r:id="rId7"/>
    <p:sldId id="474" r:id="rId8"/>
    <p:sldId id="475" r:id="rId9"/>
    <p:sldId id="476" r:id="rId10"/>
    <p:sldId id="477" r:id="rId11"/>
    <p:sldId id="478" r:id="rId12"/>
    <p:sldId id="479" r:id="rId13"/>
    <p:sldId id="487" r:id="rId14"/>
    <p:sldId id="480" r:id="rId15"/>
    <p:sldId id="499" r:id="rId16"/>
    <p:sldId id="512" r:id="rId17"/>
    <p:sldId id="485" r:id="rId18"/>
    <p:sldId id="490" r:id="rId19"/>
    <p:sldId id="511" r:id="rId20"/>
    <p:sldId id="513" r:id="rId21"/>
    <p:sldId id="515" r:id="rId22"/>
    <p:sldId id="514" r:id="rId23"/>
    <p:sldId id="516" r:id="rId24"/>
    <p:sldId id="491" r:id="rId25"/>
    <p:sldId id="508" r:id="rId26"/>
    <p:sldId id="494" r:id="rId27"/>
    <p:sldId id="492" r:id="rId28"/>
    <p:sldId id="493" r:id="rId29"/>
    <p:sldId id="510" r:id="rId30"/>
    <p:sldId id="482" r:id="rId31"/>
    <p:sldId id="495" r:id="rId32"/>
    <p:sldId id="525" r:id="rId33"/>
    <p:sldId id="526" r:id="rId34"/>
    <p:sldId id="527" r:id="rId35"/>
    <p:sldId id="501" r:id="rId36"/>
    <p:sldId id="504" r:id="rId37"/>
    <p:sldId id="500" r:id="rId38"/>
    <p:sldId id="503" r:id="rId39"/>
    <p:sldId id="505" r:id="rId40"/>
    <p:sldId id="506" r:id="rId41"/>
    <p:sldId id="496" r:id="rId42"/>
    <p:sldId id="509" r:id="rId43"/>
    <p:sldId id="517" r:id="rId44"/>
    <p:sldId id="518" r:id="rId45"/>
    <p:sldId id="519" r:id="rId46"/>
    <p:sldId id="520" r:id="rId47"/>
    <p:sldId id="521" r:id="rId48"/>
    <p:sldId id="522" r:id="rId49"/>
    <p:sldId id="523" r:id="rId50"/>
    <p:sldId id="524" r:id="rId51"/>
    <p:sldId id="483" r:id="rId5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00"/>
    <a:srgbClr val="FF9900"/>
    <a:srgbClr val="FF0000"/>
    <a:srgbClr val="000047"/>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5" d="100"/>
          <a:sy n="125" d="100"/>
        </p:scale>
        <p:origin x="-288" y="64"/>
      </p:cViewPr>
      <p:guideLst>
        <p:guide orient="horz" pos="461"/>
        <p:guide pos="2880"/>
      </p:guideLst>
    </p:cSldViewPr>
  </p:slideViewPr>
  <p:notesTextViewPr>
    <p:cViewPr>
      <p:scale>
        <a:sx n="100" d="100"/>
        <a:sy n="100" d="100"/>
      </p:scale>
      <p:origin x="0" y="0"/>
    </p:cViewPr>
  </p:notesTextViewPr>
  <p:sorterViewPr>
    <p:cViewPr>
      <p:scale>
        <a:sx n="150" d="100"/>
        <a:sy n="150" d="100"/>
      </p:scale>
      <p:origin x="0" y="61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DEC7D38-3200-4EDE-B7CE-15F0FD30DABA}" type="datetime1">
              <a:rPr lang="en-US"/>
              <a:pPr/>
              <a:t>5/9/11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9F01BAB-3C10-4CF2-AAF2-015582E4712C}" type="slidenum">
              <a:rPr lang="en-US"/>
              <a:pPr/>
              <a:t>‹#›</a:t>
            </a:fld>
            <a:endParaRPr lang="en-US"/>
          </a:p>
        </p:txBody>
      </p:sp>
    </p:spTree>
    <p:extLst>
      <p:ext uri="{BB962C8B-B14F-4D97-AF65-F5344CB8AC3E}">
        <p14:creationId xmlns:p14="http://schemas.microsoft.com/office/powerpoint/2010/main" val="30461572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BA9E2D81-0510-4C15-8BF8-A12242757A86}" type="datetime1">
              <a:rPr lang="en-US"/>
              <a:pPr/>
              <a:t>5/9/11</a:t>
            </a:fld>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D755FF82-7ABE-47B2-82D4-53C5E52B2859}" type="slidenum">
              <a:rPr lang="en-US"/>
              <a:pPr/>
              <a:t>‹#›</a:t>
            </a:fld>
            <a:endParaRPr lang="en-US"/>
          </a:p>
        </p:txBody>
      </p:sp>
    </p:spTree>
    <p:extLst>
      <p:ext uri="{BB962C8B-B14F-4D97-AF65-F5344CB8AC3E}">
        <p14:creationId xmlns:p14="http://schemas.microsoft.com/office/powerpoint/2010/main" val="163674669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24"/>
          <p:cNvSpPr>
            <a:spLocks noChangeArrowheads="1"/>
          </p:cNvSpPr>
          <p:nvPr userDrawn="1"/>
        </p:nvSpPr>
        <p:spPr bwMode="auto">
          <a:xfrm>
            <a:off x="185738" y="5851525"/>
            <a:ext cx="8748712" cy="795338"/>
          </a:xfrm>
          <a:prstGeom prst="rect">
            <a:avLst/>
          </a:prstGeom>
          <a:solidFill>
            <a:srgbClr val="0066FF"/>
          </a:solidFill>
          <a:ln w="9525">
            <a:noFill/>
            <a:miter lim="800000"/>
            <a:headEnd/>
            <a:tailEnd/>
          </a:ln>
        </p:spPr>
        <p:txBody>
          <a:bodyPr wrap="none" anchor="ctr"/>
          <a:lstStyle/>
          <a:p>
            <a:endParaRPr lang="en-US">
              <a:latin typeface="Calibri" pitchFamily="34" charset="0"/>
            </a:endParaRPr>
          </a:p>
        </p:txBody>
      </p:sp>
      <p:pic>
        <p:nvPicPr>
          <p:cNvPr id="3" name="Picture 27" descr="75th_logo_300dpi"/>
          <p:cNvPicPr>
            <a:picLocks noChangeAspect="1" noChangeArrowheads="1"/>
          </p:cNvPicPr>
          <p:nvPr userDrawn="1"/>
        </p:nvPicPr>
        <p:blipFill>
          <a:blip r:embed="rId2"/>
          <a:srcRect/>
          <a:stretch>
            <a:fillRect/>
          </a:stretch>
        </p:blipFill>
        <p:spPr bwMode="auto">
          <a:xfrm>
            <a:off x="211138" y="5891213"/>
            <a:ext cx="1033462" cy="730250"/>
          </a:xfrm>
          <a:prstGeom prst="rect">
            <a:avLst/>
          </a:prstGeom>
          <a:noFill/>
          <a:ln w="9525">
            <a:noFill/>
            <a:miter lim="800000"/>
            <a:headEnd/>
            <a:tailEnd/>
          </a:ln>
        </p:spPr>
      </p:pic>
      <p:sp>
        <p:nvSpPr>
          <p:cNvPr id="4" name="TextBox 3"/>
          <p:cNvSpPr txBox="1">
            <a:spLocks noChangeArrowheads="1"/>
          </p:cNvSpPr>
          <p:nvPr userDrawn="1"/>
        </p:nvSpPr>
        <p:spPr bwMode="auto">
          <a:xfrm>
            <a:off x="1300163" y="5902325"/>
            <a:ext cx="6735762" cy="304800"/>
          </a:xfrm>
          <a:prstGeom prst="rect">
            <a:avLst/>
          </a:prstGeom>
          <a:solidFill>
            <a:schemeClr val="bg1"/>
          </a:solidFill>
          <a:ln w="9525">
            <a:noFill/>
            <a:miter lim="800000"/>
            <a:headEnd/>
            <a:tailEnd/>
          </a:ln>
        </p:spPr>
        <p:txBody>
          <a:bodyPr>
            <a:spAutoFit/>
          </a:bodyPr>
          <a:lstStyle/>
          <a:p>
            <a:pPr algn="ctr"/>
            <a:r>
              <a:rPr lang="en-US" sz="1400">
                <a:solidFill>
                  <a:srgbClr val="000099"/>
                </a:solidFill>
                <a:latin typeface="Trebuchet MS" pitchFamily="34" charset="0"/>
              </a:rPr>
              <a:t>Prestemon – Pan – Kashikhin            May 10, 2011</a:t>
            </a:r>
          </a:p>
        </p:txBody>
      </p:sp>
      <p:sp>
        <p:nvSpPr>
          <p:cNvPr id="5" name="Rectangle 29"/>
          <p:cNvSpPr>
            <a:spLocks noChangeArrowheads="1"/>
          </p:cNvSpPr>
          <p:nvPr userDrawn="1"/>
        </p:nvSpPr>
        <p:spPr bwMode="auto">
          <a:xfrm>
            <a:off x="214313" y="5895975"/>
            <a:ext cx="1028700" cy="719138"/>
          </a:xfrm>
          <a:prstGeom prst="rect">
            <a:avLst/>
          </a:prstGeom>
          <a:noFill/>
          <a:ln w="6350">
            <a:solidFill>
              <a:srgbClr val="003399"/>
            </a:solidFill>
            <a:miter lim="800000"/>
            <a:headEnd/>
            <a:tailEnd/>
          </a:ln>
        </p:spPr>
        <p:txBody>
          <a:bodyPr wrap="none" anchor="ctr"/>
          <a:lstStyle/>
          <a:p>
            <a:endParaRPr lang="en-US">
              <a:latin typeface="Calibri" pitchFamily="34" charset="0"/>
            </a:endParaRPr>
          </a:p>
        </p:txBody>
      </p:sp>
      <p:sp>
        <p:nvSpPr>
          <p:cNvPr id="6" name="Rectangle 34"/>
          <p:cNvSpPr>
            <a:spLocks noChangeArrowheads="1"/>
          </p:cNvSpPr>
          <p:nvPr userDrawn="1"/>
        </p:nvSpPr>
        <p:spPr bwMode="auto">
          <a:xfrm>
            <a:off x="8104188" y="5899150"/>
            <a:ext cx="793750" cy="714375"/>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pic>
        <p:nvPicPr>
          <p:cNvPr id="7" name="Picture 33" descr="mice-logo-300"/>
          <p:cNvPicPr>
            <a:picLocks noChangeAspect="1" noChangeArrowheads="1"/>
          </p:cNvPicPr>
          <p:nvPr userDrawn="1"/>
        </p:nvPicPr>
        <p:blipFill>
          <a:blip r:embed="rId3"/>
          <a:srcRect/>
          <a:stretch>
            <a:fillRect/>
          </a:stretch>
        </p:blipFill>
        <p:spPr bwMode="auto">
          <a:xfrm>
            <a:off x="8159750" y="5922963"/>
            <a:ext cx="666750" cy="666750"/>
          </a:xfrm>
          <a:prstGeom prst="rect">
            <a:avLst/>
          </a:prstGeom>
          <a:noFill/>
          <a:ln w="9525">
            <a:noFill/>
            <a:miter lim="800000"/>
            <a:headEnd/>
            <a:tailEnd/>
          </a:ln>
        </p:spPr>
      </p:pic>
      <p:sp>
        <p:nvSpPr>
          <p:cNvPr id="8" name="TextBox 7"/>
          <p:cNvSpPr txBox="1">
            <a:spLocks noChangeArrowheads="1"/>
          </p:cNvSpPr>
          <p:nvPr userDrawn="1"/>
        </p:nvSpPr>
        <p:spPr bwMode="auto">
          <a:xfrm>
            <a:off x="1303338" y="6278563"/>
            <a:ext cx="5832475"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600" b="1" smtClean="0">
                <a:solidFill>
                  <a:schemeClr val="tx2"/>
                </a:solidFill>
              </a:rPr>
              <a:t>Spectrometer solenoid quench protection</a:t>
            </a:r>
            <a:endParaRPr lang="en-US" sz="1600" smtClean="0">
              <a:solidFill>
                <a:schemeClr val="tx2"/>
              </a:solidFill>
              <a:latin typeface="Trebuchet MS" charset="0"/>
              <a:cs typeface="Trebuchet MS" charset="0"/>
            </a:endParaRPr>
          </a:p>
        </p:txBody>
      </p:sp>
      <p:sp>
        <p:nvSpPr>
          <p:cNvPr id="9" name="TextBox 8"/>
          <p:cNvSpPr txBox="1">
            <a:spLocks noChangeArrowheads="1"/>
          </p:cNvSpPr>
          <p:nvPr userDrawn="1"/>
        </p:nvSpPr>
        <p:spPr bwMode="auto">
          <a:xfrm>
            <a:off x="7196138" y="6280150"/>
            <a:ext cx="841375" cy="328613"/>
          </a:xfrm>
          <a:prstGeom prst="rect">
            <a:avLst/>
          </a:prstGeom>
          <a:solidFill>
            <a:schemeClr val="bg1"/>
          </a:solidFill>
          <a:ln w="9525">
            <a:noFill/>
            <a:miter lim="800000"/>
            <a:headEnd/>
            <a:tailEnd/>
          </a:ln>
        </p:spPr>
        <p:txBody>
          <a:bodyPr/>
          <a:lstStyle/>
          <a:p>
            <a:pPr algn="ctr"/>
            <a:r>
              <a:rPr lang="en-US" sz="1400">
                <a:solidFill>
                  <a:srgbClr val="000099"/>
                </a:solidFill>
                <a:latin typeface="Trebuchet MS" pitchFamily="34" charset="0"/>
              </a:rPr>
              <a:t>Page </a:t>
            </a:r>
            <a:fld id="{1EAC6BFF-22DF-4B80-8176-420AE234CBE0}" type="slidenum">
              <a:rPr lang="en-US" sz="1400">
                <a:solidFill>
                  <a:srgbClr val="000099"/>
                </a:solidFill>
                <a:latin typeface="Trebuchet MS" pitchFamily="34" charset="0"/>
              </a:rPr>
              <a:pPr algn="ctr"/>
              <a:t>‹#›</a:t>
            </a:fld>
            <a:endParaRPr lang="en-US" sz="1400">
              <a:solidFill>
                <a:srgbClr val="000099"/>
              </a:solidFill>
              <a:latin typeface="Trebuchet MS" pitchFamily="34" charset="0"/>
            </a:endParaRPr>
          </a:p>
        </p:txBody>
      </p:sp>
      <p:sp>
        <p:nvSpPr>
          <p:cNvPr id="10" name="Line 27"/>
          <p:cNvSpPr>
            <a:spLocks noChangeShapeType="1"/>
          </p:cNvSpPr>
          <p:nvPr userDrawn="1"/>
        </p:nvSpPr>
        <p:spPr bwMode="auto">
          <a:xfrm>
            <a:off x="371475" y="896938"/>
            <a:ext cx="8361363" cy="0"/>
          </a:xfrm>
          <a:prstGeom prst="line">
            <a:avLst/>
          </a:prstGeom>
          <a:noFill/>
          <a:ln w="38100">
            <a:solidFill>
              <a:srgbClr val="FF0000"/>
            </a:solidFill>
            <a:round/>
            <a:headEnd/>
            <a:tailEnd/>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r>
              <a:rPr lang="en-US"/>
              <a:t>2/16/11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6DC1817-66D3-4ED2-B989-A5D28510E63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0"/>
                <a:cs typeface="ＭＳ Ｐゴシック" charset="0"/>
              </a:defRPr>
            </a:lvl1pPr>
          </a:lstStyle>
          <a:p>
            <a:pPr>
              <a:defRPr/>
            </a:pPr>
            <a:r>
              <a:rPr lang="en-US"/>
              <a:t>2/16/11</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93C6E20-1200-42E1-8452-490C5147CDE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0047"/>
            </a:gs>
            <a:gs pos="50000">
              <a:srgbClr val="000099"/>
            </a:gs>
            <a:gs pos="100000">
              <a:srgbClr val="000047"/>
            </a:gs>
          </a:gsLst>
          <a:lin ang="5400000"/>
        </a:gradFill>
        <a:effectLst/>
      </p:bgPr>
    </p:bg>
    <p:spTree>
      <p:nvGrpSpPr>
        <p:cNvPr id="1" name=""/>
        <p:cNvGrpSpPr/>
        <p:nvPr/>
      </p:nvGrpSpPr>
      <p:grpSpPr>
        <a:xfrm>
          <a:off x="0" y="0"/>
          <a:ext cx="0" cy="0"/>
          <a:chOff x="0" y="0"/>
          <a:chExt cx="0" cy="0"/>
        </a:xfrm>
      </p:grpSpPr>
      <p:sp>
        <p:nvSpPr>
          <p:cNvPr id="1026" name="Rectangle 28"/>
          <p:cNvSpPr>
            <a:spLocks noChangeArrowheads="1"/>
          </p:cNvSpPr>
          <p:nvPr userDrawn="1"/>
        </p:nvSpPr>
        <p:spPr bwMode="auto">
          <a:xfrm>
            <a:off x="157163" y="180975"/>
            <a:ext cx="8799512" cy="6492875"/>
          </a:xfrm>
          <a:prstGeom prst="rect">
            <a:avLst/>
          </a:prstGeom>
          <a:noFill/>
          <a:ln w="57150" cmpd="thickThin">
            <a:solidFill>
              <a:srgbClr val="3366FF"/>
            </a:solidFill>
            <a:miter lim="800000"/>
            <a:headEnd/>
            <a:tailEnd/>
          </a:ln>
        </p:spPr>
        <p:txBody>
          <a:bodyPr wrap="none" anchor="ctr"/>
          <a:lstStyle/>
          <a:p>
            <a:endParaRPr lang="en-US">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 Id="rId3"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8.png"/><Relationship Id="rId1" Type="http://schemas.microsoft.com/office/2007/relationships/media" Target="../media/media1.gif"/><Relationship Id="rId2" Type="http://schemas.openxmlformats.org/officeDocument/2006/relationships/video" Target="../media/media1.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 Id="rId3" Type="http://schemas.openxmlformats.org/officeDocument/2006/relationships/image" Target="../media/image2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 Id="rId3" Type="http://schemas.openxmlformats.org/officeDocument/2006/relationships/image" Target="../media/image2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 Id="rId3" Type="http://schemas.openxmlformats.org/officeDocument/2006/relationships/image" Target="../media/image2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 Id="rId3" Type="http://schemas.openxmlformats.org/officeDocument/2006/relationships/image" Target="../media/image2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 Id="rId3" Type="http://schemas.openxmlformats.org/officeDocument/2006/relationships/image" Target="../media/image3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 Id="rId3" Type="http://schemas.openxmlformats.org/officeDocument/2006/relationships/image" Target="../media/image3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1" Type="http://schemas.openxmlformats.org/officeDocument/2006/relationships/slideLayout" Target="../slideLayouts/slideLayout3.xml"/><Relationship Id="rId2" Type="http://schemas.openxmlformats.org/officeDocument/2006/relationships/image" Target="../media/image40.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emf"/><Relationship Id="rId3" Type="http://schemas.openxmlformats.org/officeDocument/2006/relationships/image" Target="../media/image44.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emf"/><Relationship Id="rId3" Type="http://schemas.openxmlformats.org/officeDocument/2006/relationships/image" Target="../media/image47.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1" Type="http://schemas.openxmlformats.org/officeDocument/2006/relationships/slideLayout" Target="../slideLayouts/slideLayout3.xml"/><Relationship Id="rId2" Type="http://schemas.openxmlformats.org/officeDocument/2006/relationships/image" Target="../media/image4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Macintosh%20HD:%5CUsers%5Csoprestemon%5CProjects%5CMICE%5CMICE-write-up-SOP-v2.docx!OLE_LINK1" TargetMode="External"/><Relationship Id="rId4" Type="http://schemas.openxmlformats.org/officeDocument/2006/relationships/image" Target="../media/image6.png"/><Relationship Id="rId5" Type="http://schemas.openxmlformats.org/officeDocument/2006/relationships/oleObject" Target="-Macintosh%20HD:%5CUsers%5Csoprestemon%5CProjects%5CMICE%5CMICE-write-up-SOP-v2.docx!OLE_LINK2" TargetMode="External"/><Relationship Id="rId6"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bwMode="auto">
          <a:xfrm>
            <a:off x="685800" y="1746250"/>
            <a:ext cx="7772400" cy="1470025"/>
          </a:xfrm>
          <a:noFill/>
          <a:ln>
            <a:miter lim="800000"/>
            <a:headEnd/>
            <a:tailEnd/>
          </a:ln>
        </p:spPr>
        <p:txBody>
          <a:bodyPr vert="horz" wrap="square" lIns="91440" tIns="45720" rIns="91440" bIns="45720" numCol="1" anchor="t" anchorCtr="0" compatLnSpc="1">
            <a:prstTxWarp prst="textNoShape">
              <a:avLst/>
            </a:prstTxWarp>
          </a:bodyPr>
          <a:lstStyle/>
          <a:p>
            <a:r>
              <a:rPr lang="en-US" b="1" smtClean="0">
                <a:solidFill>
                  <a:srgbClr val="FFFF00"/>
                </a:solidFill>
              </a:rPr>
              <a:t>Spectrometer solenoid </a:t>
            </a:r>
            <a:br>
              <a:rPr lang="en-US" b="1" smtClean="0">
                <a:solidFill>
                  <a:srgbClr val="FFFF00"/>
                </a:solidFill>
              </a:rPr>
            </a:br>
            <a:r>
              <a:rPr lang="en-US" b="1" smtClean="0">
                <a:solidFill>
                  <a:srgbClr val="FFFF00"/>
                </a:solidFill>
              </a:rPr>
              <a:t>quench protection</a:t>
            </a:r>
            <a:endParaRPr lang="en-US" smtClean="0">
              <a:solidFill>
                <a:srgbClr val="FFFF00"/>
              </a:solidFill>
            </a:endParaRPr>
          </a:p>
        </p:txBody>
      </p:sp>
      <p:sp>
        <p:nvSpPr>
          <p:cNvPr id="3" name="Subtitle 2"/>
          <p:cNvSpPr>
            <a:spLocks noGrp="1"/>
          </p:cNvSpPr>
          <p:nvPr>
            <p:ph type="subTitle" idx="1"/>
          </p:nvPr>
        </p:nvSpPr>
        <p:spPr>
          <a:xfrm>
            <a:off x="1371600" y="4562475"/>
            <a:ext cx="6400800" cy="1379538"/>
          </a:xfrm>
        </p:spPr>
        <p:txBody>
          <a:bodyPr/>
          <a:lstStyle/>
          <a:p>
            <a:pPr>
              <a:buFont typeface="Arial" charset="0"/>
              <a:buNone/>
              <a:defRPr/>
            </a:pPr>
            <a:r>
              <a:rPr lang="en-US" sz="2400" dirty="0" smtClean="0"/>
              <a:t>Soren Prestemon</a:t>
            </a:r>
            <a:r>
              <a:rPr lang="en-US" sz="2400" baseline="30000" dirty="0" smtClean="0"/>
              <a:t>^</a:t>
            </a:r>
            <a:r>
              <a:rPr lang="en-US" sz="2400" dirty="0" smtClean="0"/>
              <a:t>, </a:t>
            </a:r>
            <a:r>
              <a:rPr lang="en-US" sz="2400" dirty="0" err="1" smtClean="0"/>
              <a:t>Heng</a:t>
            </a:r>
            <a:r>
              <a:rPr lang="en-US" sz="2400" dirty="0" smtClean="0"/>
              <a:t> Pan</a:t>
            </a:r>
            <a:r>
              <a:rPr lang="en-US" sz="2400" baseline="30000" dirty="0" smtClean="0"/>
              <a:t>^</a:t>
            </a:r>
            <a:r>
              <a:rPr lang="en-US" sz="2400" dirty="0" smtClean="0"/>
              <a:t>, Vladimir </a:t>
            </a:r>
            <a:r>
              <a:rPr lang="en-US" sz="2400" dirty="0" err="1" smtClean="0"/>
              <a:t>Kashikhin</a:t>
            </a:r>
            <a:r>
              <a:rPr lang="en-US" sz="2400" baseline="30000" dirty="0" smtClean="0"/>
              <a:t>*</a:t>
            </a:r>
          </a:p>
          <a:p>
            <a:pPr>
              <a:buFont typeface="Arial" charset="0"/>
              <a:buNone/>
              <a:defRPr/>
            </a:pPr>
            <a:r>
              <a:rPr lang="en-US" sz="2400" baseline="30000" dirty="0"/>
              <a:t>^</a:t>
            </a:r>
            <a:r>
              <a:rPr lang="en-US" sz="2400" dirty="0" smtClean="0"/>
              <a:t>Lawrence Berkeley National Laboratory</a:t>
            </a:r>
          </a:p>
          <a:p>
            <a:pPr>
              <a:buFont typeface="Arial" charset="0"/>
              <a:buNone/>
              <a:defRPr/>
            </a:pPr>
            <a:r>
              <a:rPr lang="en-US" sz="2400" baseline="30000" dirty="0" smtClean="0"/>
              <a:t>*</a:t>
            </a:r>
            <a:r>
              <a:rPr lang="en-US" sz="2400" dirty="0" smtClean="0"/>
              <a:t>Fermi National Accelerator Laboratory</a:t>
            </a:r>
            <a:endParaRPr lang="en-US" sz="2400" dirty="0"/>
          </a:p>
        </p:txBody>
      </p:sp>
      <p:sp>
        <p:nvSpPr>
          <p:cNvPr id="7171" name="Text Box 19"/>
          <p:cNvSpPr txBox="1">
            <a:spLocks noChangeArrowheads="1"/>
          </p:cNvSpPr>
          <p:nvPr/>
        </p:nvSpPr>
        <p:spPr bwMode="auto">
          <a:xfrm>
            <a:off x="2571750" y="3406775"/>
            <a:ext cx="4154488" cy="923925"/>
          </a:xfrm>
          <a:prstGeom prst="rect">
            <a:avLst/>
          </a:prstGeom>
          <a:noFill/>
          <a:ln w="9525">
            <a:noFill/>
            <a:miter lim="800000"/>
            <a:headEnd/>
            <a:tailEnd/>
          </a:ln>
        </p:spPr>
        <p:txBody>
          <a:bodyPr wrap="none">
            <a:spAutoFit/>
          </a:bodyPr>
          <a:lstStyle/>
          <a:p>
            <a:pPr algn="ctr"/>
            <a:r>
              <a:rPr lang="en-US">
                <a:solidFill>
                  <a:srgbClr val="FFDA3D"/>
                </a:solidFill>
                <a:latin typeface="Trebuchet MS" pitchFamily="34" charset="0"/>
              </a:rPr>
              <a:t>MICE Spectrometer Solenoid Workshop</a:t>
            </a:r>
          </a:p>
          <a:p>
            <a:pPr algn="ctr"/>
            <a:r>
              <a:rPr lang="en-US">
                <a:solidFill>
                  <a:srgbClr val="FFDA3D"/>
                </a:solidFill>
                <a:latin typeface="Trebuchet MS" pitchFamily="34" charset="0"/>
              </a:rPr>
              <a:t>Berkeley, California</a:t>
            </a:r>
          </a:p>
          <a:p>
            <a:pPr algn="ctr"/>
            <a:r>
              <a:rPr lang="en-US">
                <a:solidFill>
                  <a:srgbClr val="FFDA3D"/>
                </a:solidFill>
                <a:latin typeface="Trebuchet MS" pitchFamily="34" charset="0"/>
              </a:rPr>
              <a:t>May 10-11, 2011</a:t>
            </a:r>
          </a:p>
        </p:txBody>
      </p:sp>
      <p:sp>
        <p:nvSpPr>
          <p:cNvPr id="7172" name="Line 20"/>
          <p:cNvSpPr>
            <a:spLocks noChangeShapeType="1"/>
          </p:cNvSpPr>
          <p:nvPr/>
        </p:nvSpPr>
        <p:spPr bwMode="auto">
          <a:xfrm>
            <a:off x="2824163" y="4432300"/>
            <a:ext cx="3635375" cy="0"/>
          </a:xfrm>
          <a:prstGeom prst="line">
            <a:avLst/>
          </a:prstGeom>
          <a:noFill/>
          <a:ln w="25400">
            <a:solidFill>
              <a:srgbClr val="FF0000"/>
            </a:solidFill>
            <a:round/>
            <a:headEnd/>
            <a:tailEnd/>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59438" y="2298797"/>
            <a:ext cx="3349625" cy="2451003"/>
          </a:xfrm>
          <a:prstGeom prst="rect">
            <a:avLst/>
          </a:prstGeom>
          <a:noFill/>
          <a:ln w="9525">
            <a:noFill/>
            <a:miter lim="800000"/>
            <a:headEnd/>
            <a:tailEnd/>
          </a:ln>
        </p:spPr>
      </p:pic>
      <p:sp>
        <p:nvSpPr>
          <p:cNvPr id="16386" name="Title 1"/>
          <p:cNvSpPr>
            <a:spLocks noGrp="1"/>
          </p:cNvSpPr>
          <p:nvPr>
            <p:ph type="title" idx="4294967295"/>
          </p:nvPr>
        </p:nvSpPr>
        <p:spPr bwMode="auto">
          <a:xfrm>
            <a:off x="369888" y="188913"/>
            <a:ext cx="8229600" cy="1143000"/>
          </a:xfrm>
          <a:prstGeom prst="rect">
            <a:avLst/>
          </a:prstGeom>
          <a:noFill/>
          <a:ln>
            <a:miter lim="800000"/>
            <a:headEnd/>
            <a:tailEnd/>
          </a:ln>
        </p:spPr>
        <p:txBody>
          <a:bodyPr/>
          <a:lstStyle/>
          <a:p>
            <a:r>
              <a:rPr lang="en-US" sz="3600" dirty="0" smtClean="0">
                <a:solidFill>
                  <a:srgbClr val="FFFF00"/>
                </a:solidFill>
              </a:rPr>
              <a:t>Protection circuit: test condition example</a:t>
            </a:r>
          </a:p>
        </p:txBody>
      </p:sp>
      <p:sp>
        <p:nvSpPr>
          <p:cNvPr id="16387" name="Content Placeholder 2"/>
          <p:cNvSpPr>
            <a:spLocks noGrp="1"/>
          </p:cNvSpPr>
          <p:nvPr>
            <p:ph idx="4294967295"/>
          </p:nvPr>
        </p:nvSpPr>
        <p:spPr bwMode="auto">
          <a:xfrm>
            <a:off x="160338" y="1341438"/>
            <a:ext cx="8229600" cy="4525962"/>
          </a:xfrm>
          <a:prstGeom prst="rect">
            <a:avLst/>
          </a:prstGeom>
          <a:noFill/>
          <a:ln>
            <a:miter lim="800000"/>
            <a:headEnd/>
            <a:tailEnd/>
          </a:ln>
        </p:spPr>
        <p:txBody>
          <a:bodyPr/>
          <a:lstStyle/>
          <a:p>
            <a:r>
              <a:rPr lang="en-US" sz="2400" dirty="0" smtClean="0">
                <a:solidFill>
                  <a:schemeClr val="bg1"/>
                </a:solidFill>
              </a:rPr>
              <a:t>Circuit with most stored energy</a:t>
            </a:r>
          </a:p>
          <a:p>
            <a:r>
              <a:rPr lang="en-US" sz="2400" dirty="0" smtClean="0">
                <a:solidFill>
                  <a:schemeClr val="bg1"/>
                </a:solidFill>
              </a:rPr>
              <a:t>If a quench occurs in E1:</a:t>
            </a:r>
          </a:p>
          <a:p>
            <a:pPr lvl="1"/>
            <a:r>
              <a:rPr lang="en-US" sz="2000" dirty="0" smtClean="0">
                <a:solidFill>
                  <a:schemeClr val="bg1"/>
                </a:solidFill>
              </a:rPr>
              <a:t>Current shunts via </a:t>
            </a:r>
            <a:r>
              <a:rPr lang="en-US" sz="2000" dirty="0" err="1" smtClean="0">
                <a:solidFill>
                  <a:schemeClr val="bg1"/>
                </a:solidFill>
              </a:rPr>
              <a:t>diode+resistor</a:t>
            </a:r>
            <a:r>
              <a:rPr lang="en-US" sz="2000" dirty="0" smtClean="0">
                <a:solidFill>
                  <a:schemeClr val="bg1"/>
                </a:solidFill>
              </a:rPr>
              <a:t> across E1</a:t>
            </a:r>
          </a:p>
          <a:p>
            <a:pPr lvl="1"/>
            <a:r>
              <a:rPr lang="en-US" sz="2000" dirty="0" smtClean="0">
                <a:solidFill>
                  <a:schemeClr val="bg1"/>
                </a:solidFill>
              </a:rPr>
              <a:t>Coil current in E1 decays</a:t>
            </a:r>
          </a:p>
          <a:p>
            <a:pPr lvl="1"/>
            <a:r>
              <a:rPr lang="en-US" sz="2000" dirty="0" smtClean="0">
                <a:solidFill>
                  <a:schemeClr val="bg1"/>
                </a:solidFill>
              </a:rPr>
              <a:t>Coil currents in neighboring coils increase </a:t>
            </a:r>
          </a:p>
          <a:p>
            <a:pPr lvl="2"/>
            <a:r>
              <a:rPr lang="en-US" sz="1600" dirty="0" smtClean="0">
                <a:solidFill>
                  <a:schemeClr val="bg1"/>
                </a:solidFill>
              </a:rPr>
              <a:t>Due to mutual inductance</a:t>
            </a:r>
          </a:p>
          <a:p>
            <a:pPr lvl="2"/>
            <a:r>
              <a:rPr lang="en-US" sz="1600" dirty="0" smtClean="0">
                <a:solidFill>
                  <a:schemeClr val="bg1"/>
                </a:solidFill>
              </a:rPr>
              <a:t>Generate bypass currents</a:t>
            </a:r>
          </a:p>
          <a:p>
            <a:pPr lvl="1"/>
            <a:r>
              <a:rPr lang="en-US" sz="2000" dirty="0" smtClean="0">
                <a:solidFill>
                  <a:schemeClr val="bg1"/>
                </a:solidFill>
              </a:rPr>
              <a:t>Other coils either…</a:t>
            </a:r>
          </a:p>
          <a:p>
            <a:pPr lvl="2"/>
            <a:r>
              <a:rPr lang="en-US" sz="1600" dirty="0" smtClean="0">
                <a:solidFill>
                  <a:schemeClr val="bg1"/>
                </a:solidFill>
              </a:rPr>
              <a:t>Quench  - very likely, due to </a:t>
            </a:r>
            <a:r>
              <a:rPr lang="en-US" sz="1600" dirty="0" err="1" smtClean="0">
                <a:solidFill>
                  <a:schemeClr val="bg1"/>
                </a:solidFill>
              </a:rPr>
              <a:t>quenchback</a:t>
            </a:r>
            <a:endParaRPr lang="en-US" sz="1600" dirty="0" smtClean="0">
              <a:solidFill>
                <a:schemeClr val="bg1"/>
              </a:solidFill>
            </a:endParaRPr>
          </a:p>
          <a:p>
            <a:pPr lvl="2"/>
            <a:r>
              <a:rPr lang="en-US" sz="1600" dirty="0" smtClean="0">
                <a:solidFill>
                  <a:schemeClr val="bg1"/>
                </a:solidFill>
              </a:rPr>
              <a:t>Remain superconducting</a:t>
            </a:r>
          </a:p>
          <a:p>
            <a:pPr lvl="3"/>
            <a:r>
              <a:rPr lang="en-US" sz="1200" dirty="0" smtClean="0">
                <a:solidFill>
                  <a:schemeClr val="bg1"/>
                </a:solidFill>
              </a:rPr>
              <a:t>Unlikely except for very low-current quench, when</a:t>
            </a:r>
          </a:p>
          <a:p>
            <a:pPr lvl="4"/>
            <a:r>
              <a:rPr lang="en-US" sz="1200" dirty="0" smtClean="0">
                <a:solidFill>
                  <a:schemeClr val="bg1"/>
                </a:solidFill>
              </a:rPr>
              <a:t> significant margin is available </a:t>
            </a:r>
          </a:p>
          <a:p>
            <a:pPr lvl="4"/>
            <a:r>
              <a:rPr lang="en-US" sz="1200" dirty="0" smtClean="0">
                <a:solidFill>
                  <a:schemeClr val="bg1"/>
                </a:solidFill>
              </a:rPr>
              <a:t>Energy in quenched coil is insufficient to boil off stored helium</a:t>
            </a:r>
          </a:p>
          <a:p>
            <a:pPr lvl="3"/>
            <a:r>
              <a:rPr lang="en-US" sz="1200" dirty="0" smtClean="0">
                <a:solidFill>
                  <a:schemeClr val="bg1"/>
                </a:solidFill>
              </a:rPr>
              <a:t>Current continues to decay due to bypass resistance, but with very long time constant</a:t>
            </a:r>
          </a:p>
          <a:p>
            <a:pPr lvl="2"/>
            <a:endParaRPr lang="en-US" sz="1600" dirty="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9100" y="225425"/>
            <a:ext cx="8229600" cy="1143000"/>
          </a:xfrm>
          <a:prstGeom prst="rect">
            <a:avLst/>
          </a:prstGeom>
        </p:spPr>
        <p:txBody>
          <a:bodyPr>
            <a:normAutofit fontScale="90000"/>
          </a:bodyPr>
          <a:lstStyle/>
          <a:p>
            <a:pPr>
              <a:defRPr/>
            </a:pPr>
            <a:r>
              <a:rPr lang="en-US" dirty="0" smtClean="0">
                <a:solidFill>
                  <a:srgbClr val="FFFF00"/>
                </a:solidFill>
              </a:rPr>
              <a:t>Protection resistors: temperature rise</a:t>
            </a:r>
            <a:endParaRPr lang="en-US" dirty="0">
              <a:solidFill>
                <a:srgbClr val="FFFF00"/>
              </a:solidFill>
            </a:endParaRPr>
          </a:p>
        </p:txBody>
      </p:sp>
      <p:sp>
        <p:nvSpPr>
          <p:cNvPr id="17410" name="Content Placeholder 2"/>
          <p:cNvSpPr>
            <a:spLocks noGrp="1"/>
          </p:cNvSpPr>
          <p:nvPr>
            <p:ph idx="4294967295"/>
          </p:nvPr>
        </p:nvSpPr>
        <p:spPr bwMode="auto">
          <a:xfrm>
            <a:off x="134938" y="1106488"/>
            <a:ext cx="8229600" cy="4525962"/>
          </a:xfrm>
          <a:prstGeom prst="rect">
            <a:avLst/>
          </a:prstGeom>
          <a:noFill/>
          <a:ln>
            <a:miter lim="800000"/>
            <a:headEnd/>
            <a:tailEnd/>
          </a:ln>
        </p:spPr>
        <p:txBody>
          <a:bodyPr/>
          <a:lstStyle/>
          <a:p>
            <a:r>
              <a:rPr lang="en-US" sz="2400" smtClean="0">
                <a:solidFill>
                  <a:schemeClr val="bg1"/>
                </a:solidFill>
              </a:rPr>
              <a:t>Characteristic quench decay time ~5s</a:t>
            </a:r>
          </a:p>
          <a:p>
            <a:pPr lvl="1"/>
            <a:r>
              <a:rPr lang="en-US" sz="2000" smtClean="0">
                <a:solidFill>
                  <a:schemeClr val="bg1"/>
                </a:solidFill>
              </a:rPr>
              <a:t>M. Green, from experiment</a:t>
            </a:r>
          </a:p>
          <a:p>
            <a:pPr lvl="1"/>
            <a:r>
              <a:rPr lang="en-US" sz="2000" smtClean="0">
                <a:solidFill>
                  <a:schemeClr val="bg1"/>
                </a:solidFill>
              </a:rPr>
              <a:t>Assume all current in bypass:</a:t>
            </a:r>
          </a:p>
          <a:p>
            <a:pPr lvl="1">
              <a:buFont typeface="Arial" pitchFamily="34" charset="0"/>
              <a:buNone/>
            </a:pPr>
            <a:r>
              <a:rPr lang="en-US" sz="2000" smtClean="0">
                <a:solidFill>
                  <a:schemeClr val="bg1"/>
                </a:solidFill>
              </a:rPr>
              <a:t>=&gt; Tmax&lt;300K</a:t>
            </a:r>
          </a:p>
          <a:p>
            <a:r>
              <a:rPr lang="en-US" sz="2400" smtClean="0">
                <a:solidFill>
                  <a:schemeClr val="bg1"/>
                </a:solidFill>
              </a:rPr>
              <a:t>Possible concerns:</a:t>
            </a:r>
          </a:p>
          <a:p>
            <a:pPr lvl="1"/>
            <a:r>
              <a:rPr lang="en-US" sz="2000" smtClean="0">
                <a:solidFill>
                  <a:schemeClr val="bg1"/>
                </a:solidFill>
              </a:rPr>
              <a:t>Anomalous quench scenarios</a:t>
            </a:r>
          </a:p>
          <a:p>
            <a:pPr lvl="1"/>
            <a:r>
              <a:rPr lang="en-US" sz="2000" smtClean="0">
                <a:solidFill>
                  <a:schemeClr val="bg1"/>
                </a:solidFill>
              </a:rPr>
              <a:t>Is 0.02</a:t>
            </a:r>
            <a:r>
              <a:rPr lang="en-US" sz="2000" smtClean="0">
                <a:solidFill>
                  <a:schemeClr val="bg1"/>
                </a:solidFill>
                <a:latin typeface="Symbol" pitchFamily="18" charset="2"/>
              </a:rPr>
              <a:t>W</a:t>
            </a:r>
            <a:r>
              <a:rPr lang="en-US" sz="2000" smtClean="0">
                <a:solidFill>
                  <a:schemeClr val="bg1"/>
                </a:solidFill>
              </a:rPr>
              <a:t> optimal (define)</a:t>
            </a:r>
          </a:p>
          <a:p>
            <a:pPr lvl="1"/>
            <a:r>
              <a:rPr lang="en-US" sz="2000" smtClean="0">
                <a:solidFill>
                  <a:schemeClr val="bg1"/>
                </a:solidFill>
              </a:rPr>
              <a:t>Power supply not shut-off</a:t>
            </a:r>
          </a:p>
          <a:p>
            <a:pPr>
              <a:buFont typeface="Arial" pitchFamily="34" charset="0"/>
              <a:buNone/>
            </a:pPr>
            <a:endParaRPr lang="en-US" sz="2400" smtClean="0">
              <a:solidFill>
                <a:schemeClr val="bg1"/>
              </a:solidFill>
            </a:endParaRPr>
          </a:p>
          <a:p>
            <a:pPr lvl="1"/>
            <a:endParaRPr lang="en-US" sz="2000" smtClean="0">
              <a:solidFill>
                <a:schemeClr val="bg1"/>
              </a:solidFill>
            </a:endParaRPr>
          </a:p>
          <a:p>
            <a:endParaRPr lang="en-US" smtClean="0">
              <a:solidFill>
                <a:schemeClr val="bg1"/>
              </a:solidFill>
            </a:endParaRPr>
          </a:p>
        </p:txBody>
      </p:sp>
      <p:pic>
        <p:nvPicPr>
          <p:cNvPr id="17411"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2300" y="2568575"/>
            <a:ext cx="4483100" cy="31638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bwMode="auto">
          <a:xfrm>
            <a:off x="320675" y="176213"/>
            <a:ext cx="8229600" cy="1143000"/>
          </a:xfrm>
          <a:prstGeom prst="rect">
            <a:avLst/>
          </a:prstGeom>
          <a:noFill/>
          <a:ln>
            <a:miter lim="800000"/>
            <a:headEnd/>
            <a:tailEnd/>
          </a:ln>
        </p:spPr>
        <p:txBody>
          <a:bodyPr/>
          <a:lstStyle/>
          <a:p>
            <a:r>
              <a:rPr lang="en-US" smtClean="0">
                <a:solidFill>
                  <a:srgbClr val="FFFF00"/>
                </a:solidFill>
              </a:rPr>
              <a:t>HTS leads</a:t>
            </a:r>
          </a:p>
        </p:txBody>
      </p:sp>
      <p:sp>
        <p:nvSpPr>
          <p:cNvPr id="18434" name="Content Placeholder 2"/>
          <p:cNvSpPr>
            <a:spLocks noGrp="1"/>
          </p:cNvSpPr>
          <p:nvPr>
            <p:ph idx="4294967295"/>
          </p:nvPr>
        </p:nvSpPr>
        <p:spPr bwMode="auto">
          <a:xfrm>
            <a:off x="333375" y="984250"/>
            <a:ext cx="8229600" cy="4525963"/>
          </a:xfrm>
          <a:prstGeom prst="rect">
            <a:avLst/>
          </a:prstGeom>
          <a:noFill/>
          <a:ln>
            <a:miter lim="800000"/>
            <a:headEnd/>
            <a:tailEnd/>
          </a:ln>
        </p:spPr>
        <p:txBody>
          <a:bodyPr/>
          <a:lstStyle/>
          <a:p>
            <a:r>
              <a:rPr lang="en-US" smtClean="0">
                <a:solidFill>
                  <a:schemeClr val="bg1"/>
                </a:solidFill>
              </a:rPr>
              <a:t>Protection concept:</a:t>
            </a:r>
          </a:p>
          <a:p>
            <a:pPr lvl="1"/>
            <a:r>
              <a:rPr lang="en-US" smtClean="0">
                <a:solidFill>
                  <a:schemeClr val="bg1"/>
                </a:solidFill>
              </a:rPr>
              <a:t>First: avoid quench by providing margin!</a:t>
            </a:r>
          </a:p>
          <a:p>
            <a:pPr lvl="2"/>
            <a:r>
              <a:rPr lang="en-US" smtClean="0">
                <a:solidFill>
                  <a:schemeClr val="bg1"/>
                </a:solidFill>
              </a:rPr>
              <a:t>No energizing until high-end temp. sufficiently low</a:t>
            </a:r>
          </a:p>
          <a:p>
            <a:pPr lvl="1"/>
            <a:r>
              <a:rPr lang="en-US" smtClean="0">
                <a:solidFill>
                  <a:schemeClr val="bg1"/>
                </a:solidFill>
              </a:rPr>
              <a:t>Second: trigger spin-down if issue arises</a:t>
            </a:r>
          </a:p>
          <a:p>
            <a:pPr lvl="2"/>
            <a:r>
              <a:rPr lang="en-US" smtClean="0">
                <a:solidFill>
                  <a:schemeClr val="bg1"/>
                </a:solidFill>
              </a:rPr>
              <a:t>Interlock PS to high-end temperature</a:t>
            </a:r>
          </a:p>
          <a:p>
            <a:pPr lvl="2"/>
            <a:r>
              <a:rPr lang="en-US" smtClean="0">
                <a:solidFill>
                  <a:schemeClr val="bg1"/>
                </a:solidFill>
              </a:rPr>
              <a:t>Interlock PS to voltage drop</a:t>
            </a:r>
          </a:p>
          <a:p>
            <a:pPr lvl="1"/>
            <a:r>
              <a:rPr lang="en-US" smtClean="0">
                <a:solidFill>
                  <a:schemeClr val="bg1"/>
                </a:solidFill>
              </a:rPr>
              <a:t>Third: make access to HTS leads </a:t>
            </a:r>
            <a:r>
              <a:rPr lang="en-US" altLang="en-US" smtClean="0">
                <a:solidFill>
                  <a:schemeClr val="bg1"/>
                </a:solidFill>
              </a:rPr>
              <a:t>“</a:t>
            </a:r>
            <a:r>
              <a:rPr lang="en-US" smtClean="0">
                <a:solidFill>
                  <a:schemeClr val="bg1"/>
                </a:solidFill>
              </a:rPr>
              <a:t>reasonable</a:t>
            </a:r>
            <a:r>
              <a:rPr lang="en-US" altLang="en-US" smtClean="0">
                <a:solidFill>
                  <a:schemeClr val="bg1"/>
                </a:solidFill>
              </a:rPr>
              <a:t>”</a:t>
            </a:r>
            <a:endParaRPr lang="en-US" smtClean="0">
              <a:solidFill>
                <a:schemeClr val="bg1"/>
              </a:solidFill>
            </a:endParaRPr>
          </a:p>
          <a:p>
            <a:pPr lvl="2"/>
            <a:r>
              <a:rPr lang="en-US" smtClean="0">
                <a:solidFill>
                  <a:schemeClr val="bg1"/>
                </a:solidFill>
              </a:rPr>
              <a:t>And design protection to avoid damage to cold-mass  in case of such faults</a:t>
            </a:r>
          </a:p>
          <a:p>
            <a:pPr lvl="1"/>
            <a:endParaRPr lang="en-US"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bwMode="auto">
          <a:xfrm>
            <a:off x="320675" y="176213"/>
            <a:ext cx="8229600" cy="1143000"/>
          </a:xfrm>
          <a:prstGeom prst="rect">
            <a:avLst/>
          </a:prstGeom>
          <a:noFill/>
          <a:ln>
            <a:miter lim="800000"/>
            <a:headEnd/>
            <a:tailEnd/>
          </a:ln>
        </p:spPr>
        <p:txBody>
          <a:bodyPr/>
          <a:lstStyle/>
          <a:p>
            <a:r>
              <a:rPr lang="en-US" smtClean="0">
                <a:solidFill>
                  <a:srgbClr val="FFFF00"/>
                </a:solidFill>
              </a:rPr>
              <a:t>3D simulations</a:t>
            </a:r>
          </a:p>
        </p:txBody>
      </p:sp>
      <p:sp>
        <p:nvSpPr>
          <p:cNvPr id="3" name="Content Placeholder 2"/>
          <p:cNvSpPr>
            <a:spLocks noGrp="1"/>
          </p:cNvSpPr>
          <p:nvPr>
            <p:ph idx="4294967295"/>
          </p:nvPr>
        </p:nvSpPr>
        <p:spPr>
          <a:xfrm>
            <a:off x="333375" y="1047750"/>
            <a:ext cx="8229600" cy="4525963"/>
          </a:xfrm>
          <a:prstGeom prst="rect">
            <a:avLst/>
          </a:prstGeom>
        </p:spPr>
        <p:txBody>
          <a:bodyPr>
            <a:normAutofit/>
          </a:bodyPr>
          <a:lstStyle/>
          <a:p>
            <a:pPr>
              <a:lnSpc>
                <a:spcPct val="90000"/>
              </a:lnSpc>
            </a:pPr>
            <a:r>
              <a:rPr lang="en-US" sz="2700" smtClean="0">
                <a:solidFill>
                  <a:schemeClr val="bg1"/>
                </a:solidFill>
              </a:rPr>
              <a:t>Limitations of </a:t>
            </a:r>
            <a:r>
              <a:rPr lang="en-US" altLang="en-US" sz="2700" smtClean="0">
                <a:solidFill>
                  <a:schemeClr val="bg1"/>
                </a:solidFill>
              </a:rPr>
              <a:t>“</a:t>
            </a:r>
            <a:r>
              <a:rPr lang="en-US" sz="2700" smtClean="0">
                <a:solidFill>
                  <a:schemeClr val="bg1"/>
                </a:solidFill>
              </a:rPr>
              <a:t>Wilson code</a:t>
            </a:r>
            <a:r>
              <a:rPr lang="en-US" altLang="en-US" sz="2700" smtClean="0">
                <a:solidFill>
                  <a:schemeClr val="bg1"/>
                </a:solidFill>
              </a:rPr>
              <a:t>”</a:t>
            </a:r>
            <a:r>
              <a:rPr lang="en-US" sz="2700" smtClean="0">
                <a:solidFill>
                  <a:schemeClr val="bg1"/>
                </a:solidFill>
              </a:rPr>
              <a:t> simulation:</a:t>
            </a:r>
          </a:p>
          <a:p>
            <a:pPr lvl="1">
              <a:lnSpc>
                <a:spcPct val="90000"/>
              </a:lnSpc>
            </a:pPr>
            <a:r>
              <a:rPr lang="en-US" sz="2400" smtClean="0">
                <a:solidFill>
                  <a:schemeClr val="bg1"/>
                </a:solidFill>
              </a:rPr>
              <a:t>Does not consider mutual coupling and full electric circuit</a:t>
            </a:r>
          </a:p>
          <a:p>
            <a:pPr lvl="1">
              <a:lnSpc>
                <a:spcPct val="90000"/>
              </a:lnSpc>
            </a:pPr>
            <a:r>
              <a:rPr lang="en-US" sz="2400" smtClean="0">
                <a:solidFill>
                  <a:schemeClr val="bg1"/>
                </a:solidFill>
              </a:rPr>
              <a:t>Does not take into account quenchback from mandrel heating</a:t>
            </a:r>
          </a:p>
          <a:p>
            <a:pPr lvl="1">
              <a:lnSpc>
                <a:spcPct val="90000"/>
              </a:lnSpc>
            </a:pPr>
            <a:r>
              <a:rPr lang="en-US" sz="2400" smtClean="0">
                <a:solidFill>
                  <a:schemeClr val="bg1"/>
                </a:solidFill>
              </a:rPr>
              <a:t>Does not provide means of determining turn-to-turn or layer-to-layer voltages</a:t>
            </a:r>
          </a:p>
          <a:p>
            <a:pPr>
              <a:lnSpc>
                <a:spcPct val="90000"/>
              </a:lnSpc>
            </a:pPr>
            <a:r>
              <a:rPr lang="en-US" sz="2700" smtClean="0">
                <a:solidFill>
                  <a:schemeClr val="bg1"/>
                </a:solidFill>
              </a:rPr>
              <a:t>Vector Field Quench module:</a:t>
            </a:r>
          </a:p>
          <a:p>
            <a:pPr lvl="1">
              <a:lnSpc>
                <a:spcPct val="90000"/>
              </a:lnSpc>
            </a:pPr>
            <a:r>
              <a:rPr lang="en-US" sz="2400" smtClean="0">
                <a:solidFill>
                  <a:schemeClr val="bg1"/>
                </a:solidFill>
              </a:rPr>
              <a:t>Provides for mutual coupling and full electric circuit</a:t>
            </a:r>
          </a:p>
          <a:p>
            <a:pPr lvl="1">
              <a:lnSpc>
                <a:spcPct val="90000"/>
              </a:lnSpc>
            </a:pPr>
            <a:r>
              <a:rPr lang="en-US" sz="2400" smtClean="0">
                <a:solidFill>
                  <a:schemeClr val="bg1"/>
                </a:solidFill>
              </a:rPr>
              <a:t>Provides for quenchback from mandrel heating</a:t>
            </a:r>
          </a:p>
          <a:p>
            <a:pPr lvl="1">
              <a:lnSpc>
                <a:spcPct val="90000"/>
              </a:lnSpc>
            </a:pPr>
            <a:r>
              <a:rPr lang="en-US" sz="2400" smtClean="0">
                <a:solidFill>
                  <a:schemeClr val="bg1"/>
                </a:solidFill>
              </a:rPr>
              <a:t>Can use </a:t>
            </a:r>
            <a:r>
              <a:rPr lang="en-US" altLang="en-US" sz="2400" smtClean="0">
                <a:solidFill>
                  <a:schemeClr val="bg1"/>
                </a:solidFill>
              </a:rPr>
              <a:t>“</a:t>
            </a:r>
            <a:r>
              <a:rPr lang="en-US" sz="2400" smtClean="0">
                <a:solidFill>
                  <a:schemeClr val="bg1"/>
                </a:solidFill>
              </a:rPr>
              <a:t>Wilson-code</a:t>
            </a:r>
            <a:r>
              <a:rPr lang="en-US" altLang="en-US" sz="2400" smtClean="0">
                <a:solidFill>
                  <a:schemeClr val="bg1"/>
                </a:solidFill>
              </a:rPr>
              <a:t>”</a:t>
            </a:r>
            <a:r>
              <a:rPr lang="en-US" sz="2400" smtClean="0">
                <a:solidFill>
                  <a:schemeClr val="bg1"/>
                </a:solidFill>
              </a:rPr>
              <a:t> for validation on simple system (e.g. single coil with no quenchback)</a:t>
            </a:r>
          </a:p>
          <a:p>
            <a:pPr lvl="1">
              <a:lnSpc>
                <a:spcPct val="90000"/>
              </a:lnSpc>
            </a:pPr>
            <a:endParaRPr lang="en-US" sz="240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bwMode="auto">
          <a:xfrm>
            <a:off x="258763" y="200025"/>
            <a:ext cx="8229600" cy="1143000"/>
          </a:xfrm>
          <a:prstGeom prst="rect">
            <a:avLst/>
          </a:prstGeom>
          <a:noFill/>
          <a:ln>
            <a:miter lim="800000"/>
            <a:headEnd/>
            <a:tailEnd/>
          </a:ln>
        </p:spPr>
        <p:txBody>
          <a:bodyPr/>
          <a:lstStyle/>
          <a:p>
            <a:r>
              <a:rPr lang="en-US" smtClean="0">
                <a:solidFill>
                  <a:srgbClr val="FFFF00"/>
                </a:solidFill>
              </a:rPr>
              <a:t>3D simulations</a:t>
            </a:r>
          </a:p>
        </p:txBody>
      </p:sp>
      <p:sp>
        <p:nvSpPr>
          <p:cNvPr id="3" name="Content Placeholder 2"/>
          <p:cNvSpPr>
            <a:spLocks noGrp="1"/>
          </p:cNvSpPr>
          <p:nvPr>
            <p:ph idx="4294967295"/>
          </p:nvPr>
        </p:nvSpPr>
        <p:spPr>
          <a:xfrm>
            <a:off x="160338" y="985838"/>
            <a:ext cx="8448675" cy="4857750"/>
          </a:xfrm>
          <a:prstGeom prst="rect">
            <a:avLst/>
          </a:prstGeom>
        </p:spPr>
        <p:txBody>
          <a:bodyPr>
            <a:normAutofit fontScale="62500" lnSpcReduction="20000"/>
          </a:bodyPr>
          <a:lstStyle/>
          <a:p>
            <a:pPr>
              <a:buFont typeface="Arial" charset="0"/>
              <a:buChar char="•"/>
              <a:defRPr/>
            </a:pPr>
            <a:r>
              <a:rPr lang="en-US" dirty="0" smtClean="0">
                <a:solidFill>
                  <a:srgbClr val="FFFF00"/>
                </a:solidFill>
              </a:rPr>
              <a:t>Material properties are defined</a:t>
            </a:r>
          </a:p>
          <a:p>
            <a:pPr lvl="1">
              <a:buFont typeface="Arial" charset="0"/>
              <a:buChar char="–"/>
              <a:defRPr/>
            </a:pPr>
            <a:r>
              <a:rPr lang="en-US" dirty="0" smtClean="0">
                <a:solidFill>
                  <a:schemeClr val="bg1"/>
                </a:solidFill>
              </a:rPr>
              <a:t>Specific heat: </a:t>
            </a:r>
          </a:p>
          <a:p>
            <a:pPr lvl="2">
              <a:buFont typeface="Arial" charset="0"/>
              <a:buChar char="•"/>
              <a:defRPr/>
            </a:pPr>
            <a:r>
              <a:rPr lang="en-US" dirty="0" smtClean="0">
                <a:solidFill>
                  <a:schemeClr val="bg1"/>
                </a:solidFill>
              </a:rPr>
              <a:t>Cu, </a:t>
            </a:r>
            <a:r>
              <a:rPr lang="en-US" dirty="0" err="1" smtClean="0">
                <a:solidFill>
                  <a:schemeClr val="bg1"/>
                </a:solidFill>
              </a:rPr>
              <a:t>NbTi</a:t>
            </a:r>
            <a:r>
              <a:rPr lang="en-US" dirty="0" smtClean="0">
                <a:solidFill>
                  <a:schemeClr val="bg1"/>
                </a:solidFill>
              </a:rPr>
              <a:t>, Al6061</a:t>
            </a:r>
          </a:p>
          <a:p>
            <a:pPr lvl="1">
              <a:buFont typeface="Arial" charset="0"/>
              <a:buChar char="–"/>
              <a:defRPr/>
            </a:pPr>
            <a:r>
              <a:rPr lang="en-US" dirty="0" smtClean="0">
                <a:solidFill>
                  <a:schemeClr val="bg1"/>
                </a:solidFill>
              </a:rPr>
              <a:t>Thermal conductivity: </a:t>
            </a:r>
          </a:p>
          <a:p>
            <a:pPr lvl="2">
              <a:buFont typeface="Arial" charset="0"/>
              <a:buChar char="•"/>
              <a:defRPr/>
            </a:pPr>
            <a:r>
              <a:rPr lang="en-US" dirty="0" smtClean="0">
                <a:solidFill>
                  <a:schemeClr val="bg1"/>
                </a:solidFill>
              </a:rPr>
              <a:t>Cu, Al6061</a:t>
            </a:r>
          </a:p>
          <a:p>
            <a:pPr lvl="2">
              <a:buFont typeface="Arial" charset="0"/>
              <a:buChar char="•"/>
              <a:defRPr/>
            </a:pPr>
            <a:r>
              <a:rPr lang="en-US" dirty="0" smtClean="0">
                <a:solidFill>
                  <a:schemeClr val="bg1"/>
                </a:solidFill>
              </a:rPr>
              <a:t>Coil effective bulk - longitudinal and transverse</a:t>
            </a:r>
          </a:p>
          <a:p>
            <a:pPr lvl="1">
              <a:buFont typeface="Arial" charset="0"/>
              <a:buChar char="–"/>
              <a:defRPr/>
            </a:pPr>
            <a:r>
              <a:rPr lang="en-US" dirty="0" err="1" smtClean="0">
                <a:solidFill>
                  <a:schemeClr val="bg1"/>
                </a:solidFill>
              </a:rPr>
              <a:t>Jc(B,T</a:t>
            </a:r>
            <a:r>
              <a:rPr lang="en-US" dirty="0" smtClean="0">
                <a:solidFill>
                  <a:schemeClr val="bg1"/>
                </a:solidFill>
              </a:rPr>
              <a:t>) of </a:t>
            </a:r>
            <a:r>
              <a:rPr lang="en-US" dirty="0" err="1" smtClean="0">
                <a:solidFill>
                  <a:schemeClr val="bg1"/>
                </a:solidFill>
              </a:rPr>
              <a:t>NbTi</a:t>
            </a:r>
            <a:r>
              <a:rPr lang="en-US" dirty="0" smtClean="0">
                <a:solidFill>
                  <a:schemeClr val="bg1"/>
                </a:solidFill>
              </a:rPr>
              <a:t> conductor</a:t>
            </a:r>
          </a:p>
          <a:p>
            <a:pPr>
              <a:buFont typeface="Arial" charset="0"/>
              <a:buChar char="•"/>
              <a:defRPr/>
            </a:pPr>
            <a:r>
              <a:rPr lang="en-US" dirty="0" smtClean="0">
                <a:solidFill>
                  <a:srgbClr val="FFFF00"/>
                </a:solidFill>
              </a:rPr>
              <a:t>Electric circuit for series test configured</a:t>
            </a:r>
          </a:p>
          <a:p>
            <a:pPr lvl="1">
              <a:buFont typeface="Arial" charset="0"/>
              <a:buChar char="–"/>
              <a:defRPr/>
            </a:pPr>
            <a:r>
              <a:rPr lang="en-US" dirty="0" smtClean="0">
                <a:solidFill>
                  <a:schemeClr val="bg1"/>
                </a:solidFill>
              </a:rPr>
              <a:t>Allows diodes + resistors</a:t>
            </a:r>
          </a:p>
          <a:p>
            <a:pPr lvl="1">
              <a:buFont typeface="Arial" charset="0"/>
              <a:buChar char="–"/>
              <a:defRPr/>
            </a:pPr>
            <a:r>
              <a:rPr lang="en-US" dirty="0" smtClean="0">
                <a:solidFill>
                  <a:schemeClr val="bg1"/>
                </a:solidFill>
              </a:rPr>
              <a:t>Various models have been tried</a:t>
            </a:r>
          </a:p>
          <a:p>
            <a:pPr>
              <a:buFont typeface="Arial" charset="0"/>
              <a:buChar char="•"/>
              <a:defRPr/>
            </a:pPr>
            <a:r>
              <a:rPr lang="en-US" dirty="0" smtClean="0">
                <a:solidFill>
                  <a:srgbClr val="FFFF00"/>
                </a:solidFill>
              </a:rPr>
              <a:t>Independent analysis from:</a:t>
            </a:r>
          </a:p>
          <a:p>
            <a:pPr lvl="1">
              <a:buFont typeface="Arial" charset="0"/>
              <a:buChar char="–"/>
              <a:defRPr/>
            </a:pPr>
            <a:r>
              <a:rPr lang="en-US" dirty="0" err="1" smtClean="0">
                <a:solidFill>
                  <a:schemeClr val="bg1"/>
                </a:solidFill>
              </a:rPr>
              <a:t>Heng</a:t>
            </a:r>
            <a:r>
              <a:rPr lang="en-US" dirty="0" smtClean="0">
                <a:solidFill>
                  <a:schemeClr val="bg1"/>
                </a:solidFill>
              </a:rPr>
              <a:t> Pan (LBNL)</a:t>
            </a:r>
          </a:p>
          <a:p>
            <a:pPr lvl="1">
              <a:buFont typeface="Arial" charset="0"/>
              <a:buChar char="–"/>
              <a:defRPr/>
            </a:pPr>
            <a:r>
              <a:rPr lang="en-US" dirty="0" smtClean="0">
                <a:solidFill>
                  <a:schemeClr val="bg1"/>
                </a:solidFill>
              </a:rPr>
              <a:t>Vladimir </a:t>
            </a:r>
            <a:r>
              <a:rPr lang="en-US" dirty="0" err="1" smtClean="0">
                <a:solidFill>
                  <a:schemeClr val="bg1"/>
                </a:solidFill>
              </a:rPr>
              <a:t>Kashikhin</a:t>
            </a:r>
            <a:r>
              <a:rPr lang="en-US" dirty="0" smtClean="0">
                <a:solidFill>
                  <a:schemeClr val="bg1"/>
                </a:solidFill>
              </a:rPr>
              <a:t> (FNAL)</a:t>
            </a:r>
          </a:p>
          <a:p>
            <a:pPr>
              <a:buFont typeface="Arial" charset="0"/>
              <a:buChar char="•"/>
              <a:defRPr/>
            </a:pPr>
            <a:r>
              <a:rPr lang="en-US" dirty="0" smtClean="0">
                <a:solidFill>
                  <a:srgbClr val="FFFF00"/>
                </a:solidFill>
              </a:rPr>
              <a:t>Some cross checks highlighted:</a:t>
            </a:r>
          </a:p>
          <a:p>
            <a:pPr lvl="1">
              <a:buFont typeface="Arial" charset="0"/>
              <a:buChar char="–"/>
              <a:defRPr/>
            </a:pPr>
            <a:r>
              <a:rPr lang="en-US" dirty="0" smtClean="0">
                <a:solidFill>
                  <a:schemeClr val="bg1"/>
                </a:solidFill>
              </a:rPr>
              <a:t>Importance of mesh (space and time) refinement</a:t>
            </a:r>
          </a:p>
          <a:p>
            <a:pPr lvl="1">
              <a:buFont typeface="Arial" charset="0"/>
              <a:buChar char="–"/>
              <a:defRPr/>
            </a:pPr>
            <a:r>
              <a:rPr lang="en-US" dirty="0" smtClean="0">
                <a:solidFill>
                  <a:schemeClr val="bg1"/>
                </a:solidFill>
              </a:rPr>
              <a:t>Some insight into sensitivity (or lack thereof) with respect to properties</a:t>
            </a:r>
          </a:p>
          <a:p>
            <a:pPr>
              <a:buFont typeface="Arial" charset="0"/>
              <a:buChar char="•"/>
              <a:defRPr/>
            </a:pP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txBox="1">
            <a:spLocks/>
          </p:cNvSpPr>
          <p:nvPr/>
        </p:nvSpPr>
        <p:spPr bwMode="auto">
          <a:xfrm>
            <a:off x="395288" y="200025"/>
            <a:ext cx="8229600" cy="1143000"/>
          </a:xfrm>
          <a:prstGeom prst="rect">
            <a:avLst/>
          </a:prstGeom>
          <a:noFill/>
          <a:ln w="9525">
            <a:noFill/>
            <a:miter lim="800000"/>
            <a:headEnd/>
            <a:tailEnd/>
          </a:ln>
        </p:spPr>
        <p:txBody>
          <a:bodyPr/>
          <a:lstStyle/>
          <a:p>
            <a:pPr algn="ctr" eaLnBrk="0" hangingPunct="0"/>
            <a:r>
              <a:rPr lang="en-US" sz="4400" dirty="0">
                <a:solidFill>
                  <a:srgbClr val="FFFF00"/>
                </a:solidFill>
                <a:latin typeface="Calibri" pitchFamily="34" charset="0"/>
              </a:rPr>
              <a:t>Electric circuit definition</a:t>
            </a:r>
          </a:p>
        </p:txBody>
      </p:sp>
      <p:pic>
        <p:nvPicPr>
          <p:cNvPr id="22530" name="Picture 4"/>
          <p:cNvPicPr>
            <a:picLocks noChangeAspect="1"/>
          </p:cNvPicPr>
          <p:nvPr/>
        </p:nvPicPr>
        <p:blipFill>
          <a:blip r:embed="rId2"/>
          <a:srcRect/>
          <a:stretch>
            <a:fillRect/>
          </a:stretch>
        </p:blipFill>
        <p:spPr bwMode="auto">
          <a:xfrm>
            <a:off x="1497013" y="1231900"/>
            <a:ext cx="6096000" cy="3970338"/>
          </a:xfrm>
          <a:prstGeom prst="rect">
            <a:avLst/>
          </a:prstGeom>
          <a:solidFill>
            <a:schemeClr val="bg2"/>
          </a:solidFill>
          <a:ln w="9525">
            <a:noFill/>
            <a:miter lim="800000"/>
            <a:headEnd/>
            <a:tailEnd/>
          </a:ln>
        </p:spPr>
      </p:pic>
      <p:sp>
        <p:nvSpPr>
          <p:cNvPr id="22531" name="TextBox 5"/>
          <p:cNvSpPr txBox="1">
            <a:spLocks noChangeArrowheads="1"/>
          </p:cNvSpPr>
          <p:nvPr/>
        </p:nvSpPr>
        <p:spPr bwMode="auto">
          <a:xfrm>
            <a:off x="3482975" y="5253038"/>
            <a:ext cx="1789113" cy="368300"/>
          </a:xfrm>
          <a:prstGeom prst="rect">
            <a:avLst/>
          </a:prstGeom>
          <a:noFill/>
          <a:ln w="9525">
            <a:noFill/>
            <a:miter lim="800000"/>
            <a:headEnd/>
            <a:tailEnd/>
          </a:ln>
        </p:spPr>
        <p:txBody>
          <a:bodyPr wrap="none">
            <a:spAutoFit/>
          </a:bodyPr>
          <a:lstStyle/>
          <a:p>
            <a:r>
              <a:rPr lang="en-US">
                <a:solidFill>
                  <a:srgbClr val="FFFF00"/>
                </a:solidFill>
              </a:rPr>
              <a:t>From Kashikhin</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8320" y="1681783"/>
            <a:ext cx="4399280" cy="2085527"/>
          </a:xfrm>
          <a:prstGeom prst="rect">
            <a:avLst/>
          </a:prstGeom>
        </p:spPr>
      </p:pic>
      <p:sp>
        <p:nvSpPr>
          <p:cNvPr id="4" name="Title 1"/>
          <p:cNvSpPr txBox="1">
            <a:spLocks/>
          </p:cNvSpPr>
          <p:nvPr/>
        </p:nvSpPr>
        <p:spPr bwMode="auto">
          <a:xfrm>
            <a:off x="395288" y="200025"/>
            <a:ext cx="8229600" cy="1143000"/>
          </a:xfrm>
          <a:prstGeom prst="rect">
            <a:avLst/>
          </a:prstGeom>
          <a:noFill/>
          <a:ln w="9525">
            <a:noFill/>
            <a:miter lim="800000"/>
            <a:headEnd/>
            <a:tailEnd/>
          </a:ln>
        </p:spPr>
        <p:txBody>
          <a:bodyPr/>
          <a:lstStyle/>
          <a:p>
            <a:pPr algn="ctr" eaLnBrk="0" hangingPunct="0"/>
            <a:r>
              <a:rPr lang="en-US" sz="4000" dirty="0" smtClean="0">
                <a:solidFill>
                  <a:srgbClr val="FFFF00"/>
                </a:solidFill>
                <a:latin typeface="Calibri" pitchFamily="34" charset="0"/>
              </a:rPr>
              <a:t>Model mesh (LBNL)</a:t>
            </a:r>
            <a:endParaRPr lang="en-US" sz="4000" dirty="0">
              <a:solidFill>
                <a:srgbClr val="FFFF00"/>
              </a:solidFill>
              <a:latin typeface="Calibri"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40" y="959624"/>
            <a:ext cx="4297680" cy="1377654"/>
          </a:xfrm>
          <a:prstGeom prst="rect">
            <a:avLst/>
          </a:prstGeom>
        </p:spPr>
      </p:pic>
      <p:pic>
        <p:nvPicPr>
          <p:cNvPr id="6" name="Picture 5"/>
          <p:cNvPicPr>
            <a:picLocks noChangeAspect="1"/>
          </p:cNvPicPr>
          <p:nvPr/>
        </p:nvPicPr>
        <p:blipFill>
          <a:blip r:embed="rId4"/>
          <a:stretch>
            <a:fillRect/>
          </a:stretch>
        </p:blipFill>
        <p:spPr>
          <a:xfrm>
            <a:off x="1641640" y="3362960"/>
            <a:ext cx="4563580" cy="2453640"/>
          </a:xfrm>
          <a:prstGeom prst="rect">
            <a:avLst/>
          </a:prstGeom>
        </p:spPr>
      </p:pic>
    </p:spTree>
    <p:extLst>
      <p:ext uri="{BB962C8B-B14F-4D97-AF65-F5344CB8AC3E}">
        <p14:creationId xmlns:p14="http://schemas.microsoft.com/office/powerpoint/2010/main" val="4119136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bwMode="auto">
          <a:xfrm>
            <a:off x="258763" y="200025"/>
            <a:ext cx="8229600" cy="1143000"/>
          </a:xfrm>
          <a:prstGeom prst="rect">
            <a:avLst/>
          </a:prstGeom>
          <a:noFill/>
          <a:ln>
            <a:miter lim="800000"/>
            <a:headEnd/>
            <a:tailEnd/>
          </a:ln>
        </p:spPr>
        <p:txBody>
          <a:bodyPr/>
          <a:lstStyle/>
          <a:p>
            <a:r>
              <a:rPr lang="en-US" dirty="0" smtClean="0">
                <a:solidFill>
                  <a:srgbClr val="FFFF00"/>
                </a:solidFill>
              </a:rPr>
              <a:t>Simulations: validation</a:t>
            </a:r>
          </a:p>
        </p:txBody>
      </p:sp>
      <p:sp>
        <p:nvSpPr>
          <p:cNvPr id="23554" name="Content Placeholder 2"/>
          <p:cNvSpPr>
            <a:spLocks noGrp="1"/>
          </p:cNvSpPr>
          <p:nvPr>
            <p:ph idx="4294967295"/>
          </p:nvPr>
        </p:nvSpPr>
        <p:spPr bwMode="auto">
          <a:xfrm>
            <a:off x="160338" y="985838"/>
            <a:ext cx="8618537" cy="4857750"/>
          </a:xfrm>
          <a:prstGeom prst="rect">
            <a:avLst/>
          </a:prstGeom>
          <a:noFill/>
          <a:ln>
            <a:miter lim="800000"/>
            <a:headEnd/>
            <a:tailEnd/>
          </a:ln>
        </p:spPr>
        <p:txBody>
          <a:bodyPr/>
          <a:lstStyle/>
          <a:p>
            <a:r>
              <a:rPr lang="en-US" sz="2800" dirty="0" smtClean="0">
                <a:solidFill>
                  <a:schemeClr val="bg1"/>
                </a:solidFill>
              </a:rPr>
              <a:t>Code validation:</a:t>
            </a:r>
          </a:p>
          <a:p>
            <a:pPr lvl="1"/>
            <a:r>
              <a:rPr lang="en-US" sz="2400" dirty="0" smtClean="0">
                <a:solidFill>
                  <a:schemeClr val="bg1"/>
                </a:solidFill>
              </a:rPr>
              <a:t>Comparison with Wilson code yield reasonable agreement of coil normal zone </a:t>
            </a:r>
            <a:r>
              <a:rPr lang="en-US" sz="2400" dirty="0" smtClean="0">
                <a:solidFill>
                  <a:schemeClr val="bg1"/>
                </a:solidFill>
              </a:rPr>
              <a:t>growth</a:t>
            </a:r>
            <a:endParaRPr lang="en-US" sz="2400" dirty="0" smtClean="0">
              <a:solidFill>
                <a:schemeClr val="bg1"/>
              </a:solidFill>
            </a:endParaRPr>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b="7500"/>
          <a:stretch>
            <a:fillRect/>
          </a:stretch>
        </p:blipFill>
        <p:spPr bwMode="auto">
          <a:xfrm>
            <a:off x="275590" y="2613025"/>
            <a:ext cx="4967288" cy="3198813"/>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3319780" y="2570480"/>
            <a:ext cx="5153660" cy="3396262"/>
          </a:xfrm>
          <a:prstGeom prst="rect">
            <a:avLst/>
          </a:prstGeom>
          <a:solidFill>
            <a:schemeClr val="bg2">
              <a:alpha val="50000"/>
            </a:schemeClr>
          </a:solidFill>
        </p:spPr>
      </p:pic>
      <p:sp>
        <p:nvSpPr>
          <p:cNvPr id="2" name="TextBox 1"/>
          <p:cNvSpPr txBox="1"/>
          <p:nvPr/>
        </p:nvSpPr>
        <p:spPr>
          <a:xfrm>
            <a:off x="1574800" y="2275840"/>
            <a:ext cx="1441959" cy="369332"/>
          </a:xfrm>
          <a:prstGeom prst="rect">
            <a:avLst/>
          </a:prstGeom>
          <a:noFill/>
        </p:spPr>
        <p:txBody>
          <a:bodyPr wrap="none" rtlCol="0">
            <a:spAutoFit/>
          </a:bodyPr>
          <a:lstStyle/>
          <a:p>
            <a:r>
              <a:rPr lang="en-US" dirty="0" smtClean="0">
                <a:solidFill>
                  <a:srgbClr val="FF9900"/>
                </a:solidFill>
              </a:rPr>
              <a:t>Wilson code</a:t>
            </a:r>
            <a:endParaRPr lang="en-US" dirty="0">
              <a:solidFill>
                <a:srgbClr val="FF9900"/>
              </a:solidFill>
            </a:endParaRPr>
          </a:p>
        </p:txBody>
      </p:sp>
      <p:sp>
        <p:nvSpPr>
          <p:cNvPr id="7" name="TextBox 6"/>
          <p:cNvSpPr txBox="1"/>
          <p:nvPr/>
        </p:nvSpPr>
        <p:spPr>
          <a:xfrm>
            <a:off x="5527040" y="2235200"/>
            <a:ext cx="1805452" cy="369332"/>
          </a:xfrm>
          <a:prstGeom prst="rect">
            <a:avLst/>
          </a:prstGeom>
          <a:noFill/>
        </p:spPr>
        <p:txBody>
          <a:bodyPr wrap="none" rtlCol="0">
            <a:spAutoFit/>
          </a:bodyPr>
          <a:lstStyle/>
          <a:p>
            <a:r>
              <a:rPr lang="en-US" dirty="0" smtClean="0">
                <a:solidFill>
                  <a:srgbClr val="FF9900"/>
                </a:solidFill>
              </a:rPr>
              <a:t>LBNL VF model</a:t>
            </a:r>
            <a:endParaRPr lang="en-US" dirty="0">
              <a:solidFill>
                <a:srgbClr val="FF9900"/>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bwMode="auto">
          <a:xfrm>
            <a:off x="258763" y="200025"/>
            <a:ext cx="8229600" cy="1143000"/>
          </a:xfrm>
          <a:prstGeom prst="rect">
            <a:avLst/>
          </a:prstGeom>
          <a:noFill/>
          <a:ln>
            <a:miter lim="800000"/>
            <a:headEnd/>
            <a:tailEnd/>
          </a:ln>
        </p:spPr>
        <p:txBody>
          <a:bodyPr/>
          <a:lstStyle/>
          <a:p>
            <a:r>
              <a:rPr lang="en-US" smtClean="0">
                <a:solidFill>
                  <a:srgbClr val="FFFF00"/>
                </a:solidFill>
              </a:rPr>
              <a:t>Simulations</a:t>
            </a:r>
          </a:p>
        </p:txBody>
      </p:sp>
      <p:sp>
        <p:nvSpPr>
          <p:cNvPr id="24578" name="Content Placeholder 2"/>
          <p:cNvSpPr>
            <a:spLocks noGrp="1"/>
          </p:cNvSpPr>
          <p:nvPr>
            <p:ph idx="4294967295"/>
          </p:nvPr>
        </p:nvSpPr>
        <p:spPr bwMode="auto">
          <a:xfrm>
            <a:off x="160338" y="945198"/>
            <a:ext cx="8618537" cy="4857750"/>
          </a:xfrm>
          <a:prstGeom prst="rect">
            <a:avLst/>
          </a:prstGeom>
          <a:noFill/>
          <a:ln>
            <a:miter lim="800000"/>
            <a:headEnd/>
            <a:tailEnd/>
          </a:ln>
        </p:spPr>
        <p:txBody>
          <a:bodyPr/>
          <a:lstStyle/>
          <a:p>
            <a:r>
              <a:rPr lang="en-US" sz="2800" dirty="0" smtClean="0">
                <a:solidFill>
                  <a:schemeClr val="bg1"/>
                </a:solidFill>
              </a:rPr>
              <a:t>Evaluate current fluctuations, decay, voltages, hot-spot temperature throughout circuit:</a:t>
            </a:r>
          </a:p>
          <a:p>
            <a:pPr lvl="1"/>
            <a:r>
              <a:rPr lang="en-US" sz="2400" dirty="0" smtClean="0">
                <a:solidFill>
                  <a:schemeClr val="bg1"/>
                </a:solidFill>
              </a:rPr>
              <a:t>Dependence on quench current</a:t>
            </a:r>
          </a:p>
          <a:p>
            <a:pPr lvl="1"/>
            <a:r>
              <a:rPr lang="en-US" sz="2400" dirty="0" smtClean="0">
                <a:solidFill>
                  <a:schemeClr val="bg1"/>
                </a:solidFill>
              </a:rPr>
              <a:t>Evaluate role of quench-back from mandrel:</a:t>
            </a:r>
          </a:p>
          <a:p>
            <a:pPr lvl="2"/>
            <a:r>
              <a:rPr lang="en-US" sz="2000" dirty="0" smtClean="0">
                <a:solidFill>
                  <a:schemeClr val="bg1"/>
                </a:solidFill>
              </a:rPr>
              <a:t>Temperature rise and distribution in mandrel during a coil </a:t>
            </a:r>
            <a:r>
              <a:rPr lang="en-US" sz="2000" dirty="0" smtClean="0">
                <a:solidFill>
                  <a:schemeClr val="bg1"/>
                </a:solidFill>
              </a:rPr>
              <a:t>quench</a:t>
            </a:r>
          </a:p>
          <a:p>
            <a:pPr lvl="2"/>
            <a:endParaRPr lang="en-US" sz="2000" dirty="0" smtClean="0">
              <a:solidFill>
                <a:schemeClr val="bg1"/>
              </a:solidFill>
            </a:endParaRPr>
          </a:p>
        </p:txBody>
      </p:sp>
      <p:pic>
        <p:nvPicPr>
          <p:cNvPr id="2" name="quench process.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869440" y="3133212"/>
            <a:ext cx="4968240" cy="2552261"/>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bwMode="auto">
          <a:xfrm>
            <a:off x="258763" y="200025"/>
            <a:ext cx="8229600" cy="1143000"/>
          </a:xfrm>
          <a:prstGeom prst="rect">
            <a:avLst/>
          </a:prstGeom>
          <a:noFill/>
          <a:ln>
            <a:miter lim="800000"/>
            <a:headEnd/>
            <a:tailEnd/>
          </a:ln>
        </p:spPr>
        <p:txBody>
          <a:bodyPr/>
          <a:lstStyle/>
          <a:p>
            <a:r>
              <a:rPr lang="en-US" smtClean="0">
                <a:solidFill>
                  <a:srgbClr val="FFFF00"/>
                </a:solidFill>
              </a:rPr>
              <a:t>Simulations</a:t>
            </a:r>
          </a:p>
        </p:txBody>
      </p:sp>
      <p:sp>
        <p:nvSpPr>
          <p:cNvPr id="24578" name="Content Placeholder 2"/>
          <p:cNvSpPr>
            <a:spLocks noGrp="1"/>
          </p:cNvSpPr>
          <p:nvPr>
            <p:ph idx="4294967295"/>
          </p:nvPr>
        </p:nvSpPr>
        <p:spPr bwMode="auto">
          <a:xfrm>
            <a:off x="160338" y="945198"/>
            <a:ext cx="8618537" cy="4857750"/>
          </a:xfrm>
          <a:prstGeom prst="rect">
            <a:avLst/>
          </a:prstGeom>
          <a:noFill/>
          <a:ln>
            <a:miter lim="800000"/>
            <a:headEnd/>
            <a:tailEnd/>
          </a:ln>
        </p:spPr>
        <p:txBody>
          <a:bodyPr/>
          <a:lstStyle/>
          <a:p>
            <a:r>
              <a:rPr lang="en-US" sz="2800" dirty="0" smtClean="0">
                <a:solidFill>
                  <a:schemeClr val="bg1"/>
                </a:solidFill>
              </a:rPr>
              <a:t>Current evolution for a central solenoid quench</a:t>
            </a:r>
          </a:p>
          <a:p>
            <a:pPr lvl="1"/>
            <a:r>
              <a:rPr lang="en-US" sz="2400" dirty="0" smtClean="0">
                <a:solidFill>
                  <a:schemeClr val="bg1"/>
                </a:solidFill>
              </a:rPr>
              <a:t>265A initial current</a:t>
            </a:r>
            <a:endParaRPr lang="en-US" sz="2400" dirty="0" smtClean="0">
              <a:solidFill>
                <a:schemeClr val="bg1"/>
              </a:solidFill>
            </a:endParaRPr>
          </a:p>
          <a:p>
            <a:pPr lvl="2"/>
            <a:endParaRPr lang="en-US" sz="2000" dirty="0" smtClean="0">
              <a:solidFill>
                <a:schemeClr val="bg1"/>
              </a:solidFill>
            </a:endParaRPr>
          </a:p>
        </p:txBody>
      </p:sp>
      <p:pic>
        <p:nvPicPr>
          <p:cNvPr id="3" name="Picture 2"/>
          <p:cNvPicPr>
            <a:picLocks noChangeAspect="1"/>
          </p:cNvPicPr>
          <p:nvPr/>
        </p:nvPicPr>
        <p:blipFill>
          <a:blip r:embed="rId2"/>
          <a:stretch>
            <a:fillRect/>
          </a:stretch>
        </p:blipFill>
        <p:spPr>
          <a:xfrm>
            <a:off x="4560498" y="2143760"/>
            <a:ext cx="4288861" cy="3183484"/>
          </a:xfrm>
          <a:prstGeom prst="rect">
            <a:avLst/>
          </a:prstGeom>
          <a:solidFill>
            <a:schemeClr val="bg2"/>
          </a:solidFill>
        </p:spPr>
      </p:pic>
      <p:pic>
        <p:nvPicPr>
          <p:cNvPr id="4" name="Picture 3"/>
          <p:cNvPicPr>
            <a:picLocks noChangeAspect="1"/>
          </p:cNvPicPr>
          <p:nvPr/>
        </p:nvPicPr>
        <p:blipFill>
          <a:blip r:embed="rId3"/>
          <a:stretch>
            <a:fillRect/>
          </a:stretch>
        </p:blipFill>
        <p:spPr>
          <a:xfrm>
            <a:off x="264160" y="2156459"/>
            <a:ext cx="4213860" cy="3179649"/>
          </a:xfrm>
          <a:prstGeom prst="rect">
            <a:avLst/>
          </a:prstGeom>
          <a:solidFill>
            <a:schemeClr val="bg2"/>
          </a:solidFill>
        </p:spPr>
      </p:pic>
    </p:spTree>
    <p:extLst>
      <p:ext uri="{BB962C8B-B14F-4D97-AF65-F5344CB8AC3E}">
        <p14:creationId xmlns:p14="http://schemas.microsoft.com/office/powerpoint/2010/main" val="2598276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idx="4294967295"/>
          </p:nvPr>
        </p:nvSpPr>
        <p:spPr bwMode="auto">
          <a:xfrm>
            <a:off x="234950" y="114300"/>
            <a:ext cx="8229600" cy="1143000"/>
          </a:xfrm>
          <a:prstGeom prst="rect">
            <a:avLst/>
          </a:prstGeom>
          <a:noFill/>
          <a:ln>
            <a:miter lim="800000"/>
            <a:headEnd/>
            <a:tailEnd/>
          </a:ln>
        </p:spPr>
        <p:txBody>
          <a:bodyPr/>
          <a:lstStyle/>
          <a:p>
            <a:r>
              <a:rPr lang="en-US" smtClean="0">
                <a:solidFill>
                  <a:srgbClr val="FFFF00"/>
                </a:solidFill>
              </a:rPr>
              <a:t>Outline</a:t>
            </a:r>
          </a:p>
        </p:txBody>
      </p:sp>
      <p:sp>
        <p:nvSpPr>
          <p:cNvPr id="3" name="Content Placeholder 2"/>
          <p:cNvSpPr>
            <a:spLocks noGrp="1"/>
          </p:cNvSpPr>
          <p:nvPr>
            <p:ph idx="4294967295"/>
          </p:nvPr>
        </p:nvSpPr>
        <p:spPr>
          <a:xfrm>
            <a:off x="246063" y="1365250"/>
            <a:ext cx="8507412" cy="4181475"/>
          </a:xfrm>
          <a:prstGeom prst="rect">
            <a:avLst/>
          </a:prstGeom>
        </p:spPr>
        <p:txBody>
          <a:bodyPr>
            <a:normAutofit fontScale="85000" lnSpcReduction="20000"/>
          </a:bodyPr>
          <a:lstStyle/>
          <a:p>
            <a:pPr>
              <a:buFont typeface="Arial" charset="0"/>
              <a:buChar char="•"/>
              <a:defRPr/>
            </a:pPr>
            <a:r>
              <a:rPr lang="en-US" dirty="0">
                <a:solidFill>
                  <a:schemeClr val="bg1"/>
                </a:solidFill>
              </a:rPr>
              <a:t>Review of protection circuitry</a:t>
            </a:r>
          </a:p>
          <a:p>
            <a:pPr>
              <a:buFont typeface="Arial" charset="0"/>
              <a:buChar char="•"/>
              <a:defRPr/>
            </a:pPr>
            <a:r>
              <a:rPr lang="en-US" dirty="0" smtClean="0">
                <a:solidFill>
                  <a:schemeClr val="bg1"/>
                </a:solidFill>
              </a:rPr>
              <a:t>Review of protection scheme concerns</a:t>
            </a:r>
          </a:p>
          <a:p>
            <a:pPr>
              <a:buFont typeface="Arial" charset="0"/>
              <a:buChar char="•"/>
              <a:defRPr/>
            </a:pPr>
            <a:r>
              <a:rPr lang="en-US" dirty="0" smtClean="0">
                <a:solidFill>
                  <a:schemeClr val="bg1"/>
                </a:solidFill>
              </a:rPr>
              <a:t>Major recommendations from reviewers</a:t>
            </a:r>
          </a:p>
          <a:p>
            <a:pPr>
              <a:buFont typeface="Arial" charset="0"/>
              <a:buChar char="•"/>
              <a:defRPr/>
            </a:pPr>
            <a:r>
              <a:rPr lang="en-US" dirty="0" smtClean="0">
                <a:solidFill>
                  <a:schemeClr val="bg1"/>
                </a:solidFill>
              </a:rPr>
              <a:t>Key protection issues</a:t>
            </a:r>
          </a:p>
          <a:p>
            <a:pPr lvl="1">
              <a:buFont typeface="Arial" charset="0"/>
              <a:buChar char="–"/>
              <a:defRPr/>
            </a:pPr>
            <a:r>
              <a:rPr lang="en-US" dirty="0" smtClean="0">
                <a:solidFill>
                  <a:schemeClr val="bg1"/>
                </a:solidFill>
              </a:rPr>
              <a:t>Protection resistors: value and design</a:t>
            </a:r>
          </a:p>
          <a:p>
            <a:pPr lvl="1">
              <a:buFont typeface="Arial" charset="0"/>
              <a:buChar char="–"/>
              <a:defRPr/>
            </a:pPr>
            <a:r>
              <a:rPr lang="en-US" dirty="0" smtClean="0">
                <a:solidFill>
                  <a:schemeClr val="bg1"/>
                </a:solidFill>
              </a:rPr>
              <a:t>Voltages seen by coils during quenches</a:t>
            </a:r>
          </a:p>
          <a:p>
            <a:pPr lvl="1">
              <a:buFont typeface="Arial" charset="0"/>
              <a:buChar char="–"/>
              <a:defRPr/>
            </a:pPr>
            <a:r>
              <a:rPr lang="en-US" dirty="0" smtClean="0">
                <a:solidFill>
                  <a:schemeClr val="bg1"/>
                </a:solidFill>
              </a:rPr>
              <a:t>HTS leads</a:t>
            </a:r>
          </a:p>
          <a:p>
            <a:pPr>
              <a:buFont typeface="Arial" charset="0"/>
              <a:buChar char="•"/>
              <a:defRPr/>
            </a:pPr>
            <a:r>
              <a:rPr lang="en-US" dirty="0" smtClean="0">
                <a:solidFill>
                  <a:schemeClr val="bg1"/>
                </a:solidFill>
              </a:rPr>
              <a:t>3D analysis</a:t>
            </a:r>
          </a:p>
          <a:p>
            <a:pPr lvl="1">
              <a:buFont typeface="Arial" charset="0"/>
              <a:buChar char="–"/>
              <a:defRPr/>
            </a:pPr>
            <a:r>
              <a:rPr lang="en-US" dirty="0" smtClean="0">
                <a:solidFill>
                  <a:schemeClr val="bg1"/>
                </a:solidFill>
              </a:rPr>
              <a:t>Results and discussion</a:t>
            </a:r>
          </a:p>
          <a:p>
            <a:pPr>
              <a:buFont typeface="Arial" charset="0"/>
              <a:buChar char="•"/>
              <a:defRPr/>
            </a:pPr>
            <a:r>
              <a:rPr lang="en-US" dirty="0" smtClean="0">
                <a:solidFill>
                  <a:schemeClr val="bg1"/>
                </a:solidFill>
              </a:rPr>
              <a:t>Proposed plan</a:t>
            </a:r>
          </a:p>
          <a:p>
            <a:pPr>
              <a:buFont typeface="Arial" charset="0"/>
              <a:buChar char="•"/>
              <a:defRPr/>
            </a:pP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bwMode="auto">
          <a:xfrm>
            <a:off x="258763" y="200025"/>
            <a:ext cx="8229600" cy="1143000"/>
          </a:xfrm>
          <a:prstGeom prst="rect">
            <a:avLst/>
          </a:prstGeom>
          <a:noFill/>
          <a:ln>
            <a:miter lim="800000"/>
            <a:headEnd/>
            <a:tailEnd/>
          </a:ln>
        </p:spPr>
        <p:txBody>
          <a:bodyPr/>
          <a:lstStyle/>
          <a:p>
            <a:r>
              <a:rPr lang="en-US" smtClean="0">
                <a:solidFill>
                  <a:srgbClr val="FFFF00"/>
                </a:solidFill>
              </a:rPr>
              <a:t>Simulations</a:t>
            </a:r>
          </a:p>
        </p:txBody>
      </p:sp>
      <p:sp>
        <p:nvSpPr>
          <p:cNvPr id="24578" name="Content Placeholder 2"/>
          <p:cNvSpPr>
            <a:spLocks noGrp="1"/>
          </p:cNvSpPr>
          <p:nvPr>
            <p:ph idx="4294967295"/>
          </p:nvPr>
        </p:nvSpPr>
        <p:spPr bwMode="auto">
          <a:xfrm>
            <a:off x="160338" y="945198"/>
            <a:ext cx="8618537" cy="4857750"/>
          </a:xfrm>
          <a:prstGeom prst="rect">
            <a:avLst/>
          </a:prstGeom>
          <a:noFill/>
          <a:ln>
            <a:miter lim="800000"/>
            <a:headEnd/>
            <a:tailEnd/>
          </a:ln>
        </p:spPr>
        <p:txBody>
          <a:bodyPr/>
          <a:lstStyle/>
          <a:p>
            <a:r>
              <a:rPr lang="en-US" sz="2800" dirty="0" smtClean="0">
                <a:solidFill>
                  <a:schemeClr val="bg1"/>
                </a:solidFill>
              </a:rPr>
              <a:t>Current evolution for an M1 solenoid quench</a:t>
            </a:r>
          </a:p>
          <a:p>
            <a:pPr lvl="1"/>
            <a:r>
              <a:rPr lang="en-US" sz="2400" dirty="0" smtClean="0">
                <a:solidFill>
                  <a:schemeClr val="bg1"/>
                </a:solidFill>
              </a:rPr>
              <a:t>265A initial current</a:t>
            </a:r>
            <a:endParaRPr lang="en-US" sz="2400" dirty="0" smtClean="0">
              <a:solidFill>
                <a:schemeClr val="bg1"/>
              </a:solidFill>
            </a:endParaRPr>
          </a:p>
          <a:p>
            <a:pPr marL="914400" lvl="2" indent="0">
              <a:buNone/>
            </a:pPr>
            <a:endParaRPr lang="en-US" sz="2000" dirty="0" smtClean="0">
              <a:solidFill>
                <a:schemeClr val="bg1"/>
              </a:solidFill>
            </a:endParaRPr>
          </a:p>
        </p:txBody>
      </p:sp>
      <p:pic>
        <p:nvPicPr>
          <p:cNvPr id="6" name="Picture 5"/>
          <p:cNvPicPr>
            <a:picLocks noChangeAspect="1"/>
          </p:cNvPicPr>
          <p:nvPr/>
        </p:nvPicPr>
        <p:blipFill>
          <a:blip r:embed="rId2"/>
          <a:stretch>
            <a:fillRect/>
          </a:stretch>
        </p:blipFill>
        <p:spPr>
          <a:xfrm>
            <a:off x="81280" y="2063762"/>
            <a:ext cx="4348480" cy="3249917"/>
          </a:xfrm>
          <a:prstGeom prst="rect">
            <a:avLst/>
          </a:prstGeom>
          <a:solidFill>
            <a:schemeClr val="bg2"/>
          </a:solidFill>
        </p:spPr>
      </p:pic>
      <p:pic>
        <p:nvPicPr>
          <p:cNvPr id="8" name="Picture 7"/>
          <p:cNvPicPr>
            <a:picLocks noChangeAspect="1"/>
          </p:cNvPicPr>
          <p:nvPr/>
        </p:nvPicPr>
        <p:blipFill>
          <a:blip r:embed="rId3"/>
          <a:stretch>
            <a:fillRect/>
          </a:stretch>
        </p:blipFill>
        <p:spPr>
          <a:xfrm>
            <a:off x="4592320" y="2051550"/>
            <a:ext cx="4399279" cy="3262129"/>
          </a:xfrm>
          <a:prstGeom prst="rect">
            <a:avLst/>
          </a:prstGeom>
          <a:solidFill>
            <a:schemeClr val="bg2"/>
          </a:solidFill>
        </p:spPr>
      </p:pic>
    </p:spTree>
    <p:extLst>
      <p:ext uri="{BB962C8B-B14F-4D97-AF65-F5344CB8AC3E}">
        <p14:creationId xmlns:p14="http://schemas.microsoft.com/office/powerpoint/2010/main" val="8144229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4960" y="1563744"/>
            <a:ext cx="6024880" cy="4252856"/>
          </a:xfrm>
          <a:prstGeom prst="rect">
            <a:avLst/>
          </a:prstGeom>
        </p:spPr>
      </p:pic>
      <p:sp>
        <p:nvSpPr>
          <p:cNvPr id="3" name="Title 1"/>
          <p:cNvSpPr txBox="1">
            <a:spLocks/>
          </p:cNvSpPr>
          <p:nvPr/>
        </p:nvSpPr>
        <p:spPr bwMode="auto">
          <a:xfrm>
            <a:off x="333375" y="110808"/>
            <a:ext cx="8229600" cy="1143000"/>
          </a:xfrm>
          <a:prstGeom prst="rect">
            <a:avLst/>
          </a:prstGeom>
          <a:noFill/>
          <a:ln>
            <a:miter lim="800000"/>
            <a:headEnd/>
            <a:tailEnd/>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2400" dirty="0" smtClean="0">
                <a:solidFill>
                  <a:srgbClr val="FFFF00"/>
                </a:solidFill>
              </a:rPr>
              <a:t>Quench Scenarios at Different Currents</a:t>
            </a:r>
            <a:br>
              <a:rPr lang="en-US" sz="2400" dirty="0" smtClean="0">
                <a:solidFill>
                  <a:srgbClr val="FFFF00"/>
                </a:solidFill>
              </a:rPr>
            </a:br>
            <a:r>
              <a:rPr lang="en-US" sz="2400" dirty="0" smtClean="0">
                <a:solidFill>
                  <a:srgbClr val="FFFF00"/>
                </a:solidFill>
              </a:rPr>
              <a:t>LBNL model</a:t>
            </a:r>
            <a:endParaRPr lang="en-US" sz="2400" dirty="0" smtClean="0">
              <a:solidFill>
                <a:srgbClr val="FFFF00"/>
              </a:solidFill>
            </a:endParaRPr>
          </a:p>
        </p:txBody>
      </p:sp>
    </p:spTree>
    <p:extLst>
      <p:ext uri="{BB962C8B-B14F-4D97-AF65-F5344CB8AC3E}">
        <p14:creationId xmlns:p14="http://schemas.microsoft.com/office/powerpoint/2010/main" val="3868852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bwMode="auto">
          <a:xfrm>
            <a:off x="333375" y="110808"/>
            <a:ext cx="8229600" cy="1143000"/>
          </a:xfrm>
          <a:prstGeom prst="rect">
            <a:avLst/>
          </a:prstGeom>
          <a:noFill/>
          <a:ln>
            <a:miter lim="800000"/>
            <a:headEnd/>
            <a:tailEnd/>
          </a:ln>
        </p:spPr>
        <p:txBody>
          <a:bodyPr/>
          <a:lstStyle/>
          <a:p>
            <a:r>
              <a:rPr lang="en-US" sz="2400" dirty="0" smtClean="0">
                <a:solidFill>
                  <a:srgbClr val="FFFF00"/>
                </a:solidFill>
              </a:rPr>
              <a:t>Quench Scenarios at Different </a:t>
            </a:r>
            <a:r>
              <a:rPr lang="en-US" sz="2400" dirty="0" smtClean="0">
                <a:solidFill>
                  <a:srgbClr val="FFFF00"/>
                </a:solidFill>
              </a:rPr>
              <a:t>Currents</a:t>
            </a:r>
            <a:br>
              <a:rPr lang="en-US" sz="2400" dirty="0" smtClean="0">
                <a:solidFill>
                  <a:srgbClr val="FFFF00"/>
                </a:solidFill>
              </a:rPr>
            </a:br>
            <a:r>
              <a:rPr lang="en-US" sz="2400" dirty="0" smtClean="0">
                <a:solidFill>
                  <a:srgbClr val="FFFF00"/>
                </a:solidFill>
              </a:rPr>
              <a:t>FNAL model</a:t>
            </a:r>
            <a:endParaRPr lang="en-US" sz="2400" dirty="0" smtClean="0">
              <a:solidFill>
                <a:srgbClr val="FFFF00"/>
              </a:solidFill>
            </a:endParaRPr>
          </a:p>
        </p:txBody>
      </p:sp>
      <p:pic>
        <p:nvPicPr>
          <p:cNvPr id="7" name="Picture 6" descr="Fig10_ppt_050911.jpg"/>
          <p:cNvPicPr/>
          <p:nvPr/>
        </p:nvPicPr>
        <p:blipFill>
          <a:blip r:embed="rId2" cstate="email">
            <a:extLst>
              <a:ext uri="{28A0092B-C50C-407E-A947-70E740481C1C}">
                <a14:useLocalDpi xmlns:a14="http://schemas.microsoft.com/office/drawing/2010/main"/>
              </a:ext>
            </a:extLst>
          </a:blip>
          <a:stretch>
            <a:fillRect/>
          </a:stretch>
        </p:blipFill>
        <p:spPr>
          <a:xfrm>
            <a:off x="217170" y="990600"/>
            <a:ext cx="6286500" cy="4762500"/>
          </a:xfrm>
          <a:prstGeom prst="rect">
            <a:avLst/>
          </a:prstGeom>
        </p:spPr>
      </p:pic>
      <p:sp>
        <p:nvSpPr>
          <p:cNvPr id="8" name="TextBox 7"/>
          <p:cNvSpPr txBox="1"/>
          <p:nvPr/>
        </p:nvSpPr>
        <p:spPr>
          <a:xfrm>
            <a:off x="6522721" y="1005465"/>
            <a:ext cx="2295744" cy="5078313"/>
          </a:xfrm>
          <a:prstGeom prst="rect">
            <a:avLst/>
          </a:prstGeom>
          <a:noFill/>
        </p:spPr>
        <p:txBody>
          <a:bodyPr wrap="square" rtlCol="0">
            <a:spAutoFit/>
          </a:bodyPr>
          <a:lstStyle/>
          <a:p>
            <a:r>
              <a:rPr lang="en-US" sz="1200" b="1" dirty="0">
                <a:solidFill>
                  <a:schemeClr val="bg1"/>
                </a:solidFill>
              </a:rPr>
              <a:t>N4:</a:t>
            </a:r>
            <a:r>
              <a:rPr lang="en-US" sz="1200" dirty="0">
                <a:solidFill>
                  <a:schemeClr val="bg1"/>
                </a:solidFill>
              </a:rPr>
              <a:t> The initial current is 275 A. All currents drop to 10 A levels after 10 s. Coil 6  which far away from the quenched Coil 1 will be heated in 7 s to the peak temperature of 140 K. The R9 shunt resistor will carry current ~ 275 A during 8s.</a:t>
            </a:r>
          </a:p>
          <a:p>
            <a:r>
              <a:rPr lang="en-US" sz="1200" dirty="0">
                <a:solidFill>
                  <a:schemeClr val="bg1"/>
                </a:solidFill>
              </a:rPr>
              <a:t>   </a:t>
            </a:r>
            <a:r>
              <a:rPr lang="en-US" sz="1200" b="1" dirty="0">
                <a:solidFill>
                  <a:schemeClr val="bg1"/>
                </a:solidFill>
              </a:rPr>
              <a:t>N5: </a:t>
            </a:r>
            <a:r>
              <a:rPr lang="en-US" sz="1200" dirty="0">
                <a:solidFill>
                  <a:schemeClr val="bg1"/>
                </a:solidFill>
              </a:rPr>
              <a:t>The initial current is 200 A. The current in the Coil 6 drops to zero after    18 s. The Coil 6 hot spot temperature is 180 K. The R9 shunt resistor will carry current ~ 200 A during 15 s.</a:t>
            </a:r>
          </a:p>
          <a:p>
            <a:r>
              <a:rPr lang="en-US" sz="1200" b="1" dirty="0">
                <a:solidFill>
                  <a:schemeClr val="bg1"/>
                </a:solidFill>
              </a:rPr>
              <a:t>   N6:</a:t>
            </a:r>
            <a:r>
              <a:rPr lang="en-US" sz="1200" dirty="0">
                <a:solidFill>
                  <a:schemeClr val="bg1"/>
                </a:solidFill>
              </a:rPr>
              <a:t> The initial current is 150 A. The current in the Coil 6 drops to zero after    25 s. The Coil 6 is on the opposite side of solenoid and sees the largest  “quench back” delay time. The Coil 6 hot spot temperature is 190 K. The R9 shunt resistor will carry current ~ 150 A during 22 s.</a:t>
            </a:r>
          </a:p>
          <a:p>
            <a:endParaRPr lang="en-US" sz="1200" dirty="0"/>
          </a:p>
        </p:txBody>
      </p:sp>
    </p:spTree>
    <p:extLst>
      <p:ext uri="{BB962C8B-B14F-4D97-AF65-F5344CB8AC3E}">
        <p14:creationId xmlns:p14="http://schemas.microsoft.com/office/powerpoint/2010/main" val="4912397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33375" y="110808"/>
            <a:ext cx="8229600" cy="1143000"/>
          </a:xfrm>
          <a:prstGeom prst="rect">
            <a:avLst/>
          </a:prstGeom>
          <a:noFill/>
          <a:ln>
            <a:miter lim="800000"/>
            <a:headEnd/>
            <a:tailEnd/>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sz="2400" dirty="0" smtClean="0">
                <a:solidFill>
                  <a:srgbClr val="FFFF00"/>
                </a:solidFill>
              </a:rPr>
              <a:t>Quench Scenarios at Different Currents</a:t>
            </a:r>
            <a:br>
              <a:rPr lang="en-US" sz="2400" dirty="0" smtClean="0">
                <a:solidFill>
                  <a:srgbClr val="FFFF00"/>
                </a:solidFill>
              </a:rPr>
            </a:br>
            <a:r>
              <a:rPr lang="en-US" sz="2400" dirty="0" smtClean="0">
                <a:solidFill>
                  <a:srgbClr val="FFFF00"/>
                </a:solidFill>
              </a:rPr>
              <a:t> Model differences</a:t>
            </a:r>
            <a:endParaRPr lang="en-US" sz="2400" dirty="0" smtClean="0">
              <a:solidFill>
                <a:srgbClr val="FFFF00"/>
              </a:solidFill>
            </a:endParaRPr>
          </a:p>
        </p:txBody>
      </p:sp>
      <p:sp>
        <p:nvSpPr>
          <p:cNvPr id="3" name="Content Placeholder 2"/>
          <p:cNvSpPr txBox="1">
            <a:spLocks/>
          </p:cNvSpPr>
          <p:nvPr/>
        </p:nvSpPr>
        <p:spPr bwMode="auto">
          <a:xfrm>
            <a:off x="160338" y="985838"/>
            <a:ext cx="8618537" cy="4857750"/>
          </a:xfrm>
          <a:prstGeom prst="rect">
            <a:avLst/>
          </a:prstGeom>
          <a:noFill/>
          <a:ln>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FF9900"/>
                </a:solidFill>
              </a:rPr>
              <a:t>Main differences:</a:t>
            </a:r>
          </a:p>
          <a:p>
            <a:pPr lvl="1"/>
            <a:r>
              <a:rPr lang="en-US" dirty="0" smtClean="0">
                <a:solidFill>
                  <a:schemeClr val="bg1"/>
                </a:solidFill>
              </a:rPr>
              <a:t>FNAL model yields longer delay between </a:t>
            </a:r>
            <a:r>
              <a:rPr lang="en-US" dirty="0" err="1" smtClean="0">
                <a:solidFill>
                  <a:schemeClr val="bg1"/>
                </a:solidFill>
              </a:rPr>
              <a:t>quenchback</a:t>
            </a:r>
            <a:r>
              <a:rPr lang="en-US" dirty="0" smtClean="0">
                <a:solidFill>
                  <a:schemeClr val="bg1"/>
                </a:solidFill>
              </a:rPr>
              <a:t> of coils further away</a:t>
            </a:r>
          </a:p>
          <a:p>
            <a:pPr lvl="1"/>
            <a:r>
              <a:rPr lang="en-US" dirty="0" smtClean="0">
                <a:solidFill>
                  <a:schemeClr val="bg1"/>
                </a:solidFill>
              </a:rPr>
              <a:t>FNAL model yields higher hotspot temperatures</a:t>
            </a:r>
          </a:p>
          <a:p>
            <a:r>
              <a:rPr lang="en-US" dirty="0" smtClean="0">
                <a:solidFill>
                  <a:srgbClr val="FF9900"/>
                </a:solidFill>
              </a:rPr>
              <a:t>Expected sources of differences:</a:t>
            </a:r>
          </a:p>
          <a:p>
            <a:pPr lvl="1"/>
            <a:r>
              <a:rPr lang="en-US" dirty="0" smtClean="0">
                <a:solidFill>
                  <a:schemeClr val="bg1"/>
                </a:solidFill>
              </a:rPr>
              <a:t>FNAL model needs further time-step reduction</a:t>
            </a:r>
          </a:p>
          <a:p>
            <a:pPr lvl="1"/>
            <a:r>
              <a:rPr lang="en-US" dirty="0" smtClean="0">
                <a:solidFill>
                  <a:schemeClr val="bg1"/>
                </a:solidFill>
              </a:rPr>
              <a:t>FNAL model includes insulation layer</a:t>
            </a:r>
            <a:endParaRPr lang="en-US" dirty="0" smtClean="0">
              <a:solidFill>
                <a:srgbClr val="FF9900"/>
              </a:solidFill>
            </a:endParaRPr>
          </a:p>
        </p:txBody>
      </p:sp>
    </p:spTree>
    <p:extLst>
      <p:ext uri="{BB962C8B-B14F-4D97-AF65-F5344CB8AC3E}">
        <p14:creationId xmlns:p14="http://schemas.microsoft.com/office/powerpoint/2010/main" val="2646384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bwMode="auto">
          <a:xfrm>
            <a:off x="258763" y="200025"/>
            <a:ext cx="8229600" cy="1143000"/>
          </a:xfrm>
          <a:prstGeom prst="rect">
            <a:avLst/>
          </a:prstGeom>
          <a:noFill/>
          <a:ln>
            <a:miter lim="800000"/>
            <a:headEnd/>
            <a:tailEnd/>
          </a:ln>
        </p:spPr>
        <p:txBody>
          <a:bodyPr/>
          <a:lstStyle/>
          <a:p>
            <a:r>
              <a:rPr lang="en-US" smtClean="0">
                <a:solidFill>
                  <a:srgbClr val="FFFF00"/>
                </a:solidFill>
              </a:rPr>
              <a:t>Simulations: Issues and Caveats</a:t>
            </a:r>
          </a:p>
        </p:txBody>
      </p:sp>
      <p:sp>
        <p:nvSpPr>
          <p:cNvPr id="25602" name="Content Placeholder 2"/>
          <p:cNvSpPr>
            <a:spLocks noGrp="1"/>
          </p:cNvSpPr>
          <p:nvPr>
            <p:ph idx="4294967295"/>
          </p:nvPr>
        </p:nvSpPr>
        <p:spPr bwMode="auto">
          <a:xfrm>
            <a:off x="160338" y="985838"/>
            <a:ext cx="8618537" cy="4857750"/>
          </a:xfrm>
          <a:prstGeom prst="rect">
            <a:avLst/>
          </a:prstGeom>
          <a:noFill/>
          <a:ln>
            <a:miter lim="800000"/>
            <a:headEnd/>
            <a:tailEnd/>
          </a:ln>
        </p:spPr>
        <p:txBody>
          <a:bodyPr/>
          <a:lstStyle/>
          <a:p>
            <a:r>
              <a:rPr lang="en-US" dirty="0" smtClean="0">
                <a:solidFill>
                  <a:schemeClr val="bg1"/>
                </a:solidFill>
              </a:rPr>
              <a:t>General model differences:</a:t>
            </a:r>
          </a:p>
          <a:p>
            <a:pPr lvl="1"/>
            <a:r>
              <a:rPr lang="en-US" dirty="0" smtClean="0">
                <a:solidFill>
                  <a:schemeClr val="bg1"/>
                </a:solidFill>
              </a:rPr>
              <a:t>LBNL model: quarter model, heater </a:t>
            </a:r>
            <a:r>
              <a:rPr lang="en-US" altLang="en-US" dirty="0" smtClean="0">
                <a:solidFill>
                  <a:schemeClr val="bg1"/>
                </a:solidFill>
              </a:rPr>
              <a:t>“</a:t>
            </a:r>
            <a:r>
              <a:rPr lang="en-US" dirty="0" smtClean="0">
                <a:solidFill>
                  <a:schemeClr val="bg1"/>
                </a:solidFill>
              </a:rPr>
              <a:t>surface</a:t>
            </a:r>
            <a:r>
              <a:rPr lang="en-US" altLang="en-US" dirty="0" smtClean="0">
                <a:solidFill>
                  <a:schemeClr val="bg1"/>
                </a:solidFill>
              </a:rPr>
              <a:t>”</a:t>
            </a:r>
            <a:endParaRPr lang="en-US" dirty="0" smtClean="0">
              <a:solidFill>
                <a:schemeClr val="bg1"/>
              </a:solidFill>
            </a:endParaRPr>
          </a:p>
          <a:p>
            <a:pPr lvl="2"/>
            <a:r>
              <a:rPr lang="en-US" dirty="0" smtClean="0">
                <a:solidFill>
                  <a:schemeClr val="bg1"/>
                </a:solidFill>
              </a:rPr>
              <a:t>Effectively 2D </a:t>
            </a:r>
            <a:r>
              <a:rPr lang="en-US" dirty="0" err="1" smtClean="0">
                <a:solidFill>
                  <a:schemeClr val="bg1"/>
                </a:solidFill>
              </a:rPr>
              <a:t>axisymetric</a:t>
            </a:r>
            <a:r>
              <a:rPr lang="en-US" dirty="0" smtClean="0">
                <a:solidFill>
                  <a:schemeClr val="bg1"/>
                </a:solidFill>
              </a:rPr>
              <a:t> propagation</a:t>
            </a:r>
          </a:p>
          <a:p>
            <a:pPr lvl="1"/>
            <a:r>
              <a:rPr lang="en-US" dirty="0" smtClean="0">
                <a:solidFill>
                  <a:schemeClr val="bg1"/>
                </a:solidFill>
              </a:rPr>
              <a:t>FNAL model: full 3D model, localized heater</a:t>
            </a:r>
          </a:p>
          <a:p>
            <a:pPr lvl="1"/>
            <a:r>
              <a:rPr lang="en-US" dirty="0" smtClean="0">
                <a:solidFill>
                  <a:srgbClr val="FF9900"/>
                </a:solidFill>
              </a:rPr>
              <a:t>Direct comparison of results using the two models on a quench scenario show differences do not significantly affect later temporal evolution or the hot-spot </a:t>
            </a:r>
            <a:r>
              <a:rPr lang="en-US" dirty="0" smtClean="0">
                <a:solidFill>
                  <a:srgbClr val="FF9900"/>
                </a:solidFill>
              </a:rPr>
              <a:t>temperature</a:t>
            </a:r>
            <a:endParaRPr lang="en-US" dirty="0" smtClean="0">
              <a:solidFill>
                <a:srgbClr val="FF9900"/>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bwMode="auto">
          <a:xfrm>
            <a:off x="258763" y="200025"/>
            <a:ext cx="8229600" cy="1143000"/>
          </a:xfrm>
          <a:prstGeom prst="rect">
            <a:avLst/>
          </a:prstGeom>
          <a:noFill/>
          <a:ln>
            <a:miter lim="800000"/>
            <a:headEnd/>
            <a:tailEnd/>
          </a:ln>
        </p:spPr>
        <p:txBody>
          <a:bodyPr/>
          <a:lstStyle/>
          <a:p>
            <a:r>
              <a:rPr lang="en-US" dirty="0" smtClean="0">
                <a:solidFill>
                  <a:srgbClr val="FFFF00"/>
                </a:solidFill>
              </a:rPr>
              <a:t>Simulations: </a:t>
            </a:r>
            <a:r>
              <a:rPr lang="en-US" dirty="0" smtClean="0">
                <a:solidFill>
                  <a:srgbClr val="FFFF00"/>
                </a:solidFill>
              </a:rPr>
              <a:t>model comparison</a:t>
            </a:r>
            <a:endParaRPr lang="en-US" dirty="0" smtClean="0">
              <a:solidFill>
                <a:srgbClr val="FFFF00"/>
              </a:solidFill>
            </a:endParaRPr>
          </a:p>
        </p:txBody>
      </p:sp>
      <p:pic>
        <p:nvPicPr>
          <p:cNvPr id="2" name="Content Placeholder 1"/>
          <p:cNvPicPr>
            <a:picLocks noGrp="1" noChangeAspect="1"/>
          </p:cNvPicPr>
          <p:nvPr>
            <p:ph idx="4294967295"/>
          </p:nvPr>
        </p:nvPicPr>
        <p:blipFill>
          <a:blip r:embed="rId2" cstate="email">
            <a:extLst>
              <a:ext uri="{28A0092B-C50C-407E-A947-70E740481C1C}">
                <a14:useLocalDpi xmlns:a14="http://schemas.microsoft.com/office/drawing/2010/main"/>
              </a:ext>
            </a:extLst>
          </a:blip>
          <a:srcRect t="12471" b="12471"/>
          <a:stretch>
            <a:fillRect/>
          </a:stretch>
        </p:blipFill>
        <p:spPr bwMode="auto">
          <a:xfrm>
            <a:off x="221298" y="2525063"/>
            <a:ext cx="4767261" cy="2687017"/>
          </a:xfrm>
          <a:prstGeom prst="rect">
            <a:avLst/>
          </a:prstGeom>
          <a:solidFill>
            <a:schemeClr val="bg2"/>
          </a:solidFill>
          <a:ln>
            <a:miter lim="800000"/>
            <a:headEnd/>
            <a:tailEnd/>
          </a:ln>
        </p:spPr>
      </p:pic>
      <p:pic>
        <p:nvPicPr>
          <p:cNvPr id="3" name="Picture 2"/>
          <p:cNvPicPr>
            <a:picLocks noChangeAspect="1"/>
          </p:cNvPicPr>
          <p:nvPr/>
        </p:nvPicPr>
        <p:blipFill>
          <a:blip r:embed="rId3"/>
          <a:stretch>
            <a:fillRect/>
          </a:stretch>
        </p:blipFill>
        <p:spPr>
          <a:xfrm>
            <a:off x="5133340" y="2527300"/>
            <a:ext cx="3624580" cy="2725352"/>
          </a:xfrm>
          <a:prstGeom prst="rect">
            <a:avLst/>
          </a:prstGeom>
          <a:solidFill>
            <a:schemeClr val="bg2"/>
          </a:solidFill>
        </p:spPr>
      </p:pic>
      <p:sp>
        <p:nvSpPr>
          <p:cNvPr id="4" name="Oval 3"/>
          <p:cNvSpPr/>
          <p:nvPr/>
        </p:nvSpPr>
        <p:spPr>
          <a:xfrm>
            <a:off x="5821680" y="3738880"/>
            <a:ext cx="467360" cy="1198880"/>
          </a:xfrm>
          <a:prstGeom prst="ellipse">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754880" y="1473200"/>
            <a:ext cx="4023360" cy="646331"/>
          </a:xfrm>
          <a:prstGeom prst="rect">
            <a:avLst/>
          </a:prstGeom>
          <a:noFill/>
        </p:spPr>
        <p:txBody>
          <a:bodyPr wrap="square" rtlCol="0">
            <a:spAutoFit/>
          </a:bodyPr>
          <a:lstStyle/>
          <a:p>
            <a:r>
              <a:rPr lang="en-US" dirty="0" smtClean="0">
                <a:solidFill>
                  <a:srgbClr val="FFFFFF"/>
                </a:solidFill>
              </a:rPr>
              <a:t>Expect difference to stem from </a:t>
            </a:r>
            <a:r>
              <a:rPr lang="en-US" dirty="0" err="1" smtClean="0">
                <a:solidFill>
                  <a:srgbClr val="FFFFFF"/>
                </a:solidFill>
              </a:rPr>
              <a:t>timestep</a:t>
            </a:r>
            <a:r>
              <a:rPr lang="en-US" dirty="0" smtClean="0">
                <a:solidFill>
                  <a:srgbClr val="FFFFFF"/>
                </a:solidFill>
              </a:rPr>
              <a:t> size (0.01 (2D) </a:t>
            </a:r>
            <a:r>
              <a:rPr lang="en-US" dirty="0" err="1" smtClean="0">
                <a:solidFill>
                  <a:srgbClr val="FFFFFF"/>
                </a:solidFill>
              </a:rPr>
              <a:t>vs</a:t>
            </a:r>
            <a:r>
              <a:rPr lang="en-US" dirty="0" smtClean="0">
                <a:solidFill>
                  <a:srgbClr val="FFFFFF"/>
                </a:solidFill>
              </a:rPr>
              <a:t> 0.05 (3D)</a:t>
            </a:r>
            <a:endParaRPr lang="en-US" dirty="0">
              <a:solidFill>
                <a:srgbClr val="FFFFFF"/>
              </a:solidFill>
            </a:endParaRPr>
          </a:p>
        </p:txBody>
      </p:sp>
      <p:cxnSp>
        <p:nvCxnSpPr>
          <p:cNvPr id="7" name="Straight Arrow Connector 6"/>
          <p:cNvCxnSpPr/>
          <p:nvPr/>
        </p:nvCxnSpPr>
        <p:spPr>
          <a:xfrm flipV="1">
            <a:off x="6045200" y="2235200"/>
            <a:ext cx="101600" cy="1402080"/>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074577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bwMode="auto">
          <a:xfrm>
            <a:off x="258763" y="200025"/>
            <a:ext cx="8229600" cy="1143000"/>
          </a:xfrm>
          <a:prstGeom prst="rect">
            <a:avLst/>
          </a:prstGeom>
          <a:noFill/>
          <a:ln>
            <a:miter lim="800000"/>
            <a:headEnd/>
            <a:tailEnd/>
          </a:ln>
        </p:spPr>
        <p:txBody>
          <a:bodyPr/>
          <a:lstStyle/>
          <a:p>
            <a:r>
              <a:rPr lang="en-US" smtClean="0">
                <a:solidFill>
                  <a:srgbClr val="FFFF00"/>
                </a:solidFill>
              </a:rPr>
              <a:t>Simulations: Issues and Caveats</a:t>
            </a:r>
          </a:p>
        </p:txBody>
      </p:sp>
      <p:sp>
        <p:nvSpPr>
          <p:cNvPr id="26626" name="Content Placeholder 2"/>
          <p:cNvSpPr>
            <a:spLocks noGrp="1"/>
          </p:cNvSpPr>
          <p:nvPr>
            <p:ph idx="4294967295"/>
          </p:nvPr>
        </p:nvSpPr>
        <p:spPr bwMode="auto">
          <a:xfrm>
            <a:off x="160338" y="985838"/>
            <a:ext cx="8618537" cy="4857750"/>
          </a:xfrm>
          <a:prstGeom prst="rect">
            <a:avLst/>
          </a:prstGeom>
          <a:noFill/>
          <a:ln>
            <a:miter lim="800000"/>
            <a:headEnd/>
            <a:tailEnd/>
          </a:ln>
        </p:spPr>
        <p:txBody>
          <a:bodyPr/>
          <a:lstStyle/>
          <a:p>
            <a:r>
              <a:rPr lang="en-US" dirty="0" smtClean="0">
                <a:solidFill>
                  <a:schemeClr val="bg1"/>
                </a:solidFill>
              </a:rPr>
              <a:t>General model differences:</a:t>
            </a:r>
          </a:p>
          <a:p>
            <a:pPr lvl="1"/>
            <a:r>
              <a:rPr lang="en-US" dirty="0" smtClean="0">
                <a:solidFill>
                  <a:schemeClr val="bg1"/>
                </a:solidFill>
              </a:rPr>
              <a:t>LBNL model: </a:t>
            </a:r>
          </a:p>
          <a:p>
            <a:pPr lvl="2"/>
            <a:r>
              <a:rPr lang="en-US" dirty="0" smtClean="0">
                <a:solidFill>
                  <a:schemeClr val="bg1"/>
                </a:solidFill>
              </a:rPr>
              <a:t>No separate </a:t>
            </a:r>
            <a:r>
              <a:rPr lang="en-US" dirty="0" err="1" smtClean="0">
                <a:solidFill>
                  <a:schemeClr val="bg1"/>
                </a:solidFill>
              </a:rPr>
              <a:t>baseplane</a:t>
            </a:r>
            <a:r>
              <a:rPr lang="en-US" dirty="0" smtClean="0">
                <a:solidFill>
                  <a:schemeClr val="bg1"/>
                </a:solidFill>
              </a:rPr>
              <a:t> insulation layer is modeled</a:t>
            </a:r>
          </a:p>
          <a:p>
            <a:pPr lvl="2"/>
            <a:r>
              <a:rPr lang="en-US" dirty="0" smtClean="0">
                <a:solidFill>
                  <a:schemeClr val="bg1"/>
                </a:solidFill>
              </a:rPr>
              <a:t>No separate modeling of the aluminum banding is provided</a:t>
            </a:r>
          </a:p>
          <a:p>
            <a:pPr lvl="1"/>
            <a:r>
              <a:rPr lang="en-US" dirty="0" smtClean="0">
                <a:solidFill>
                  <a:schemeClr val="bg1"/>
                </a:solidFill>
              </a:rPr>
              <a:t>FNAL model:</a:t>
            </a:r>
          </a:p>
          <a:p>
            <a:pPr lvl="2"/>
            <a:r>
              <a:rPr lang="en-US" dirty="0" smtClean="0">
                <a:solidFill>
                  <a:schemeClr val="bg1"/>
                </a:solidFill>
              </a:rPr>
              <a:t>1mm </a:t>
            </a:r>
            <a:r>
              <a:rPr lang="en-US" dirty="0" err="1" smtClean="0">
                <a:solidFill>
                  <a:schemeClr val="bg1"/>
                </a:solidFill>
              </a:rPr>
              <a:t>baseplane</a:t>
            </a:r>
            <a:r>
              <a:rPr lang="en-US" dirty="0" smtClean="0">
                <a:solidFill>
                  <a:schemeClr val="bg1"/>
                </a:solidFill>
              </a:rPr>
              <a:t> G10 is meshed</a:t>
            </a:r>
          </a:p>
          <a:p>
            <a:pPr lvl="2"/>
            <a:r>
              <a:rPr lang="en-US" dirty="0" smtClean="0">
                <a:solidFill>
                  <a:srgbClr val="FFFFFF"/>
                </a:solidFill>
              </a:rPr>
              <a:t>Aluminum banding is modeled/meshed</a:t>
            </a:r>
          </a:p>
          <a:p>
            <a:pPr lvl="1"/>
            <a:r>
              <a:rPr lang="en-US" dirty="0" smtClean="0">
                <a:solidFill>
                  <a:srgbClr val="FF9900"/>
                </a:solidFill>
              </a:rPr>
              <a:t>Expect some difference in </a:t>
            </a:r>
            <a:r>
              <a:rPr lang="en-US" dirty="0" err="1" smtClean="0">
                <a:solidFill>
                  <a:srgbClr val="FF9900"/>
                </a:solidFill>
              </a:rPr>
              <a:t>quenchback</a:t>
            </a:r>
            <a:r>
              <a:rPr lang="en-US" dirty="0" smtClean="0">
                <a:solidFill>
                  <a:srgbClr val="FF9900"/>
                </a:solidFill>
              </a:rPr>
              <a:t> time</a:t>
            </a:r>
          </a:p>
          <a:p>
            <a:pPr lvl="1"/>
            <a:r>
              <a:rPr lang="en-US" dirty="0" smtClean="0">
                <a:solidFill>
                  <a:srgbClr val="FFFFFF"/>
                </a:solidFill>
              </a:rPr>
              <a:t>Other: central coil split in z (FNAL), in r (LBNL)</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bwMode="auto">
          <a:xfrm>
            <a:off x="258763" y="200025"/>
            <a:ext cx="8229600" cy="1143000"/>
          </a:xfrm>
          <a:prstGeom prst="rect">
            <a:avLst/>
          </a:prstGeom>
          <a:noFill/>
          <a:ln>
            <a:miter lim="800000"/>
            <a:headEnd/>
            <a:tailEnd/>
          </a:ln>
        </p:spPr>
        <p:txBody>
          <a:bodyPr/>
          <a:lstStyle/>
          <a:p>
            <a:r>
              <a:rPr lang="en-US" smtClean="0">
                <a:solidFill>
                  <a:srgbClr val="FFFF00"/>
                </a:solidFill>
              </a:rPr>
              <a:t>Simulations: Issues and Caveats</a:t>
            </a:r>
          </a:p>
        </p:txBody>
      </p:sp>
      <p:sp>
        <p:nvSpPr>
          <p:cNvPr id="27650" name="Content Placeholder 2"/>
          <p:cNvSpPr>
            <a:spLocks noGrp="1"/>
          </p:cNvSpPr>
          <p:nvPr>
            <p:ph idx="4294967295"/>
          </p:nvPr>
        </p:nvSpPr>
        <p:spPr bwMode="auto">
          <a:xfrm>
            <a:off x="160338" y="985838"/>
            <a:ext cx="8618537" cy="4857750"/>
          </a:xfrm>
          <a:prstGeom prst="rect">
            <a:avLst/>
          </a:prstGeom>
          <a:noFill/>
          <a:ln>
            <a:miter lim="800000"/>
            <a:headEnd/>
            <a:tailEnd/>
          </a:ln>
        </p:spPr>
        <p:txBody>
          <a:bodyPr/>
          <a:lstStyle/>
          <a:p>
            <a:r>
              <a:rPr lang="en-US" smtClean="0">
                <a:solidFill>
                  <a:schemeClr val="bg1"/>
                </a:solidFill>
              </a:rPr>
              <a:t>Material properties:</a:t>
            </a:r>
          </a:p>
          <a:p>
            <a:pPr lvl="1"/>
            <a:r>
              <a:rPr lang="en-US" smtClean="0">
                <a:solidFill>
                  <a:schemeClr val="bg1"/>
                </a:solidFill>
              </a:rPr>
              <a:t>Some strange VF code issues were discovered independently by FNAL and LBNL</a:t>
            </a:r>
          </a:p>
          <a:p>
            <a:pPr lvl="2"/>
            <a:r>
              <a:rPr lang="en-US" smtClean="0">
                <a:solidFill>
                  <a:schemeClr val="bg1"/>
                </a:solidFill>
              </a:rPr>
              <a:t>Problem with interpolation of Jc(B,T) table</a:t>
            </a:r>
          </a:p>
          <a:p>
            <a:pPr lvl="1"/>
            <a:r>
              <a:rPr lang="en-US" smtClean="0">
                <a:solidFill>
                  <a:schemeClr val="bg1"/>
                </a:solidFill>
              </a:rPr>
              <a:t>Some differences (~10-20%) in material properties used by LBNL and FNAL were found to have similar affects on key parameters (e.g. hot-spot temperatures) when run on the same model</a:t>
            </a:r>
          </a:p>
          <a:p>
            <a:pPr lvl="1"/>
            <a:r>
              <a:rPr lang="en-US" b="1" smtClean="0">
                <a:solidFill>
                  <a:srgbClr val="FF9900"/>
                </a:solidFill>
              </a:rPr>
              <a:t>No highly sensitive parameter has been found</a:t>
            </a:r>
          </a:p>
          <a:p>
            <a:pPr lvl="1"/>
            <a:endParaRPr lang="en-US" smtClean="0">
              <a:solidFill>
                <a:schemeClr val="bg1"/>
              </a:solidFill>
            </a:endParaRPr>
          </a:p>
          <a:p>
            <a:pPr lvl="1"/>
            <a:endParaRPr lang="en-US"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bwMode="auto">
          <a:xfrm>
            <a:off x="258763" y="200025"/>
            <a:ext cx="8229600" cy="1143000"/>
          </a:xfrm>
          <a:prstGeom prst="rect">
            <a:avLst/>
          </a:prstGeom>
          <a:noFill/>
          <a:ln>
            <a:miter lim="800000"/>
            <a:headEnd/>
            <a:tailEnd/>
          </a:ln>
        </p:spPr>
        <p:txBody>
          <a:bodyPr/>
          <a:lstStyle/>
          <a:p>
            <a:r>
              <a:rPr lang="en-US" smtClean="0">
                <a:solidFill>
                  <a:srgbClr val="FFFF00"/>
                </a:solidFill>
              </a:rPr>
              <a:t>Simulations: Issues and Caveats</a:t>
            </a:r>
          </a:p>
        </p:txBody>
      </p:sp>
      <p:sp>
        <p:nvSpPr>
          <p:cNvPr id="28674" name="Content Placeholder 2"/>
          <p:cNvSpPr>
            <a:spLocks noGrp="1"/>
          </p:cNvSpPr>
          <p:nvPr>
            <p:ph idx="4294967295"/>
          </p:nvPr>
        </p:nvSpPr>
        <p:spPr bwMode="auto">
          <a:xfrm>
            <a:off x="206375" y="985838"/>
            <a:ext cx="5445125" cy="4857750"/>
          </a:xfrm>
          <a:prstGeom prst="rect">
            <a:avLst/>
          </a:prstGeom>
          <a:noFill/>
          <a:ln>
            <a:miter lim="800000"/>
            <a:headEnd/>
            <a:tailEnd/>
          </a:ln>
        </p:spPr>
        <p:txBody>
          <a:bodyPr/>
          <a:lstStyle/>
          <a:p>
            <a:r>
              <a:rPr lang="en-US" sz="2800" smtClean="0">
                <a:solidFill>
                  <a:schemeClr val="bg1"/>
                </a:solidFill>
              </a:rPr>
              <a:t>Model resolution:</a:t>
            </a:r>
          </a:p>
          <a:p>
            <a:pPr lvl="1"/>
            <a:r>
              <a:rPr lang="en-US" sz="2400" smtClean="0">
                <a:solidFill>
                  <a:schemeClr val="bg1"/>
                </a:solidFill>
              </a:rPr>
              <a:t>Model mesh refinement has been performed:</a:t>
            </a:r>
          </a:p>
          <a:p>
            <a:pPr lvl="2"/>
            <a:r>
              <a:rPr lang="en-US" sz="2000" smtClean="0">
                <a:solidFill>
                  <a:srgbClr val="FF9900"/>
                </a:solidFill>
              </a:rPr>
              <a:t>Results show mesh is sufficiently refined</a:t>
            </a:r>
          </a:p>
          <a:p>
            <a:pPr lvl="1"/>
            <a:r>
              <a:rPr lang="en-US" sz="2400" smtClean="0">
                <a:solidFill>
                  <a:schemeClr val="bg1"/>
                </a:solidFill>
              </a:rPr>
              <a:t>Temporal resolution:</a:t>
            </a:r>
          </a:p>
          <a:p>
            <a:pPr lvl="2"/>
            <a:r>
              <a:rPr lang="en-US" sz="2000" smtClean="0">
                <a:solidFill>
                  <a:srgbClr val="FF0000"/>
                </a:solidFill>
              </a:rPr>
              <a:t>Significant differences have been found if time-step is not sufficiently small</a:t>
            </a:r>
          </a:p>
          <a:p>
            <a:pPr lvl="3"/>
            <a:r>
              <a:rPr lang="en-US" sz="1800" smtClean="0">
                <a:solidFill>
                  <a:srgbClr val="FF0000"/>
                </a:solidFill>
              </a:rPr>
              <a:t>Tests are ongoing to verify that time-step used in current results are sufficent</a:t>
            </a:r>
          </a:p>
          <a:p>
            <a:pPr lvl="1"/>
            <a:endParaRPr lang="en-US" sz="2400" smtClean="0">
              <a:solidFill>
                <a:schemeClr val="bg1"/>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6263" y="938213"/>
            <a:ext cx="3221037" cy="2444750"/>
          </a:xfrm>
          <a:prstGeom prst="rect">
            <a:avLst/>
          </a:prstGeom>
          <a:solidFill>
            <a:schemeClr val="bg2"/>
          </a:solidFill>
          <a:ln>
            <a:solidFill>
              <a:schemeClr val="accent6">
                <a:lumMod val="75000"/>
              </a:schemeClr>
            </a:solidFill>
          </a:ln>
        </p:spPr>
      </p:pic>
      <p:pic>
        <p:nvPicPr>
          <p:cNvPr id="28676"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53088" y="3429000"/>
            <a:ext cx="3233737" cy="2400300"/>
          </a:xfrm>
          <a:prstGeom prst="rect">
            <a:avLst/>
          </a:prstGeom>
          <a:solidFill>
            <a:schemeClr val="bg2"/>
          </a:solid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bwMode="auto">
          <a:xfrm>
            <a:off x="258763" y="200025"/>
            <a:ext cx="8229600" cy="1143000"/>
          </a:xfrm>
          <a:prstGeom prst="rect">
            <a:avLst/>
          </a:prstGeom>
          <a:noFill/>
          <a:ln>
            <a:miter lim="800000"/>
            <a:headEnd/>
            <a:tailEnd/>
          </a:ln>
        </p:spPr>
        <p:txBody>
          <a:bodyPr/>
          <a:lstStyle/>
          <a:p>
            <a:r>
              <a:rPr lang="en-US" dirty="0" smtClean="0">
                <a:solidFill>
                  <a:srgbClr val="FFFF00"/>
                </a:solidFill>
              </a:rPr>
              <a:t>Simulations: </a:t>
            </a:r>
            <a:r>
              <a:rPr lang="en-US" dirty="0" smtClean="0">
                <a:solidFill>
                  <a:srgbClr val="FFFF00"/>
                </a:solidFill>
              </a:rPr>
              <a:t>temporal resolution</a:t>
            </a:r>
            <a:endParaRPr lang="en-US" dirty="0" smtClean="0">
              <a:solidFill>
                <a:srgbClr val="FFFF00"/>
              </a:solidFill>
            </a:endParaRPr>
          </a:p>
        </p:txBody>
      </p:sp>
      <p:sp>
        <p:nvSpPr>
          <p:cNvPr id="28674" name="Content Placeholder 2"/>
          <p:cNvSpPr>
            <a:spLocks noGrp="1"/>
          </p:cNvSpPr>
          <p:nvPr>
            <p:ph idx="4294967295"/>
          </p:nvPr>
        </p:nvSpPr>
        <p:spPr bwMode="auto">
          <a:xfrm>
            <a:off x="206375" y="985838"/>
            <a:ext cx="8185785" cy="4857750"/>
          </a:xfrm>
          <a:prstGeom prst="rect">
            <a:avLst/>
          </a:prstGeom>
          <a:noFill/>
          <a:ln>
            <a:miter lim="800000"/>
            <a:headEnd/>
            <a:tailEnd/>
          </a:ln>
        </p:spPr>
        <p:txBody>
          <a:bodyPr/>
          <a:lstStyle/>
          <a:p>
            <a:r>
              <a:rPr lang="en-US" sz="2800" dirty="0" smtClean="0">
                <a:solidFill>
                  <a:schemeClr val="bg1"/>
                </a:solidFill>
              </a:rPr>
              <a:t>Model </a:t>
            </a:r>
            <a:r>
              <a:rPr lang="en-US" sz="2800" dirty="0" smtClean="0">
                <a:solidFill>
                  <a:schemeClr val="bg1"/>
                </a:solidFill>
              </a:rPr>
              <a:t>resolution (LBNL):</a:t>
            </a:r>
            <a:endParaRPr lang="en-US" sz="2800" dirty="0" smtClean="0">
              <a:solidFill>
                <a:schemeClr val="bg1"/>
              </a:solidFill>
            </a:endParaRPr>
          </a:p>
          <a:p>
            <a:pPr lvl="1"/>
            <a:r>
              <a:rPr lang="en-US" sz="2400" dirty="0" smtClean="0">
                <a:solidFill>
                  <a:schemeClr val="bg1"/>
                </a:solidFill>
              </a:rPr>
              <a:t>Time steps of 0.01 </a:t>
            </a:r>
            <a:r>
              <a:rPr lang="en-US" sz="2400" dirty="0" err="1" smtClean="0">
                <a:solidFill>
                  <a:schemeClr val="bg1"/>
                </a:solidFill>
              </a:rPr>
              <a:t>vs</a:t>
            </a:r>
            <a:r>
              <a:rPr lang="en-US" sz="2400" dirty="0" smtClean="0">
                <a:solidFill>
                  <a:schemeClr val="bg1"/>
                </a:solidFill>
              </a:rPr>
              <a:t> 0.005 =&gt; sufficiently time resolved</a:t>
            </a:r>
            <a:endParaRPr lang="en-US" sz="1800" dirty="0" smtClean="0">
              <a:solidFill>
                <a:srgbClr val="FF0000"/>
              </a:solidFill>
            </a:endParaRPr>
          </a:p>
          <a:p>
            <a:pPr lvl="1"/>
            <a:endParaRPr lang="en-US" sz="2400" dirty="0" smtClean="0">
              <a:solidFill>
                <a:schemeClr val="bg1"/>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920" y="2184400"/>
            <a:ext cx="3977640" cy="3275703"/>
          </a:xfrm>
          <a:prstGeom prst="rect">
            <a:avLst/>
          </a:prstGeom>
          <a:solidFill>
            <a:schemeClr val="bg2"/>
          </a:solidFill>
          <a:ln>
            <a:solidFill>
              <a:schemeClr val="bg2"/>
            </a:solidFill>
          </a:ln>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5200" y="2182828"/>
            <a:ext cx="3924300" cy="3293940"/>
          </a:xfrm>
          <a:prstGeom prst="rect">
            <a:avLst/>
          </a:prstGeom>
          <a:solidFill>
            <a:schemeClr val="bg2"/>
          </a:solidFill>
        </p:spPr>
      </p:pic>
    </p:spTree>
    <p:extLst>
      <p:ext uri="{BB962C8B-B14F-4D97-AF65-F5344CB8AC3E}">
        <p14:creationId xmlns:p14="http://schemas.microsoft.com/office/powerpoint/2010/main" val="35745496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idx="4294967295"/>
          </p:nvPr>
        </p:nvSpPr>
        <p:spPr bwMode="auto">
          <a:xfrm>
            <a:off x="555625" y="215900"/>
            <a:ext cx="8229600" cy="1143000"/>
          </a:xfrm>
          <a:prstGeom prst="rect">
            <a:avLst/>
          </a:prstGeom>
          <a:noFill/>
          <a:ln>
            <a:miter lim="800000"/>
            <a:headEnd/>
            <a:tailEnd/>
          </a:ln>
        </p:spPr>
        <p:txBody>
          <a:bodyPr/>
          <a:lstStyle/>
          <a:p>
            <a:r>
              <a:rPr lang="en-US" sz="3600" smtClean="0">
                <a:solidFill>
                  <a:srgbClr val="FFFF00"/>
                </a:solidFill>
              </a:rPr>
              <a:t>Review of Spectrometer protection circuit</a:t>
            </a:r>
          </a:p>
        </p:txBody>
      </p:sp>
      <p:pic>
        <p:nvPicPr>
          <p:cNvPr id="9218" name="Picture 4"/>
          <p:cNvPicPr>
            <a:picLocks noChangeAspect="1"/>
          </p:cNvPicPr>
          <p:nvPr/>
        </p:nvPicPr>
        <p:blipFill>
          <a:blip r:embed="rId2"/>
          <a:srcRect/>
          <a:stretch>
            <a:fillRect/>
          </a:stretch>
        </p:blipFill>
        <p:spPr bwMode="auto">
          <a:xfrm>
            <a:off x="974725" y="1030288"/>
            <a:ext cx="7489825" cy="47799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bwMode="auto">
          <a:xfrm>
            <a:off x="333375" y="212725"/>
            <a:ext cx="8229600" cy="1143000"/>
          </a:xfrm>
          <a:prstGeom prst="rect">
            <a:avLst/>
          </a:prstGeom>
          <a:noFill/>
          <a:ln>
            <a:miter lim="800000"/>
            <a:headEnd/>
            <a:tailEnd/>
          </a:ln>
        </p:spPr>
        <p:txBody>
          <a:bodyPr/>
          <a:lstStyle/>
          <a:p>
            <a:r>
              <a:rPr lang="en-US" smtClean="0">
                <a:solidFill>
                  <a:srgbClr val="FFFF00"/>
                </a:solidFill>
              </a:rPr>
              <a:t>Goals of simulations</a:t>
            </a:r>
          </a:p>
        </p:txBody>
      </p:sp>
      <p:sp>
        <p:nvSpPr>
          <p:cNvPr id="29698" name="Content Placeholder 2"/>
          <p:cNvSpPr>
            <a:spLocks noGrp="1"/>
          </p:cNvSpPr>
          <p:nvPr>
            <p:ph idx="4294967295"/>
          </p:nvPr>
        </p:nvSpPr>
        <p:spPr bwMode="auto">
          <a:xfrm>
            <a:off x="406400" y="1033463"/>
            <a:ext cx="8229600" cy="4525962"/>
          </a:xfrm>
          <a:prstGeom prst="rect">
            <a:avLst/>
          </a:prstGeom>
          <a:noFill/>
          <a:ln>
            <a:miter lim="800000"/>
            <a:headEnd/>
            <a:tailEnd/>
          </a:ln>
        </p:spPr>
        <p:txBody>
          <a:bodyPr/>
          <a:lstStyle/>
          <a:p>
            <a:r>
              <a:rPr lang="en-US" sz="2800" dirty="0" smtClean="0">
                <a:solidFill>
                  <a:schemeClr val="bg1"/>
                </a:solidFill>
              </a:rPr>
              <a:t>Main questions to be answered by 3D simulations:</a:t>
            </a:r>
          </a:p>
          <a:p>
            <a:pPr lvl="1"/>
            <a:r>
              <a:rPr lang="en-US" sz="2400" dirty="0" smtClean="0">
                <a:solidFill>
                  <a:schemeClr val="bg1"/>
                </a:solidFill>
              </a:rPr>
              <a:t>What are the maximum turn-to-turn  and coil-to-ground voltages seen during a quench?</a:t>
            </a:r>
          </a:p>
          <a:p>
            <a:pPr lvl="1"/>
            <a:r>
              <a:rPr lang="en-US" sz="2400" dirty="0" smtClean="0">
                <a:solidFill>
                  <a:schemeClr val="bg1"/>
                </a:solidFill>
              </a:rPr>
              <a:t>Are there scenarios where a subset of coils quench, but others remain superconducting, resulting in slow decay through bypass diodes and resistors?</a:t>
            </a:r>
          </a:p>
          <a:p>
            <a:pPr lvl="1"/>
            <a:r>
              <a:rPr lang="en-US" sz="2400" dirty="0" smtClean="0">
                <a:solidFill>
                  <a:schemeClr val="bg1"/>
                </a:solidFill>
              </a:rPr>
              <a:t>What modifications to the existing system should be incorporated to minimize/eliminate risk to the system in case of quench</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bwMode="auto">
          <a:xfrm>
            <a:off x="333375" y="212725"/>
            <a:ext cx="8229600" cy="1143000"/>
          </a:xfrm>
          <a:prstGeom prst="rect">
            <a:avLst/>
          </a:prstGeom>
          <a:noFill/>
          <a:ln>
            <a:miter lim="800000"/>
            <a:headEnd/>
            <a:tailEnd/>
          </a:ln>
        </p:spPr>
        <p:txBody>
          <a:bodyPr/>
          <a:lstStyle/>
          <a:p>
            <a:r>
              <a:rPr lang="en-US" dirty="0" smtClean="0">
                <a:solidFill>
                  <a:srgbClr val="FFFF00"/>
                </a:solidFill>
              </a:rPr>
              <a:t>Goals of simulations: Voltages</a:t>
            </a:r>
          </a:p>
        </p:txBody>
      </p:sp>
      <p:sp>
        <p:nvSpPr>
          <p:cNvPr id="23554" name="Content Placeholder 2"/>
          <p:cNvSpPr>
            <a:spLocks noGrp="1"/>
          </p:cNvSpPr>
          <p:nvPr>
            <p:ph idx="4294967295"/>
          </p:nvPr>
        </p:nvSpPr>
        <p:spPr bwMode="auto">
          <a:xfrm>
            <a:off x="406400" y="1033463"/>
            <a:ext cx="5553075" cy="45259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charset="0"/>
              <a:buChar char="•"/>
              <a:defRPr/>
            </a:pPr>
            <a:r>
              <a:rPr lang="en-US" sz="2400" dirty="0" smtClean="0">
                <a:solidFill>
                  <a:schemeClr val="bg1"/>
                </a:solidFill>
                <a:ea typeface="ＭＳ Ｐゴシック" charset="0"/>
                <a:cs typeface="ＭＳ Ｐゴシック" charset="0"/>
              </a:rPr>
              <a:t>Turn-to-turn voltages:</a:t>
            </a:r>
          </a:p>
          <a:p>
            <a:pPr lvl="1">
              <a:buFont typeface="Arial" charset="0"/>
              <a:buChar char="–"/>
              <a:defRPr/>
            </a:pPr>
            <a:r>
              <a:rPr lang="en-US" sz="1800" dirty="0" smtClean="0">
                <a:solidFill>
                  <a:schemeClr val="bg1"/>
                </a:solidFill>
                <a:ea typeface="ＭＳ Ｐゴシック" charset="0"/>
                <a:cs typeface="ＭＳ Ｐゴシック" charset="0"/>
              </a:rPr>
              <a:t>Remains negligibly small throughout quenches (&lt;1 volt)</a:t>
            </a:r>
          </a:p>
          <a:p>
            <a:pPr>
              <a:buFont typeface="Arial" charset="0"/>
              <a:buChar char="•"/>
              <a:defRPr/>
            </a:pPr>
            <a:r>
              <a:rPr lang="en-US" sz="2000" dirty="0" smtClean="0">
                <a:solidFill>
                  <a:schemeClr val="bg1"/>
                </a:solidFill>
                <a:ea typeface="ＭＳ Ｐゴシック" charset="0"/>
                <a:cs typeface="ＭＳ Ｐゴシック" charset="0"/>
              </a:rPr>
              <a:t>Layer-to-Layer voltages:</a:t>
            </a:r>
          </a:p>
          <a:p>
            <a:pPr lvl="1">
              <a:buFont typeface="Arial" charset="0"/>
              <a:buChar char="–"/>
              <a:defRPr/>
            </a:pPr>
            <a:r>
              <a:rPr lang="en-US" sz="1800" dirty="0" smtClean="0">
                <a:solidFill>
                  <a:schemeClr val="bg1"/>
                </a:solidFill>
                <a:ea typeface="ＭＳ Ｐゴシック" charset="0"/>
                <a:cs typeface="ＭＳ Ｐゴシック" charset="0"/>
              </a:rPr>
              <a:t>Maximum in Central solenoid</a:t>
            </a:r>
          </a:p>
          <a:p>
            <a:pPr lvl="1">
              <a:buFont typeface="Arial" charset="0"/>
              <a:buChar char="–"/>
              <a:defRPr/>
            </a:pPr>
            <a:r>
              <a:rPr lang="en-US" sz="1800" dirty="0" smtClean="0">
                <a:solidFill>
                  <a:schemeClr val="bg1"/>
                </a:solidFill>
                <a:ea typeface="ＭＳ Ｐゴシック" charset="0"/>
                <a:cs typeface="ＭＳ Ｐゴシック" charset="0"/>
              </a:rPr>
              <a:t>Reaches ~</a:t>
            </a:r>
            <a:r>
              <a:rPr lang="en-US" sz="1800" dirty="0" smtClean="0">
                <a:solidFill>
                  <a:schemeClr val="bg1"/>
                </a:solidFill>
                <a:ea typeface="ＭＳ Ｐゴシック" charset="0"/>
                <a:cs typeface="ＭＳ Ｐゴシック" charset="0"/>
              </a:rPr>
              <a:t>450V - occur </a:t>
            </a:r>
            <a:r>
              <a:rPr lang="en-US" sz="1800" dirty="0" smtClean="0">
                <a:solidFill>
                  <a:schemeClr val="bg1"/>
                </a:solidFill>
                <a:ea typeface="ＭＳ Ｐゴシック" charset="0"/>
                <a:cs typeface="ＭＳ Ｐゴシック" charset="0"/>
              </a:rPr>
              <a:t>in outer layers!</a:t>
            </a:r>
          </a:p>
          <a:p>
            <a:pPr>
              <a:buFont typeface="Arial" charset="0"/>
              <a:buChar char="•"/>
              <a:defRPr/>
            </a:pPr>
            <a:r>
              <a:rPr lang="en-US" sz="2000" dirty="0" smtClean="0">
                <a:solidFill>
                  <a:schemeClr val="bg1"/>
                </a:solidFill>
                <a:ea typeface="ＭＳ Ｐゴシック" charset="0"/>
                <a:cs typeface="ＭＳ Ｐゴシック" charset="0"/>
              </a:rPr>
              <a:t>Coil-to-ground voltages:</a:t>
            </a:r>
          </a:p>
          <a:p>
            <a:pPr lvl="1">
              <a:buFont typeface="Arial" charset="0"/>
              <a:buChar char="–"/>
              <a:defRPr/>
            </a:pPr>
            <a:r>
              <a:rPr lang="en-US" sz="1800" dirty="0" smtClean="0">
                <a:solidFill>
                  <a:schemeClr val="bg1"/>
                </a:solidFill>
                <a:ea typeface="ＭＳ Ｐゴシック" charset="0"/>
                <a:cs typeface="ＭＳ Ｐゴシック" charset="0"/>
              </a:rPr>
              <a:t>Maximum in Central solenoid</a:t>
            </a:r>
          </a:p>
          <a:p>
            <a:pPr lvl="1">
              <a:buFont typeface="Arial" charset="0"/>
              <a:buChar char="–"/>
              <a:defRPr/>
            </a:pPr>
            <a:r>
              <a:rPr lang="en-US" sz="1800" dirty="0" smtClean="0">
                <a:solidFill>
                  <a:schemeClr val="bg1"/>
                </a:solidFill>
                <a:ea typeface="ＭＳ Ｐゴシック" charset="0"/>
                <a:cs typeface="ＭＳ Ｐゴシック" charset="0"/>
              </a:rPr>
              <a:t>Reaches ~1.3kV (~2kV resistive)</a:t>
            </a:r>
          </a:p>
          <a:p>
            <a:pPr lvl="1">
              <a:buFont typeface="Arial" charset="0"/>
              <a:buChar char="–"/>
              <a:defRPr/>
            </a:pPr>
            <a:r>
              <a:rPr lang="en-US" sz="1800" dirty="0" smtClean="0">
                <a:solidFill>
                  <a:schemeClr val="bg1"/>
                </a:solidFill>
                <a:ea typeface="ＭＳ Ｐゴシック" charset="0"/>
                <a:cs typeface="ＭＳ Ｐゴシック" charset="0"/>
              </a:rPr>
              <a:t>Values are lower than Wilson code</a:t>
            </a:r>
          </a:p>
          <a:p>
            <a:pPr lvl="2">
              <a:buFont typeface="Arial" charset="0"/>
              <a:buChar char="•"/>
              <a:defRPr/>
            </a:pPr>
            <a:r>
              <a:rPr lang="en-US" sz="1400" dirty="0" smtClean="0">
                <a:solidFill>
                  <a:schemeClr val="bg1"/>
                </a:solidFill>
                <a:ea typeface="ＭＳ Ｐゴシック" charset="0"/>
                <a:cs typeface="ＭＳ Ｐゴシック" charset="0"/>
              </a:rPr>
              <a:t>Segmentation and </a:t>
            </a:r>
            <a:r>
              <a:rPr lang="en-US" sz="1400" dirty="0" err="1" smtClean="0">
                <a:solidFill>
                  <a:schemeClr val="bg1"/>
                </a:solidFill>
                <a:ea typeface="ＭＳ Ｐゴシック" charset="0"/>
                <a:cs typeface="ＭＳ Ｐゴシック" charset="0"/>
              </a:rPr>
              <a:t>Quenchback</a:t>
            </a:r>
            <a:r>
              <a:rPr lang="en-US" sz="1400" dirty="0" smtClean="0">
                <a:solidFill>
                  <a:schemeClr val="bg1"/>
                </a:solidFill>
                <a:ea typeface="ＭＳ Ｐゴシック" charset="0"/>
                <a:cs typeface="ＭＳ Ｐゴシック" charset="0"/>
              </a:rPr>
              <a:t> help</a:t>
            </a:r>
          </a:p>
          <a:p>
            <a:pPr lvl="2">
              <a:buFont typeface="Arial" charset="0"/>
              <a:buChar char="•"/>
              <a:defRPr/>
            </a:pPr>
            <a:endParaRPr lang="en-US" sz="1400" dirty="0" smtClean="0">
              <a:solidFill>
                <a:schemeClr val="bg1"/>
              </a:solidFill>
              <a:ea typeface="ＭＳ Ｐゴシック" charset="0"/>
              <a:cs typeface="ＭＳ Ｐゴシック" charset="0"/>
            </a:endParaRPr>
          </a:p>
          <a:p>
            <a:pPr marL="457200" lvl="1" indent="0">
              <a:buFont typeface="Arial" charset="0"/>
              <a:buNone/>
              <a:defRPr/>
            </a:pPr>
            <a:r>
              <a:rPr lang="en-US" sz="2400" dirty="0" smtClean="0">
                <a:solidFill>
                  <a:srgbClr val="FFFF00"/>
                </a:solidFill>
                <a:ea typeface="ＭＳ Ｐゴシック" charset="0"/>
                <a:cs typeface="ＭＳ Ｐゴシック" charset="0"/>
              </a:rPr>
              <a:t>Note: Coil hi-potted to 5kV</a:t>
            </a:r>
          </a:p>
          <a:p>
            <a:pPr lvl="1">
              <a:buFont typeface="Arial" charset="0"/>
              <a:buChar char="–"/>
              <a:defRPr/>
            </a:pPr>
            <a:endParaRPr lang="en-US" sz="1800" dirty="0" smtClean="0">
              <a:solidFill>
                <a:schemeClr val="bg1"/>
              </a:solidFill>
              <a:ea typeface="ＭＳ Ｐゴシック" charset="0"/>
              <a:cs typeface="ＭＳ Ｐゴシック" charset="0"/>
            </a:endParaRPr>
          </a:p>
        </p:txBody>
      </p:sp>
      <p:pic>
        <p:nvPicPr>
          <p:cNvPr id="30723" name="Picture 2"/>
          <p:cNvPicPr>
            <a:picLocks noChangeAspect="1"/>
          </p:cNvPicPr>
          <p:nvPr/>
        </p:nvPicPr>
        <p:blipFill>
          <a:blip r:embed="rId2"/>
          <a:srcRect/>
          <a:stretch>
            <a:fillRect/>
          </a:stretch>
        </p:blipFill>
        <p:spPr bwMode="auto">
          <a:xfrm>
            <a:off x="5689600" y="985838"/>
            <a:ext cx="3205163" cy="2416175"/>
          </a:xfrm>
          <a:prstGeom prst="rect">
            <a:avLst/>
          </a:prstGeom>
          <a:solidFill>
            <a:schemeClr val="bg2"/>
          </a:solidFill>
          <a:ln w="9525">
            <a:noFill/>
            <a:miter lim="800000"/>
            <a:headEnd/>
            <a:tailEnd/>
          </a:ln>
        </p:spPr>
      </p:pic>
      <p:pic>
        <p:nvPicPr>
          <p:cNvPr id="30724" name="Picture 3"/>
          <p:cNvPicPr>
            <a:picLocks noChangeAspect="1"/>
          </p:cNvPicPr>
          <p:nvPr/>
        </p:nvPicPr>
        <p:blipFill>
          <a:blip r:embed="rId3"/>
          <a:srcRect/>
          <a:stretch>
            <a:fillRect/>
          </a:stretch>
        </p:blipFill>
        <p:spPr bwMode="auto">
          <a:xfrm>
            <a:off x="5705475" y="3424238"/>
            <a:ext cx="3181350" cy="2338387"/>
          </a:xfrm>
          <a:prstGeom prst="rect">
            <a:avLst/>
          </a:prstGeom>
          <a:solidFill>
            <a:schemeClr val="bg2"/>
          </a:solid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33375" y="212725"/>
            <a:ext cx="8229600" cy="1143000"/>
          </a:xfrm>
          <a:prstGeom prst="rect">
            <a:avLst/>
          </a:prstGeom>
          <a:noFill/>
          <a:ln>
            <a:miter lim="800000"/>
            <a:headEnd/>
            <a:tailEnd/>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dirty="0" smtClean="0">
                <a:solidFill>
                  <a:srgbClr val="FFFF00"/>
                </a:solidFill>
              </a:rPr>
              <a:t>Protection methodologies</a:t>
            </a:r>
            <a:endParaRPr lang="en-US" dirty="0" smtClean="0">
              <a:solidFill>
                <a:srgbClr val="FFFF00"/>
              </a:solidFill>
            </a:endParaRPr>
          </a:p>
        </p:txBody>
      </p:sp>
      <p:sp>
        <p:nvSpPr>
          <p:cNvPr id="4" name="Content Placeholder 2"/>
          <p:cNvSpPr txBox="1">
            <a:spLocks/>
          </p:cNvSpPr>
          <p:nvPr/>
        </p:nvSpPr>
        <p:spPr bwMode="auto">
          <a:xfrm>
            <a:off x="406400" y="1033463"/>
            <a:ext cx="8229600" cy="4525962"/>
          </a:xfrm>
          <a:prstGeom prst="rect">
            <a:avLst/>
          </a:prstGeom>
          <a:noFill/>
          <a:ln>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solidFill>
                  <a:schemeClr val="bg1"/>
                </a:solidFill>
              </a:rPr>
              <a:t>Two approaches under consideration:</a:t>
            </a:r>
          </a:p>
          <a:p>
            <a:pPr lvl="1"/>
            <a:r>
              <a:rPr lang="en-US" sz="2000" dirty="0" smtClean="0">
                <a:solidFill>
                  <a:schemeClr val="bg1"/>
                </a:solidFill>
              </a:rPr>
              <a:t>Improved passive protection</a:t>
            </a:r>
          </a:p>
          <a:p>
            <a:pPr lvl="2"/>
            <a:r>
              <a:rPr lang="en-US" sz="1600" dirty="0" smtClean="0">
                <a:solidFill>
                  <a:schemeClr val="bg1"/>
                </a:solidFill>
              </a:rPr>
              <a:t>Add thermal link to sink heat from bypass resistors</a:t>
            </a:r>
          </a:p>
          <a:p>
            <a:pPr lvl="2"/>
            <a:r>
              <a:rPr lang="en-US" sz="1600" dirty="0" smtClean="0">
                <a:solidFill>
                  <a:schemeClr val="bg1"/>
                </a:solidFill>
              </a:rPr>
              <a:t>Add interlocks on temperature and voltage on HTS leads</a:t>
            </a:r>
          </a:p>
          <a:p>
            <a:pPr lvl="2"/>
            <a:r>
              <a:rPr lang="en-US" sz="1600" dirty="0" smtClean="0">
                <a:solidFill>
                  <a:schemeClr val="bg1"/>
                </a:solidFill>
              </a:rPr>
              <a:t>Add interlock to shut off power supplies in case of faults</a:t>
            </a:r>
          </a:p>
          <a:p>
            <a:pPr lvl="1"/>
            <a:r>
              <a:rPr lang="en-US" sz="2000" dirty="0" smtClean="0">
                <a:solidFill>
                  <a:schemeClr val="bg1"/>
                </a:solidFill>
              </a:rPr>
              <a:t>Active protection</a:t>
            </a:r>
          </a:p>
          <a:p>
            <a:pPr lvl="2"/>
            <a:r>
              <a:rPr lang="en-US" sz="1600" dirty="0" smtClean="0">
                <a:solidFill>
                  <a:schemeClr val="bg1"/>
                </a:solidFill>
              </a:rPr>
              <a:t>Add heaters (e.g. cartridge heaters) to initiate quenches</a:t>
            </a:r>
          </a:p>
          <a:p>
            <a:pPr lvl="2"/>
            <a:r>
              <a:rPr lang="en-US" sz="1600" dirty="0" smtClean="0">
                <a:solidFill>
                  <a:schemeClr val="bg1"/>
                </a:solidFill>
              </a:rPr>
              <a:t>Requires capacitor bank, fast quench detection</a:t>
            </a:r>
          </a:p>
          <a:p>
            <a:pPr lvl="2"/>
            <a:r>
              <a:rPr lang="en-US" sz="1600" dirty="0" smtClean="0">
                <a:solidFill>
                  <a:schemeClr val="bg1"/>
                </a:solidFill>
              </a:rPr>
              <a:t>Should protect against serious faults, and reduce hot-spot temp. and internal voltages during typical quenches </a:t>
            </a:r>
          </a:p>
          <a:p>
            <a:pPr lvl="2"/>
            <a:endParaRPr lang="en-US" sz="1600" dirty="0" smtClean="0">
              <a:solidFill>
                <a:schemeClr val="bg1"/>
              </a:solidFill>
            </a:endParaRPr>
          </a:p>
        </p:txBody>
      </p:sp>
    </p:spTree>
    <p:extLst>
      <p:ext uri="{BB962C8B-B14F-4D97-AF65-F5344CB8AC3E}">
        <p14:creationId xmlns:p14="http://schemas.microsoft.com/office/powerpoint/2010/main" val="388101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33375" y="212725"/>
            <a:ext cx="8229600" cy="1143000"/>
          </a:xfrm>
          <a:prstGeom prst="rect">
            <a:avLst/>
          </a:prstGeom>
          <a:noFill/>
          <a:ln>
            <a:miter lim="800000"/>
            <a:headEnd/>
            <a:tailEnd/>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dirty="0" smtClean="0">
                <a:solidFill>
                  <a:srgbClr val="FFFF00"/>
                </a:solidFill>
              </a:rPr>
              <a:t>Protection methodologies: Issues</a:t>
            </a:r>
            <a:endParaRPr lang="en-US" dirty="0" smtClean="0">
              <a:solidFill>
                <a:srgbClr val="FFFF00"/>
              </a:solidFill>
            </a:endParaRPr>
          </a:p>
        </p:txBody>
      </p:sp>
      <p:sp>
        <p:nvSpPr>
          <p:cNvPr id="4" name="Content Placeholder 2"/>
          <p:cNvSpPr txBox="1">
            <a:spLocks/>
          </p:cNvSpPr>
          <p:nvPr/>
        </p:nvSpPr>
        <p:spPr bwMode="auto">
          <a:xfrm>
            <a:off x="406400" y="1033463"/>
            <a:ext cx="8229600" cy="4525962"/>
          </a:xfrm>
          <a:prstGeom prst="rect">
            <a:avLst/>
          </a:prstGeom>
          <a:noFill/>
          <a:ln>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olidFill>
                  <a:srgbClr val="FF9900"/>
                </a:solidFill>
              </a:rPr>
              <a:t>Improved passive protection: general rationale</a:t>
            </a:r>
          </a:p>
          <a:p>
            <a:pPr lvl="1"/>
            <a:r>
              <a:rPr lang="en-US" sz="2000" dirty="0" smtClean="0">
                <a:solidFill>
                  <a:schemeClr val="bg1"/>
                </a:solidFill>
              </a:rPr>
              <a:t>System has survived many quenches</a:t>
            </a:r>
          </a:p>
          <a:p>
            <a:pPr lvl="1"/>
            <a:r>
              <a:rPr lang="en-US" sz="2000" dirty="0" smtClean="0">
                <a:solidFill>
                  <a:schemeClr val="bg1"/>
                </a:solidFill>
              </a:rPr>
              <a:t>HTS burn-out and lead burn out resulted in very high bypass-resistor temperatures (see burns in G10)</a:t>
            </a:r>
            <a:endParaRPr lang="en-US" sz="2000" dirty="0">
              <a:solidFill>
                <a:schemeClr val="bg1"/>
              </a:solidFill>
            </a:endParaRPr>
          </a:p>
          <a:p>
            <a:pPr lvl="1"/>
            <a:r>
              <a:rPr lang="en-US" sz="2000" dirty="0" smtClean="0">
                <a:solidFill>
                  <a:schemeClr val="bg1"/>
                </a:solidFill>
              </a:rPr>
              <a:t>No problem has been observed at joint area</a:t>
            </a:r>
            <a:endParaRPr lang="en-US" sz="2000" dirty="0">
              <a:solidFill>
                <a:schemeClr val="bg1"/>
              </a:solidFill>
            </a:endParaRPr>
          </a:p>
          <a:p>
            <a:r>
              <a:rPr lang="en-US" sz="2400" dirty="0" smtClean="0">
                <a:solidFill>
                  <a:srgbClr val="FF9900"/>
                </a:solidFill>
              </a:rPr>
              <a:t>Proposed cooling of bypass resistors will:</a:t>
            </a:r>
          </a:p>
          <a:p>
            <a:pPr lvl="1"/>
            <a:r>
              <a:rPr lang="en-US" sz="2200" dirty="0" smtClean="0">
                <a:solidFill>
                  <a:schemeClr val="bg1"/>
                </a:solidFill>
              </a:rPr>
              <a:t>Lower temperature at bypass resistors (lower driving force)</a:t>
            </a:r>
          </a:p>
          <a:p>
            <a:pPr lvl="1"/>
            <a:r>
              <a:rPr lang="en-US" sz="2200" dirty="0" smtClean="0">
                <a:solidFill>
                  <a:schemeClr val="bg1"/>
                </a:solidFill>
              </a:rPr>
              <a:t>Speed up heating of mandrel =&gt; produce earlier “</a:t>
            </a:r>
            <a:r>
              <a:rPr lang="en-US" sz="2200" dirty="0" err="1" smtClean="0">
                <a:solidFill>
                  <a:schemeClr val="bg1"/>
                </a:solidFill>
              </a:rPr>
              <a:t>quenchback</a:t>
            </a:r>
            <a:r>
              <a:rPr lang="en-US" sz="2200" dirty="0" smtClean="0">
                <a:solidFill>
                  <a:schemeClr val="bg1"/>
                </a:solidFill>
              </a:rPr>
              <a:t>”</a:t>
            </a:r>
          </a:p>
          <a:p>
            <a:r>
              <a:rPr lang="en-US" sz="2400" dirty="0" smtClean="0">
                <a:solidFill>
                  <a:srgbClr val="FF9900"/>
                </a:solidFill>
              </a:rPr>
              <a:t>Issues:</a:t>
            </a:r>
          </a:p>
          <a:p>
            <a:pPr lvl="1"/>
            <a:r>
              <a:rPr lang="en-US" sz="2000" dirty="0" smtClean="0">
                <a:solidFill>
                  <a:schemeClr val="bg1"/>
                </a:solidFill>
              </a:rPr>
              <a:t>Must demonstrate that no shorts / new faults will be introduced</a:t>
            </a:r>
          </a:p>
        </p:txBody>
      </p:sp>
    </p:spTree>
    <p:extLst>
      <p:ext uri="{BB962C8B-B14F-4D97-AF65-F5344CB8AC3E}">
        <p14:creationId xmlns:p14="http://schemas.microsoft.com/office/powerpoint/2010/main" val="3364078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33375" y="212725"/>
            <a:ext cx="8229600" cy="1143000"/>
          </a:xfrm>
          <a:prstGeom prst="rect">
            <a:avLst/>
          </a:prstGeom>
          <a:noFill/>
          <a:ln>
            <a:miter lim="800000"/>
            <a:headEnd/>
            <a:tailEnd/>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dirty="0" smtClean="0">
                <a:solidFill>
                  <a:srgbClr val="FFFF00"/>
                </a:solidFill>
              </a:rPr>
              <a:t>Protection methodologies: Issues</a:t>
            </a:r>
            <a:endParaRPr lang="en-US" dirty="0" smtClean="0">
              <a:solidFill>
                <a:srgbClr val="FFFF00"/>
              </a:solidFill>
            </a:endParaRPr>
          </a:p>
        </p:txBody>
      </p:sp>
      <p:sp>
        <p:nvSpPr>
          <p:cNvPr id="5" name="Content Placeholder 2"/>
          <p:cNvSpPr txBox="1">
            <a:spLocks/>
          </p:cNvSpPr>
          <p:nvPr/>
        </p:nvSpPr>
        <p:spPr bwMode="auto">
          <a:xfrm>
            <a:off x="406400" y="1033463"/>
            <a:ext cx="8229600" cy="4525962"/>
          </a:xfrm>
          <a:prstGeom prst="rect">
            <a:avLst/>
          </a:prstGeom>
          <a:noFill/>
          <a:ln>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solidFill>
                  <a:srgbClr val="FF9900"/>
                </a:solidFill>
              </a:rPr>
              <a:t>Active protection: general rational</a:t>
            </a:r>
          </a:p>
          <a:p>
            <a:pPr lvl="1"/>
            <a:r>
              <a:rPr lang="en-US" sz="2000" dirty="0" smtClean="0">
                <a:solidFill>
                  <a:schemeClr val="bg1"/>
                </a:solidFill>
              </a:rPr>
              <a:t>Allows user-induced quenches</a:t>
            </a:r>
          </a:p>
          <a:p>
            <a:pPr lvl="1"/>
            <a:r>
              <a:rPr lang="en-US" sz="2000" dirty="0" smtClean="0">
                <a:solidFill>
                  <a:schemeClr val="bg1"/>
                </a:solidFill>
              </a:rPr>
              <a:t>Protects against fault scenarios</a:t>
            </a:r>
          </a:p>
          <a:p>
            <a:pPr lvl="1"/>
            <a:r>
              <a:rPr lang="en-US" sz="2000" dirty="0" smtClean="0">
                <a:solidFill>
                  <a:schemeClr val="bg1"/>
                </a:solidFill>
              </a:rPr>
              <a:t>Protects leads (HTS and LTS)</a:t>
            </a:r>
          </a:p>
          <a:p>
            <a:r>
              <a:rPr lang="en-US" sz="2400" dirty="0" smtClean="0">
                <a:solidFill>
                  <a:srgbClr val="FF9900"/>
                </a:solidFill>
              </a:rPr>
              <a:t>Issues:</a:t>
            </a:r>
          </a:p>
          <a:p>
            <a:pPr lvl="1"/>
            <a:r>
              <a:rPr lang="en-US" sz="2000" dirty="0" smtClean="0">
                <a:solidFill>
                  <a:schemeClr val="bg1"/>
                </a:solidFill>
              </a:rPr>
              <a:t>Requires more sophisticated detection circuitry</a:t>
            </a:r>
          </a:p>
          <a:p>
            <a:pPr lvl="1"/>
            <a:r>
              <a:rPr lang="en-US" sz="2000" dirty="0" smtClean="0">
                <a:solidFill>
                  <a:schemeClr val="bg1"/>
                </a:solidFill>
              </a:rPr>
              <a:t>Requires capacitor bank and high-voltage </a:t>
            </a:r>
            <a:r>
              <a:rPr lang="en-US" sz="2000" dirty="0" err="1" smtClean="0">
                <a:solidFill>
                  <a:schemeClr val="bg1"/>
                </a:solidFill>
              </a:rPr>
              <a:t>feedthrus</a:t>
            </a:r>
            <a:endParaRPr lang="en-US" sz="2000" dirty="0" smtClean="0">
              <a:solidFill>
                <a:schemeClr val="bg1"/>
              </a:solidFill>
            </a:endParaRPr>
          </a:p>
          <a:p>
            <a:pPr lvl="1"/>
            <a:r>
              <a:rPr lang="en-US" sz="2000" dirty="0" smtClean="0">
                <a:solidFill>
                  <a:schemeClr val="bg1"/>
                </a:solidFill>
              </a:rPr>
              <a:t>Must not induce shorts under numerous cycles</a:t>
            </a:r>
          </a:p>
          <a:p>
            <a:pPr lvl="1"/>
            <a:r>
              <a:rPr lang="en-US" sz="2000" dirty="0" smtClean="0">
                <a:solidFill>
                  <a:schemeClr val="bg1"/>
                </a:solidFill>
              </a:rPr>
              <a:t>Must be installed in mandrel (coil already in place)</a:t>
            </a:r>
          </a:p>
          <a:p>
            <a:pPr lvl="1"/>
            <a:endParaRPr lang="en-US" sz="2000" dirty="0" smtClean="0">
              <a:solidFill>
                <a:schemeClr val="bg1"/>
              </a:solidFill>
            </a:endParaRPr>
          </a:p>
          <a:p>
            <a:pPr lvl="1"/>
            <a:endParaRPr lang="en-US" sz="2000" dirty="0" smtClean="0">
              <a:solidFill>
                <a:schemeClr val="bg1"/>
              </a:solidFill>
            </a:endParaRPr>
          </a:p>
        </p:txBody>
      </p:sp>
    </p:spTree>
    <p:extLst>
      <p:ext uri="{BB962C8B-B14F-4D97-AF65-F5344CB8AC3E}">
        <p14:creationId xmlns:p14="http://schemas.microsoft.com/office/powerpoint/2010/main" val="1590071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bwMode="auto">
          <a:xfrm>
            <a:off x="333375" y="299802"/>
            <a:ext cx="8229600" cy="404735"/>
          </a:xfrm>
          <a:prstGeom prst="rect">
            <a:avLst/>
          </a:prstGeom>
          <a:noFill/>
          <a:ln>
            <a:miter lim="800000"/>
            <a:headEnd/>
            <a:tailEnd/>
          </a:ln>
        </p:spPr>
        <p:txBody>
          <a:bodyPr/>
          <a:lstStyle/>
          <a:p>
            <a:r>
              <a:rPr lang="en-US" sz="2800" dirty="0" smtClean="0">
                <a:solidFill>
                  <a:srgbClr val="FFFF00"/>
                </a:solidFill>
              </a:rPr>
              <a:t>Active Quench Protection System</a:t>
            </a:r>
          </a:p>
        </p:txBody>
      </p:sp>
      <p:pic>
        <p:nvPicPr>
          <p:cNvPr id="4" name="Content Placeholder 3" descr="Fig12_042611.jpg"/>
          <p:cNvPicPr>
            <a:picLocks noGrp="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269824" y="965717"/>
            <a:ext cx="8589364" cy="2302139"/>
          </a:xfrm>
          <a:prstGeom prst="rect">
            <a:avLst/>
          </a:prstGeom>
        </p:spPr>
      </p:pic>
      <p:sp>
        <p:nvSpPr>
          <p:cNvPr id="5" name="TextBox 4"/>
          <p:cNvSpPr txBox="1"/>
          <p:nvPr/>
        </p:nvSpPr>
        <p:spPr>
          <a:xfrm>
            <a:off x="442209" y="3545175"/>
            <a:ext cx="8349521" cy="2062103"/>
          </a:xfrm>
          <a:prstGeom prst="rect">
            <a:avLst/>
          </a:prstGeom>
          <a:noFill/>
        </p:spPr>
        <p:txBody>
          <a:bodyPr wrap="square" rtlCol="0">
            <a:spAutoFit/>
          </a:bodyPr>
          <a:lstStyle/>
          <a:p>
            <a:r>
              <a:rPr lang="en-US" sz="1400" dirty="0">
                <a:solidFill>
                  <a:schemeClr val="bg1"/>
                </a:solidFill>
              </a:rPr>
              <a:t>It is possible to reduce the risk of solenoid damage by implementing an active quench protection system. It was investigated the variant of active quench protection system with heaters incorporated in the Al mandrel body. The key issue for such system is to initiate quenches simultaneously in all coils at a reasonable period of time, and dissipated power.  For the quench simulation was used </a:t>
            </a:r>
            <a:r>
              <a:rPr lang="en-US" sz="1400" dirty="0" smtClean="0">
                <a:solidFill>
                  <a:schemeClr val="bg1"/>
                </a:solidFill>
              </a:rPr>
              <a:t>scheme parameters </a:t>
            </a:r>
            <a:r>
              <a:rPr lang="en-US" sz="1400" dirty="0">
                <a:solidFill>
                  <a:schemeClr val="bg1"/>
                </a:solidFill>
              </a:rPr>
              <a:t>of the quench scenario N6.  The initial current was 150 A which is well below the nominal operating current 275 A. At this current more power needed to initiate coil quenches which will be much lower at larger currents. All spot heaters are mounted in the 14 mm diameter holes drilled at distances shown in </a:t>
            </a:r>
            <a:r>
              <a:rPr lang="en-US" sz="1400" dirty="0" smtClean="0">
                <a:solidFill>
                  <a:schemeClr val="bg1"/>
                </a:solidFill>
              </a:rPr>
              <a:t>Figure above. </a:t>
            </a:r>
            <a:r>
              <a:rPr lang="en-US" sz="1400" dirty="0">
                <a:solidFill>
                  <a:schemeClr val="bg1"/>
                </a:solidFill>
              </a:rPr>
              <a:t>Each spot heater generates 400 W during 1 s or 400 J of thermal energy. </a:t>
            </a:r>
          </a:p>
          <a:p>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bwMode="auto">
          <a:xfrm>
            <a:off x="333375" y="39688"/>
            <a:ext cx="8229600" cy="1143000"/>
          </a:xfrm>
          <a:prstGeom prst="rect">
            <a:avLst/>
          </a:prstGeom>
          <a:noFill/>
          <a:ln>
            <a:miter lim="800000"/>
            <a:headEnd/>
            <a:tailEnd/>
          </a:ln>
        </p:spPr>
        <p:txBody>
          <a:bodyPr/>
          <a:lstStyle/>
          <a:p>
            <a:r>
              <a:rPr lang="en-US" sz="2800" dirty="0" smtClean="0">
                <a:solidFill>
                  <a:srgbClr val="FFFF00"/>
                </a:solidFill>
              </a:rPr>
              <a:t>Heaters Energized</a:t>
            </a:r>
          </a:p>
        </p:txBody>
      </p:sp>
      <p:pic>
        <p:nvPicPr>
          <p:cNvPr id="4" name="Picture 3" descr="Fig13_ppt_042611.jpg"/>
          <p:cNvPicPr/>
          <p:nvPr/>
        </p:nvPicPr>
        <p:blipFill>
          <a:blip r:embed="rId2" cstate="email">
            <a:extLst>
              <a:ext uri="{28A0092B-C50C-407E-A947-70E740481C1C}">
                <a14:useLocalDpi xmlns:a14="http://schemas.microsoft.com/office/drawing/2010/main"/>
              </a:ext>
            </a:extLst>
          </a:blip>
          <a:stretch>
            <a:fillRect/>
          </a:stretch>
        </p:blipFill>
        <p:spPr>
          <a:xfrm>
            <a:off x="237031" y="993321"/>
            <a:ext cx="5931421" cy="4811395"/>
          </a:xfrm>
          <a:prstGeom prst="rect">
            <a:avLst/>
          </a:prstGeom>
        </p:spPr>
      </p:pic>
      <p:sp>
        <p:nvSpPr>
          <p:cNvPr id="5" name="TextBox 4"/>
          <p:cNvSpPr txBox="1"/>
          <p:nvPr/>
        </p:nvSpPr>
        <p:spPr>
          <a:xfrm>
            <a:off x="6333344" y="1146748"/>
            <a:ext cx="2488367" cy="2831544"/>
          </a:xfrm>
          <a:prstGeom prst="rect">
            <a:avLst/>
          </a:prstGeom>
          <a:noFill/>
        </p:spPr>
        <p:txBody>
          <a:bodyPr wrap="square" rtlCol="0">
            <a:spAutoFit/>
          </a:bodyPr>
          <a:lstStyle/>
          <a:p>
            <a:r>
              <a:rPr lang="en-US" sz="1600" dirty="0">
                <a:solidFill>
                  <a:schemeClr val="bg1"/>
                </a:solidFill>
              </a:rPr>
              <a:t>When </a:t>
            </a:r>
            <a:r>
              <a:rPr lang="en-US" sz="1600" dirty="0" smtClean="0">
                <a:solidFill>
                  <a:schemeClr val="bg1"/>
                </a:solidFill>
              </a:rPr>
              <a:t>the </a:t>
            </a:r>
            <a:r>
              <a:rPr lang="en-US" sz="1600" dirty="0">
                <a:solidFill>
                  <a:schemeClr val="bg1"/>
                </a:solidFill>
              </a:rPr>
              <a:t>heaters energized all coils about simultaneously will be quenched in the adjusting to the heater areas. The quench delay time is only 0.1 s. The heater power should be optimized and reduced to the optimal value.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bwMode="auto">
          <a:xfrm>
            <a:off x="333375" y="239842"/>
            <a:ext cx="8229600" cy="464695"/>
          </a:xfrm>
          <a:prstGeom prst="rect">
            <a:avLst/>
          </a:prstGeom>
          <a:noFill/>
          <a:ln>
            <a:miter lim="800000"/>
            <a:headEnd/>
            <a:tailEnd/>
          </a:ln>
        </p:spPr>
        <p:txBody>
          <a:bodyPr/>
          <a:lstStyle/>
          <a:p>
            <a:r>
              <a:rPr lang="en-US" sz="2800" dirty="0" smtClean="0">
                <a:solidFill>
                  <a:srgbClr val="FFFF00"/>
                </a:solidFill>
              </a:rPr>
              <a:t>Quench by Heaters</a:t>
            </a:r>
          </a:p>
        </p:txBody>
      </p:sp>
      <p:pic>
        <p:nvPicPr>
          <p:cNvPr id="4" name="Picture 3" descr="Fig14_ppt_042611.jpg"/>
          <p:cNvPicPr/>
          <p:nvPr/>
        </p:nvPicPr>
        <p:blipFill>
          <a:blip r:embed="rId2" cstate="email">
            <a:extLst>
              <a:ext uri="{28A0092B-C50C-407E-A947-70E740481C1C}">
                <a14:useLocalDpi xmlns:a14="http://schemas.microsoft.com/office/drawing/2010/main"/>
              </a:ext>
            </a:extLst>
          </a:blip>
          <a:stretch>
            <a:fillRect/>
          </a:stretch>
        </p:blipFill>
        <p:spPr>
          <a:xfrm>
            <a:off x="364682" y="1011703"/>
            <a:ext cx="5271619" cy="4504678"/>
          </a:xfrm>
          <a:prstGeom prst="rect">
            <a:avLst/>
          </a:prstGeom>
        </p:spPr>
      </p:pic>
      <p:sp>
        <p:nvSpPr>
          <p:cNvPr id="5" name="TextBox 4"/>
          <p:cNvSpPr txBox="1"/>
          <p:nvPr/>
        </p:nvSpPr>
        <p:spPr>
          <a:xfrm>
            <a:off x="5681272" y="1004341"/>
            <a:ext cx="3297836" cy="4524315"/>
          </a:xfrm>
          <a:prstGeom prst="rect">
            <a:avLst/>
          </a:prstGeom>
          <a:noFill/>
        </p:spPr>
        <p:txBody>
          <a:bodyPr wrap="square" rtlCol="0">
            <a:spAutoFit/>
          </a:bodyPr>
          <a:lstStyle/>
          <a:p>
            <a:r>
              <a:rPr lang="en-US" sz="1600" dirty="0">
                <a:solidFill>
                  <a:schemeClr val="bg1"/>
                </a:solidFill>
              </a:rPr>
              <a:t>The peak temperature during quench will be in the aluminum around spot heaters. The maximum temperature observed on both sides of the mandrel having only 20 mm thick side Al walls. The proper optimization of heating power will equalize the temperatures around heaters, and the quench time of all coils. </a:t>
            </a:r>
          </a:p>
          <a:p>
            <a:r>
              <a:rPr lang="en-US" sz="1600" dirty="0">
                <a:solidFill>
                  <a:schemeClr val="bg1"/>
                </a:solidFill>
              </a:rPr>
              <a:t>   Nevertheless, even for this not optimized scenario, the currents in all coils simultaneously decay to zero in 15 s. Because of more homogeneous dissipated power distribution between coils,  the hot spot temperature in coils is in the range of 45K- 70K</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bwMode="auto">
          <a:xfrm>
            <a:off x="333375" y="277318"/>
            <a:ext cx="8229600" cy="584616"/>
          </a:xfrm>
          <a:prstGeom prst="rect">
            <a:avLst/>
          </a:prstGeom>
          <a:noFill/>
          <a:ln>
            <a:miter lim="800000"/>
            <a:headEnd/>
            <a:tailEnd/>
          </a:ln>
        </p:spPr>
        <p:txBody>
          <a:bodyPr/>
          <a:lstStyle/>
          <a:p>
            <a:r>
              <a:rPr lang="en-US" sz="2800" dirty="0" smtClean="0">
                <a:solidFill>
                  <a:srgbClr val="FFFF00"/>
                </a:solidFill>
              </a:rPr>
              <a:t>Cartridge </a:t>
            </a:r>
            <a:r>
              <a:rPr lang="en-US" sz="2800" dirty="0" smtClean="0">
                <a:solidFill>
                  <a:srgbClr val="FFFF00"/>
                </a:solidFill>
              </a:rPr>
              <a:t>Heaters</a:t>
            </a:r>
          </a:p>
        </p:txBody>
      </p:sp>
      <p:pic>
        <p:nvPicPr>
          <p:cNvPr id="4" name="Picture 3" descr="G:\MICE\Quench_Spectrometer\LBNL_SP\DSC00445.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82878" y="1086241"/>
            <a:ext cx="3297207" cy="2084180"/>
          </a:xfrm>
          <a:prstGeom prst="rect">
            <a:avLst/>
          </a:prstGeom>
          <a:noFill/>
          <a:ln w="9525">
            <a:noFill/>
            <a:miter lim="800000"/>
            <a:headEnd/>
            <a:tailEnd/>
          </a:ln>
        </p:spPr>
      </p:pic>
      <p:sp>
        <p:nvSpPr>
          <p:cNvPr id="5" name="TextBox 4"/>
          <p:cNvSpPr txBox="1"/>
          <p:nvPr/>
        </p:nvSpPr>
        <p:spPr>
          <a:xfrm>
            <a:off x="247339" y="3312827"/>
            <a:ext cx="3994878" cy="2800767"/>
          </a:xfrm>
          <a:prstGeom prst="rect">
            <a:avLst/>
          </a:prstGeom>
          <a:noFill/>
        </p:spPr>
        <p:txBody>
          <a:bodyPr wrap="square" rtlCol="0">
            <a:spAutoFit/>
          </a:bodyPr>
          <a:lstStyle/>
          <a:p>
            <a:r>
              <a:rPr lang="en-US" sz="1600" dirty="0" smtClean="0">
                <a:solidFill>
                  <a:schemeClr val="bg1"/>
                </a:solidFill>
              </a:rPr>
              <a:t>Quench parameters </a:t>
            </a:r>
            <a:r>
              <a:rPr lang="en-US" sz="1600" dirty="0">
                <a:solidFill>
                  <a:schemeClr val="bg1"/>
                </a:solidFill>
              </a:rPr>
              <a:t>confirm the efficiency of proposed active quench protection system. Usually the cartridge heaters used for soldering, parts preheating during superconducting magnet fabrication. </a:t>
            </a:r>
            <a:r>
              <a:rPr lang="en-US" sz="1600" dirty="0" smtClean="0">
                <a:solidFill>
                  <a:schemeClr val="bg1"/>
                </a:solidFill>
              </a:rPr>
              <a:t>Figure above </a:t>
            </a:r>
            <a:r>
              <a:rPr lang="en-US" sz="1600" dirty="0">
                <a:solidFill>
                  <a:schemeClr val="bg1"/>
                </a:solidFill>
              </a:rPr>
              <a:t>shows the standard spot heater of 12.7 mm diameter, and 66 mm length. The peak power at DC current is 500 W which more than enough for this application.  </a:t>
            </a:r>
          </a:p>
          <a:p>
            <a:endParaRPr lang="en-US" sz="1600" dirty="0">
              <a:solidFill>
                <a:schemeClr val="bg1"/>
              </a:solidFill>
            </a:endParaRPr>
          </a:p>
        </p:txBody>
      </p:sp>
      <p:sp>
        <p:nvSpPr>
          <p:cNvPr id="6" name="TextBox 5"/>
          <p:cNvSpPr txBox="1"/>
          <p:nvPr/>
        </p:nvSpPr>
        <p:spPr>
          <a:xfrm>
            <a:off x="4264703" y="1071797"/>
            <a:ext cx="4571999" cy="4278094"/>
          </a:xfrm>
          <a:prstGeom prst="rect">
            <a:avLst/>
          </a:prstGeom>
          <a:noFill/>
        </p:spPr>
        <p:txBody>
          <a:bodyPr wrap="square" rtlCol="0">
            <a:spAutoFit/>
          </a:bodyPr>
          <a:lstStyle/>
          <a:p>
            <a:r>
              <a:rPr lang="en-US" sz="1600" dirty="0">
                <a:solidFill>
                  <a:srgbClr val="FFFF00"/>
                </a:solidFill>
              </a:rPr>
              <a:t>There is sense for the redundancy to have two groups of heaters (2x8), placed across the mandrel diameter, and powered from independent power sources. This will also further decrease the coil current decay time, and coil hot spot temperature. </a:t>
            </a:r>
          </a:p>
          <a:p>
            <a:r>
              <a:rPr lang="en-US" sz="1600" dirty="0">
                <a:solidFill>
                  <a:srgbClr val="FFFF00"/>
                </a:solidFill>
              </a:rPr>
              <a:t>    The implementation of the proposed active protection system strongly correlates with the probability of quenches at relatively low coil currents. These quenches may be initiated during the solenoid charge/discharge, unexpected temperature rise, magnet training. It is also supposed during the experiment to investigate a </a:t>
            </a:r>
            <a:r>
              <a:rPr lang="en-US" sz="1600" dirty="0" err="1">
                <a:solidFill>
                  <a:srgbClr val="FFFF00"/>
                </a:solidFill>
              </a:rPr>
              <a:t>muon</a:t>
            </a:r>
            <a:r>
              <a:rPr lang="en-US" sz="1600" dirty="0">
                <a:solidFill>
                  <a:srgbClr val="FFFF00"/>
                </a:solidFill>
              </a:rPr>
              <a:t> cooling at different energies with a corresponding field, and the solenoid current variations. </a:t>
            </a:r>
          </a:p>
          <a:p>
            <a:endParaRPr lang="en-US" sz="16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bwMode="auto">
          <a:xfrm>
            <a:off x="333375" y="224852"/>
            <a:ext cx="8229600" cy="479686"/>
          </a:xfrm>
          <a:prstGeom prst="rect">
            <a:avLst/>
          </a:prstGeom>
          <a:noFill/>
          <a:ln>
            <a:miter lim="800000"/>
            <a:headEnd/>
            <a:tailEnd/>
          </a:ln>
        </p:spPr>
        <p:txBody>
          <a:bodyPr/>
          <a:lstStyle/>
          <a:p>
            <a:r>
              <a:rPr lang="en-US" sz="2800" dirty="0" smtClean="0">
                <a:solidFill>
                  <a:srgbClr val="FFFF00"/>
                </a:solidFill>
              </a:rPr>
              <a:t>Normal Zone Voltage</a:t>
            </a:r>
          </a:p>
        </p:txBody>
      </p:sp>
      <p:pic>
        <p:nvPicPr>
          <p:cNvPr id="4" name="Picture 3" descr="Fig16_ppt_050911.jpg"/>
          <p:cNvPicPr/>
          <p:nvPr/>
        </p:nvPicPr>
        <p:blipFill>
          <a:blip r:embed="rId2" cstate="email">
            <a:extLst>
              <a:ext uri="{28A0092B-C50C-407E-A947-70E740481C1C}">
                <a14:useLocalDpi xmlns:a14="http://schemas.microsoft.com/office/drawing/2010/main"/>
              </a:ext>
            </a:extLst>
          </a:blip>
          <a:stretch>
            <a:fillRect/>
          </a:stretch>
        </p:blipFill>
        <p:spPr>
          <a:xfrm>
            <a:off x="349458" y="997835"/>
            <a:ext cx="5848975" cy="4832350"/>
          </a:xfrm>
          <a:prstGeom prst="rect">
            <a:avLst/>
          </a:prstGeom>
        </p:spPr>
      </p:pic>
      <p:sp>
        <p:nvSpPr>
          <p:cNvPr id="5" name="TextBox 4"/>
          <p:cNvSpPr txBox="1"/>
          <p:nvPr/>
        </p:nvSpPr>
        <p:spPr>
          <a:xfrm>
            <a:off x="6370819" y="1281658"/>
            <a:ext cx="2218545" cy="4278094"/>
          </a:xfrm>
          <a:prstGeom prst="rect">
            <a:avLst/>
          </a:prstGeom>
          <a:noFill/>
        </p:spPr>
        <p:txBody>
          <a:bodyPr wrap="square" rtlCol="0">
            <a:spAutoFit/>
          </a:bodyPr>
          <a:lstStyle/>
          <a:p>
            <a:r>
              <a:rPr lang="en-US" sz="1600" dirty="0">
                <a:solidFill>
                  <a:srgbClr val="FFFF00"/>
                </a:solidFill>
              </a:rPr>
              <a:t>The peak Coil5 voltage is 2.8 kV at the 275 A initial current </a:t>
            </a:r>
            <a:r>
              <a:rPr lang="en-US" sz="1600" dirty="0" smtClean="0">
                <a:solidFill>
                  <a:srgbClr val="FFFF00"/>
                </a:solidFill>
              </a:rPr>
              <a:t>. </a:t>
            </a:r>
            <a:r>
              <a:rPr lang="en-US" sz="1600" dirty="0">
                <a:solidFill>
                  <a:srgbClr val="FFFF00"/>
                </a:solidFill>
              </a:rPr>
              <a:t>This coil has 20 layers. In this case the voltage between layers will be ~ 140 V. This is relatively high voltage especially combined with the temperature rise, and He gas low electrical properties</a:t>
            </a:r>
            <a:r>
              <a:rPr lang="en-US" sz="1600" dirty="0" smtClean="0">
                <a:solidFill>
                  <a:srgbClr val="FFFF00"/>
                </a:solidFill>
              </a:rPr>
              <a:t>.</a:t>
            </a:r>
          </a:p>
          <a:p>
            <a:r>
              <a:rPr lang="en-US" sz="1600" dirty="0" smtClean="0">
                <a:solidFill>
                  <a:srgbClr val="FFFF00"/>
                </a:solidFill>
              </a:rPr>
              <a:t>With heaters at 150A the peak voltage is two times lower.</a:t>
            </a:r>
            <a:endParaRPr lang="en-US" sz="1600" dirty="0">
              <a:solidFill>
                <a:srgbClr val="FFFF00"/>
              </a:solidFill>
            </a:endParaRPr>
          </a:p>
          <a:p>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txBox="1">
            <a:spLocks/>
          </p:cNvSpPr>
          <p:nvPr/>
        </p:nvSpPr>
        <p:spPr bwMode="auto">
          <a:xfrm>
            <a:off x="555625" y="215900"/>
            <a:ext cx="8229600" cy="1143000"/>
          </a:xfrm>
          <a:prstGeom prst="rect">
            <a:avLst/>
          </a:prstGeom>
          <a:noFill/>
          <a:ln w="9525">
            <a:noFill/>
            <a:miter lim="800000"/>
            <a:headEnd/>
            <a:tailEnd/>
          </a:ln>
        </p:spPr>
        <p:txBody>
          <a:bodyPr/>
          <a:lstStyle/>
          <a:p>
            <a:pPr algn="ctr" eaLnBrk="0" hangingPunct="0"/>
            <a:r>
              <a:rPr lang="en-US" sz="3600">
                <a:solidFill>
                  <a:srgbClr val="FFFF00"/>
                </a:solidFill>
                <a:latin typeface="Calibri" pitchFamily="34" charset="0"/>
              </a:rPr>
              <a:t>Review of Spectrometer protection circuit</a:t>
            </a:r>
          </a:p>
        </p:txBody>
      </p:sp>
      <p:sp>
        <p:nvSpPr>
          <p:cNvPr id="10242" name="Content Placeholder 2"/>
          <p:cNvSpPr txBox="1">
            <a:spLocks/>
          </p:cNvSpPr>
          <p:nvPr/>
        </p:nvSpPr>
        <p:spPr bwMode="auto">
          <a:xfrm>
            <a:off x="246063" y="1501775"/>
            <a:ext cx="8507412" cy="4181475"/>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pPr>
            <a:r>
              <a:rPr lang="en-US" sz="2400">
                <a:solidFill>
                  <a:schemeClr val="bg1"/>
                </a:solidFill>
                <a:latin typeface="Calibri" pitchFamily="34" charset="0"/>
              </a:rPr>
              <a:t>Comments:</a:t>
            </a:r>
          </a:p>
          <a:p>
            <a:pPr marL="742950" lvl="1" indent="-285750" eaLnBrk="0" hangingPunct="0">
              <a:spcBef>
                <a:spcPct val="20000"/>
              </a:spcBef>
              <a:buFont typeface="Arial" pitchFamily="34" charset="0"/>
              <a:buChar char="–"/>
            </a:pPr>
            <a:r>
              <a:rPr lang="en-US" sz="2000">
                <a:solidFill>
                  <a:schemeClr val="bg1"/>
                </a:solidFill>
                <a:latin typeface="Calibri" pitchFamily="34" charset="0"/>
              </a:rPr>
              <a:t>System is passive</a:t>
            </a:r>
          </a:p>
          <a:p>
            <a:pPr marL="1143000" lvl="2" indent="-228600" eaLnBrk="0" hangingPunct="0">
              <a:spcBef>
                <a:spcPct val="20000"/>
              </a:spcBef>
              <a:buFont typeface="Arial" pitchFamily="34" charset="0"/>
              <a:buChar char="•"/>
            </a:pPr>
            <a:r>
              <a:rPr lang="en-US">
                <a:solidFill>
                  <a:schemeClr val="bg1"/>
                </a:solidFill>
                <a:latin typeface="Calibri" pitchFamily="34" charset="0"/>
              </a:rPr>
              <a:t>No </a:t>
            </a:r>
            <a:r>
              <a:rPr lang="en-US" altLang="en-US">
                <a:solidFill>
                  <a:schemeClr val="bg1"/>
                </a:solidFill>
                <a:latin typeface="Calibri" pitchFamily="34" charset="0"/>
              </a:rPr>
              <a:t>“</a:t>
            </a:r>
            <a:r>
              <a:rPr lang="en-US">
                <a:solidFill>
                  <a:schemeClr val="bg1"/>
                </a:solidFill>
                <a:latin typeface="Calibri" pitchFamily="34" charset="0"/>
              </a:rPr>
              <a:t>need</a:t>
            </a:r>
            <a:r>
              <a:rPr lang="en-US" altLang="en-US">
                <a:solidFill>
                  <a:schemeClr val="bg1"/>
                </a:solidFill>
                <a:latin typeface="Calibri" pitchFamily="34" charset="0"/>
              </a:rPr>
              <a:t>”</a:t>
            </a:r>
            <a:r>
              <a:rPr lang="en-US">
                <a:solidFill>
                  <a:schemeClr val="bg1"/>
                </a:solidFill>
                <a:latin typeface="Calibri" pitchFamily="34" charset="0"/>
              </a:rPr>
              <a:t> to trigger any circuitry</a:t>
            </a:r>
          </a:p>
          <a:p>
            <a:pPr marL="1143000" lvl="2" indent="-228600" eaLnBrk="0" hangingPunct="0">
              <a:spcBef>
                <a:spcPct val="20000"/>
              </a:spcBef>
              <a:buFont typeface="Arial" pitchFamily="34" charset="0"/>
              <a:buChar char="•"/>
            </a:pPr>
            <a:r>
              <a:rPr lang="en-US">
                <a:solidFill>
                  <a:schemeClr val="bg1"/>
                </a:solidFill>
                <a:latin typeface="Calibri" pitchFamily="34" charset="0"/>
              </a:rPr>
              <a:t>No direct ability to initiate quenches</a:t>
            </a:r>
          </a:p>
          <a:p>
            <a:pPr marL="1143000" lvl="2" indent="-228600" eaLnBrk="0" hangingPunct="0">
              <a:spcBef>
                <a:spcPct val="20000"/>
              </a:spcBef>
              <a:buFont typeface="Arial" pitchFamily="34" charset="0"/>
              <a:buChar char="•"/>
            </a:pPr>
            <a:r>
              <a:rPr lang="en-US">
                <a:solidFill>
                  <a:schemeClr val="bg1"/>
                </a:solidFill>
                <a:latin typeface="Calibri" pitchFamily="34" charset="0"/>
              </a:rPr>
              <a:t>Bypass resistors allow each coil / coil section to decay at their own speed</a:t>
            </a:r>
          </a:p>
          <a:p>
            <a:pPr marL="1600200" lvl="3" indent="-228600" eaLnBrk="0" hangingPunct="0">
              <a:spcBef>
                <a:spcPct val="20000"/>
              </a:spcBef>
              <a:buFont typeface="Arial" pitchFamily="34" charset="0"/>
              <a:buChar char="–"/>
            </a:pPr>
            <a:r>
              <a:rPr lang="en-US" sz="1600">
                <a:solidFill>
                  <a:schemeClr val="bg1"/>
                </a:solidFill>
                <a:latin typeface="Calibri" pitchFamily="34" charset="0"/>
              </a:rPr>
              <a:t>Reduces hot –spot temperatures, peak voltages</a:t>
            </a:r>
          </a:p>
          <a:p>
            <a:pPr marL="742950" lvl="1" indent="-285750" eaLnBrk="0" hangingPunct="0">
              <a:spcBef>
                <a:spcPct val="20000"/>
              </a:spcBef>
              <a:buFont typeface="Arial" pitchFamily="34" charset="0"/>
              <a:buChar char="–"/>
            </a:pPr>
            <a:r>
              <a:rPr lang="en-US" sz="2000">
                <a:solidFill>
                  <a:schemeClr val="bg1"/>
                </a:solidFill>
                <a:latin typeface="Calibri" pitchFamily="34" charset="0"/>
              </a:rPr>
              <a:t>What we want:</a:t>
            </a:r>
          </a:p>
          <a:p>
            <a:pPr marL="1143000" lvl="2" indent="-228600" eaLnBrk="0" hangingPunct="0">
              <a:spcBef>
                <a:spcPct val="20000"/>
              </a:spcBef>
              <a:buFont typeface="Arial" pitchFamily="34" charset="0"/>
              <a:buChar char="–"/>
            </a:pPr>
            <a:r>
              <a:rPr lang="en-US" sz="2000">
                <a:solidFill>
                  <a:schemeClr val="bg1"/>
                </a:solidFill>
                <a:latin typeface="Calibri" pitchFamily="34" charset="0"/>
              </a:rPr>
              <a:t>A system that protects coils well during quenches (e.g. training)</a:t>
            </a:r>
          </a:p>
          <a:p>
            <a:pPr marL="1143000" lvl="2" indent="-228600" eaLnBrk="0" hangingPunct="0">
              <a:spcBef>
                <a:spcPct val="20000"/>
              </a:spcBef>
              <a:buFont typeface="Arial" pitchFamily="34" charset="0"/>
              <a:buChar char="–"/>
            </a:pPr>
            <a:r>
              <a:rPr lang="en-US" sz="2000">
                <a:solidFill>
                  <a:schemeClr val="bg1"/>
                </a:solidFill>
                <a:latin typeface="Calibri" pitchFamily="34" charset="0"/>
              </a:rPr>
              <a:t>A system that avoids damage to the cold mass during serious faults</a:t>
            </a:r>
          </a:p>
          <a:p>
            <a:pPr marL="1143000" lvl="2" indent="-228600" eaLnBrk="0" hangingPunct="0">
              <a:spcBef>
                <a:spcPct val="20000"/>
              </a:spcBef>
              <a:buFont typeface="Arial" pitchFamily="34" charset="0"/>
              <a:buChar char="–"/>
            </a:pPr>
            <a:endParaRPr lang="en-US" sz="2000">
              <a:solidFill>
                <a:schemeClr val="bg1"/>
              </a:solidFill>
              <a:latin typeface="Calibri" pitchFamily="34" charset="0"/>
            </a:endParaRPr>
          </a:p>
          <a:p>
            <a:pPr marL="1143000" lvl="2" indent="-228600" eaLnBrk="0" hangingPunct="0">
              <a:spcBef>
                <a:spcPct val="20000"/>
              </a:spcBef>
              <a:buFont typeface="Arial" pitchFamily="34" charset="0"/>
              <a:buChar char="•"/>
            </a:pPr>
            <a:endParaRPr lang="en-US">
              <a:solidFill>
                <a:schemeClr val="bg1"/>
              </a:solidFill>
              <a:latin typeface="Calibri" pitchFamily="34" charset="0"/>
            </a:endParaRPr>
          </a:p>
          <a:p>
            <a:pPr marL="742950" lvl="1" indent="-285750" eaLnBrk="0" hangingPunct="0">
              <a:spcBef>
                <a:spcPct val="20000"/>
              </a:spcBef>
              <a:buFont typeface="Arial" pitchFamily="34" charset="0"/>
              <a:buChar char="–"/>
            </a:pPr>
            <a:endParaRPr lang="en-US" sz="2000">
              <a:solidFill>
                <a:schemeClr val="bg1"/>
              </a:solidFill>
              <a:latin typeface="Calibri" pitchFamily="34" charset="0"/>
            </a:endParaRPr>
          </a:p>
          <a:p>
            <a:pPr marL="342900" indent="-342900" eaLnBrk="0" hangingPunct="0">
              <a:spcBef>
                <a:spcPct val="20000"/>
              </a:spcBef>
              <a:buFont typeface="Arial" pitchFamily="34" charset="0"/>
              <a:buChar char="•"/>
            </a:pPr>
            <a:endParaRPr lang="en-US" sz="2400">
              <a:solidFill>
                <a:schemeClr val="bg1"/>
              </a:solidFill>
              <a:latin typeface="Calibr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bwMode="auto">
          <a:xfrm>
            <a:off x="333375" y="352269"/>
            <a:ext cx="8229600" cy="494676"/>
          </a:xfrm>
          <a:prstGeom prst="rect">
            <a:avLst/>
          </a:prstGeom>
          <a:noFill/>
          <a:ln>
            <a:miter lim="800000"/>
            <a:headEnd/>
            <a:tailEnd/>
          </a:ln>
        </p:spPr>
        <p:txBody>
          <a:bodyPr/>
          <a:lstStyle/>
          <a:p>
            <a:r>
              <a:rPr lang="en-US" sz="2800" dirty="0" smtClean="0">
                <a:solidFill>
                  <a:srgbClr val="FFFF00"/>
                </a:solidFill>
              </a:rPr>
              <a:t>Some Findings</a:t>
            </a:r>
          </a:p>
        </p:txBody>
      </p:sp>
      <p:sp>
        <p:nvSpPr>
          <p:cNvPr id="31746" name="Content Placeholder 2"/>
          <p:cNvSpPr>
            <a:spLocks noGrp="1"/>
          </p:cNvSpPr>
          <p:nvPr>
            <p:ph idx="4294967295"/>
          </p:nvPr>
        </p:nvSpPr>
        <p:spPr bwMode="auto">
          <a:xfrm>
            <a:off x="406400" y="1033462"/>
            <a:ext cx="8229600" cy="4662799"/>
          </a:xfrm>
          <a:prstGeom prst="rect">
            <a:avLst/>
          </a:prstGeom>
          <a:noFill/>
          <a:ln>
            <a:miter lim="800000"/>
            <a:headEnd/>
            <a:tailEnd/>
          </a:ln>
        </p:spPr>
        <p:txBody>
          <a:bodyPr/>
          <a:lstStyle/>
          <a:p>
            <a:pPr lvl="0"/>
            <a:r>
              <a:rPr lang="en-US" sz="2000" dirty="0" smtClean="0">
                <a:solidFill>
                  <a:srgbClr val="FFFF00"/>
                </a:solidFill>
              </a:rPr>
              <a:t>The lower quench current is, the longer delay time in the “quench back”.</a:t>
            </a:r>
          </a:p>
          <a:p>
            <a:pPr lvl="0"/>
            <a:r>
              <a:rPr lang="en-US" sz="2000" dirty="0" smtClean="0">
                <a:solidFill>
                  <a:srgbClr val="FFFF00"/>
                </a:solidFill>
              </a:rPr>
              <a:t>The coil current decay time for the solenoid final configuration is in the range of 10 - 25 s, and depends on the material properties.</a:t>
            </a:r>
          </a:p>
          <a:p>
            <a:pPr lvl="0"/>
            <a:r>
              <a:rPr lang="en-US" sz="2000" dirty="0" smtClean="0">
                <a:solidFill>
                  <a:srgbClr val="FFFF00"/>
                </a:solidFill>
              </a:rPr>
              <a:t>The coil hot spot temperature at the low quench current may reach 200K.</a:t>
            </a:r>
          </a:p>
          <a:p>
            <a:pPr lvl="0"/>
            <a:r>
              <a:rPr lang="en-US" sz="2000" dirty="0" smtClean="0">
                <a:solidFill>
                  <a:srgbClr val="FFFF00"/>
                </a:solidFill>
              </a:rPr>
              <a:t>The coil leads attached to the heavily stabilized by copper leads (inside the cold mass) may be overheated or even melted. </a:t>
            </a:r>
          </a:p>
          <a:p>
            <a:pPr lvl="0"/>
            <a:r>
              <a:rPr lang="en-US" sz="2000" dirty="0" smtClean="0">
                <a:solidFill>
                  <a:srgbClr val="FFFF00"/>
                </a:solidFill>
              </a:rPr>
              <a:t>The active quench protection system with cartridge heaters into Al mandrel can reduce the risk of the cold mass failure. The spot heater mockup test may be useful.</a:t>
            </a:r>
          </a:p>
          <a:p>
            <a:pPr lvl="0"/>
            <a:r>
              <a:rPr lang="en-US" sz="2000" dirty="0" smtClean="0">
                <a:solidFill>
                  <a:srgbClr val="FFFF00"/>
                </a:solidFill>
              </a:rPr>
              <a:t>The low current quenches possible during the magnet system operation.</a:t>
            </a:r>
          </a:p>
          <a:p>
            <a:pPr lvl="0"/>
            <a:r>
              <a:rPr lang="en-US" sz="2000" dirty="0" smtClean="0">
                <a:solidFill>
                  <a:srgbClr val="FFFF00"/>
                </a:solidFill>
              </a:rPr>
              <a:t>The presented simulation results should be verified by using: the more fine mesh, measured superconductor critical current density at varies temperatures and flux densities, measured nonlinear cold diode V-A characteristics.</a:t>
            </a:r>
          </a:p>
          <a:p>
            <a:endParaRPr lang="en-US" sz="2400" i="1" dirty="0" smtClean="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txBox="1">
            <a:spLocks/>
          </p:cNvSpPr>
          <p:nvPr/>
        </p:nvSpPr>
        <p:spPr bwMode="auto">
          <a:xfrm>
            <a:off x="414338" y="166688"/>
            <a:ext cx="8229600" cy="1143000"/>
          </a:xfrm>
          <a:prstGeom prst="rect">
            <a:avLst/>
          </a:prstGeom>
          <a:noFill/>
          <a:ln w="9525">
            <a:noFill/>
            <a:miter lim="800000"/>
            <a:headEnd/>
            <a:tailEnd/>
          </a:ln>
        </p:spPr>
        <p:txBody>
          <a:bodyPr/>
          <a:lstStyle/>
          <a:p>
            <a:pPr algn="ctr" eaLnBrk="0" hangingPunct="0"/>
            <a:r>
              <a:rPr lang="en-US" sz="4000">
                <a:solidFill>
                  <a:srgbClr val="FFFF00"/>
                </a:solidFill>
                <a:latin typeface="Calibri" pitchFamily="34" charset="0"/>
              </a:rPr>
              <a:t>Remaining concerns</a:t>
            </a:r>
          </a:p>
        </p:txBody>
      </p:sp>
      <p:sp>
        <p:nvSpPr>
          <p:cNvPr id="32770" name="Content Placeholder 2"/>
          <p:cNvSpPr txBox="1">
            <a:spLocks/>
          </p:cNvSpPr>
          <p:nvPr/>
        </p:nvSpPr>
        <p:spPr bwMode="auto">
          <a:xfrm>
            <a:off x="406400" y="952500"/>
            <a:ext cx="8329613" cy="4808538"/>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pPr>
            <a:r>
              <a:rPr lang="en-US" sz="2400" dirty="0">
                <a:solidFill>
                  <a:schemeClr val="bg1"/>
                </a:solidFill>
                <a:latin typeface="Calibri" pitchFamily="34" charset="0"/>
              </a:rPr>
              <a:t>General consensus:</a:t>
            </a:r>
          </a:p>
          <a:p>
            <a:pPr marL="742950" lvl="1" indent="-285750" eaLnBrk="0" hangingPunct="0">
              <a:spcBef>
                <a:spcPct val="20000"/>
              </a:spcBef>
              <a:buFont typeface="Arial" pitchFamily="34" charset="0"/>
              <a:buChar char="–"/>
            </a:pPr>
            <a:r>
              <a:rPr lang="en-US" sz="2000" dirty="0">
                <a:solidFill>
                  <a:schemeClr val="bg1"/>
                </a:solidFill>
                <a:latin typeface="Calibri" pitchFamily="34" charset="0"/>
              </a:rPr>
              <a:t>Bypass resistors will get warm during… </a:t>
            </a:r>
          </a:p>
          <a:p>
            <a:pPr marL="1143000" lvl="2" indent="-228600" eaLnBrk="0" hangingPunct="0">
              <a:spcBef>
                <a:spcPct val="20000"/>
              </a:spcBef>
              <a:buFont typeface="Arial" pitchFamily="34" charset="0"/>
              <a:buChar char="•"/>
            </a:pPr>
            <a:r>
              <a:rPr lang="en-US" sz="1600" dirty="0">
                <a:solidFill>
                  <a:schemeClr val="bg1"/>
                </a:solidFill>
                <a:latin typeface="Calibri" pitchFamily="34" charset="0"/>
              </a:rPr>
              <a:t>low-current quenches </a:t>
            </a:r>
          </a:p>
          <a:p>
            <a:pPr marL="1143000" lvl="2" indent="-228600" eaLnBrk="0" hangingPunct="0">
              <a:spcBef>
                <a:spcPct val="20000"/>
              </a:spcBef>
              <a:buFont typeface="Arial" pitchFamily="34" charset="0"/>
              <a:buChar char="•"/>
            </a:pPr>
            <a:r>
              <a:rPr lang="en-US" sz="1600" dirty="0">
                <a:solidFill>
                  <a:schemeClr val="bg1"/>
                </a:solidFill>
                <a:latin typeface="Calibri" pitchFamily="34" charset="0"/>
              </a:rPr>
              <a:t>Serious fault scenarios (e.g. burn-out of HTS leads, or lead feed-thru)</a:t>
            </a:r>
          </a:p>
          <a:p>
            <a:pPr marL="742950" lvl="1" indent="-285750" eaLnBrk="0" hangingPunct="0">
              <a:spcBef>
                <a:spcPct val="20000"/>
              </a:spcBef>
              <a:buFont typeface="Arial" pitchFamily="34" charset="0"/>
              <a:buChar char="–"/>
            </a:pPr>
            <a:r>
              <a:rPr lang="en-US" sz="2000" dirty="0">
                <a:solidFill>
                  <a:srgbClr val="FF9900"/>
                </a:solidFill>
                <a:latin typeface="Calibri" pitchFamily="34" charset="0"/>
              </a:rPr>
              <a:t>Need to </a:t>
            </a:r>
            <a:r>
              <a:rPr lang="en-US" altLang="en-US" sz="2000" dirty="0">
                <a:solidFill>
                  <a:srgbClr val="FF9900"/>
                </a:solidFill>
                <a:latin typeface="Calibri" pitchFamily="34" charset="0"/>
              </a:rPr>
              <a:t>“</a:t>
            </a:r>
            <a:r>
              <a:rPr lang="en-US" sz="2000" dirty="0">
                <a:solidFill>
                  <a:srgbClr val="FF9900"/>
                </a:solidFill>
                <a:latin typeface="Calibri" pitchFamily="34" charset="0"/>
              </a:rPr>
              <a:t>clamp</a:t>
            </a:r>
            <a:r>
              <a:rPr lang="en-US" altLang="en-US" sz="2000" dirty="0">
                <a:solidFill>
                  <a:srgbClr val="FF9900"/>
                </a:solidFill>
                <a:latin typeface="Calibri" pitchFamily="34" charset="0"/>
              </a:rPr>
              <a:t>”</a:t>
            </a:r>
            <a:r>
              <a:rPr lang="en-US" sz="2000" dirty="0">
                <a:solidFill>
                  <a:srgbClr val="FF9900"/>
                </a:solidFill>
                <a:latin typeface="Calibri" pitchFamily="34" charset="0"/>
              </a:rPr>
              <a:t> bypass resistor temperature</a:t>
            </a:r>
          </a:p>
          <a:p>
            <a:pPr marL="742950" lvl="1" indent="-285750" eaLnBrk="0" hangingPunct="0">
              <a:spcBef>
                <a:spcPct val="20000"/>
              </a:spcBef>
              <a:buFont typeface="Arial" pitchFamily="34" charset="0"/>
              <a:buChar char="–"/>
            </a:pPr>
            <a:endParaRPr lang="en-US" sz="2000" dirty="0">
              <a:solidFill>
                <a:schemeClr val="bg1"/>
              </a:solidFill>
              <a:latin typeface="Calibri" pitchFamily="34" charset="0"/>
            </a:endParaRPr>
          </a:p>
          <a:p>
            <a:pPr marL="342900" indent="-342900" eaLnBrk="0" hangingPunct="0">
              <a:spcBef>
                <a:spcPct val="20000"/>
              </a:spcBef>
              <a:buFont typeface="Arial" pitchFamily="34" charset="0"/>
              <a:buChar char="•"/>
            </a:pPr>
            <a:r>
              <a:rPr lang="en-US" sz="2400" dirty="0">
                <a:solidFill>
                  <a:schemeClr val="bg1"/>
                </a:solidFill>
                <a:latin typeface="Calibri" pitchFamily="34" charset="0"/>
              </a:rPr>
              <a:t>Will/can warm bypass resistor result in lead-quench?</a:t>
            </a:r>
          </a:p>
          <a:p>
            <a:pPr marL="742950" lvl="1" indent="-285750" eaLnBrk="0" hangingPunct="0">
              <a:spcBef>
                <a:spcPct val="20000"/>
              </a:spcBef>
              <a:buFont typeface="Arial" pitchFamily="34" charset="0"/>
              <a:buChar char="–"/>
            </a:pPr>
            <a:r>
              <a:rPr lang="en-US" sz="2000" dirty="0">
                <a:solidFill>
                  <a:schemeClr val="bg1"/>
                </a:solidFill>
                <a:latin typeface="Calibri" pitchFamily="34" charset="0"/>
              </a:rPr>
              <a:t>Lead quench (initiated at joint) will propagate into coil</a:t>
            </a:r>
          </a:p>
          <a:p>
            <a:pPr marL="742950" lvl="1" indent="-285750" eaLnBrk="0" hangingPunct="0">
              <a:spcBef>
                <a:spcPct val="20000"/>
              </a:spcBef>
              <a:buFont typeface="Arial" pitchFamily="34" charset="0"/>
              <a:buChar char="–"/>
            </a:pPr>
            <a:r>
              <a:rPr lang="en-US" sz="2000" dirty="0">
                <a:solidFill>
                  <a:schemeClr val="bg1"/>
                </a:solidFill>
                <a:latin typeface="Calibri" pitchFamily="34" charset="0"/>
              </a:rPr>
              <a:t>Coil quench will result in current decay</a:t>
            </a:r>
          </a:p>
          <a:p>
            <a:pPr marL="742950" lvl="1" indent="-285750" eaLnBrk="0" hangingPunct="0">
              <a:spcBef>
                <a:spcPct val="20000"/>
              </a:spcBef>
              <a:buFont typeface="Arial" pitchFamily="34" charset="0"/>
              <a:buChar char="–"/>
            </a:pPr>
            <a:r>
              <a:rPr lang="en-US" sz="2000" dirty="0">
                <a:solidFill>
                  <a:schemeClr val="bg1"/>
                </a:solidFill>
                <a:latin typeface="Calibri" pitchFamily="34" charset="0"/>
              </a:rPr>
              <a:t>Leads are adiabatic =&gt; ~4-6 seconds at full current before burn-out</a:t>
            </a:r>
          </a:p>
          <a:p>
            <a:pPr marL="742950" lvl="1" indent="-285750" eaLnBrk="0" hangingPunct="0">
              <a:spcBef>
                <a:spcPct val="20000"/>
              </a:spcBef>
              <a:buFont typeface="Arial" pitchFamily="34" charset="0"/>
              <a:buChar char="–"/>
            </a:pPr>
            <a:r>
              <a:rPr lang="en-US" sz="2000" dirty="0" smtClean="0">
                <a:solidFill>
                  <a:schemeClr val="bg1"/>
                </a:solidFill>
                <a:latin typeface="Calibri" pitchFamily="34" charset="0"/>
              </a:rPr>
              <a:t>Does </a:t>
            </a:r>
            <a:r>
              <a:rPr lang="en-US" sz="2000" dirty="0">
                <a:solidFill>
                  <a:schemeClr val="bg1"/>
                </a:solidFill>
                <a:latin typeface="Calibri" pitchFamily="34" charset="0"/>
              </a:rPr>
              <a:t>this concern justify active protection circuit?</a:t>
            </a:r>
          </a:p>
          <a:p>
            <a:pPr marL="742950" lvl="1" indent="-285750" eaLnBrk="0" hangingPunct="0">
              <a:spcBef>
                <a:spcPct val="20000"/>
              </a:spcBef>
              <a:buFont typeface="Arial" pitchFamily="34" charset="0"/>
              <a:buChar char="–"/>
            </a:pPr>
            <a:r>
              <a:rPr lang="en-US" sz="2400" i="1" dirty="0">
                <a:solidFill>
                  <a:srgbClr val="FF0000"/>
                </a:solidFill>
                <a:latin typeface="Calibri" pitchFamily="34" charset="0"/>
              </a:rPr>
              <a:t>Review pros and cons of implementing active protection?</a:t>
            </a:r>
          </a:p>
          <a:p>
            <a:pPr marL="342900" indent="-342900" eaLnBrk="0" hangingPunct="0">
              <a:spcBef>
                <a:spcPct val="20000"/>
              </a:spcBef>
              <a:buFont typeface="Arial" pitchFamily="34" charset="0"/>
              <a:buChar char="•"/>
            </a:pPr>
            <a:endParaRPr lang="en-US" sz="2400" dirty="0">
              <a:solidFill>
                <a:schemeClr val="bg1"/>
              </a:solidFill>
              <a:latin typeface="Calibri"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bwMode="auto">
          <a:xfrm>
            <a:off x="333375" y="317292"/>
            <a:ext cx="8229600" cy="674557"/>
          </a:xfrm>
          <a:prstGeom prst="rect">
            <a:avLst/>
          </a:prstGeom>
          <a:noFill/>
          <a:ln>
            <a:miter lim="800000"/>
            <a:headEnd/>
            <a:tailEnd/>
          </a:ln>
        </p:spPr>
        <p:txBody>
          <a:bodyPr/>
          <a:lstStyle/>
          <a:p>
            <a:r>
              <a:rPr lang="en-US" sz="2800" dirty="0" smtClean="0">
                <a:solidFill>
                  <a:srgbClr val="FFFF00"/>
                </a:solidFill>
              </a:rPr>
              <a:t>Strand Critical Adiabatic </a:t>
            </a:r>
            <a:r>
              <a:rPr lang="en-US" sz="2800" dirty="0" smtClean="0">
                <a:solidFill>
                  <a:srgbClr val="FFFF00"/>
                </a:solidFill>
              </a:rPr>
              <a:t>Heating</a:t>
            </a:r>
            <a:endParaRPr lang="en-US" sz="2800" dirty="0" smtClean="0">
              <a:solidFill>
                <a:srgbClr val="FFFF00"/>
              </a:solidFill>
            </a:endParaRPr>
          </a:p>
        </p:txBody>
      </p:sp>
      <p:pic>
        <p:nvPicPr>
          <p:cNvPr id="4" name="Content Placeholder 3" descr="Fig11_Q_050911.jpg"/>
          <p:cNvPicPr>
            <a:picLocks noGrp="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420012" y="1046360"/>
            <a:ext cx="3357510" cy="3120905"/>
          </a:xfrm>
          <a:prstGeom prst="rect">
            <a:avLst/>
          </a:prstGeom>
        </p:spPr>
      </p:pic>
      <p:sp>
        <p:nvSpPr>
          <p:cNvPr id="5" name="TextBox 4"/>
          <p:cNvSpPr txBox="1"/>
          <p:nvPr/>
        </p:nvSpPr>
        <p:spPr>
          <a:xfrm>
            <a:off x="367259" y="4242217"/>
            <a:ext cx="3410262" cy="1477328"/>
          </a:xfrm>
          <a:prstGeom prst="rect">
            <a:avLst/>
          </a:prstGeom>
          <a:noFill/>
        </p:spPr>
        <p:txBody>
          <a:bodyPr wrap="square" rtlCol="0">
            <a:spAutoFit/>
          </a:bodyPr>
          <a:lstStyle/>
          <a:p>
            <a:r>
              <a:rPr lang="en-US" dirty="0">
                <a:solidFill>
                  <a:schemeClr val="bg1"/>
                </a:solidFill>
              </a:rPr>
              <a:t>The copper strand melting time vs. current. Strand carrying the I_R9 currents (275A/8s, 200A/15s, 150A/22s) shown as the red dots</a:t>
            </a:r>
          </a:p>
        </p:txBody>
      </p:sp>
      <p:sp>
        <p:nvSpPr>
          <p:cNvPr id="6" name="TextBox 5"/>
          <p:cNvSpPr txBox="1"/>
          <p:nvPr/>
        </p:nvSpPr>
        <p:spPr>
          <a:xfrm>
            <a:off x="4114800" y="1221698"/>
            <a:ext cx="4242216" cy="4093428"/>
          </a:xfrm>
          <a:prstGeom prst="rect">
            <a:avLst/>
          </a:prstGeom>
          <a:noFill/>
        </p:spPr>
        <p:txBody>
          <a:bodyPr wrap="square" rtlCol="0">
            <a:spAutoFit/>
          </a:bodyPr>
          <a:lstStyle/>
          <a:p>
            <a:r>
              <a:rPr lang="en-US" sz="2000" dirty="0">
                <a:solidFill>
                  <a:schemeClr val="bg1"/>
                </a:solidFill>
              </a:rPr>
              <a:t>So, the adiabatic estimation shows the possibility of the bare strand melting in the lead of a far away coil at any quench current, if the quench propagates along the whole solenoid length from the Coil 1 to the Coil 6. This estimation does not take into an account the normal zone grows and the corresponding current decrease around overheated strand, which initially heated from the nearby shunt resistor.</a:t>
            </a:r>
          </a:p>
        </p:txBody>
      </p:sp>
    </p:spTree>
    <p:extLst>
      <p:ext uri="{BB962C8B-B14F-4D97-AF65-F5344CB8AC3E}">
        <p14:creationId xmlns:p14="http://schemas.microsoft.com/office/powerpoint/2010/main" val="300475510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3840" y="2200331"/>
            <a:ext cx="4802676" cy="359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457200" y="186030"/>
            <a:ext cx="8229600"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dirty="0" smtClean="0">
                <a:solidFill>
                  <a:schemeClr val="bg1"/>
                </a:solidFill>
              </a:rPr>
              <a:t>View of protection circuitry</a:t>
            </a:r>
            <a:endParaRPr lang="en-US" dirty="0">
              <a:solidFill>
                <a:schemeClr val="bg1"/>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44950" y="1031875"/>
            <a:ext cx="4822825"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481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914"/>
            <a:ext cx="8229600" cy="1284724"/>
          </a:xfrm>
        </p:spPr>
        <p:txBody>
          <a:bodyPr>
            <a:noAutofit/>
          </a:bodyPr>
          <a:lstStyle/>
          <a:p>
            <a:r>
              <a:rPr lang="en-US" sz="2800" dirty="0" smtClean="0">
                <a:solidFill>
                  <a:srgbClr val="FFFFFF"/>
                </a:solidFill>
              </a:rPr>
              <a:t>Temperature rise of bypass resistors:</a:t>
            </a:r>
            <a:br>
              <a:rPr lang="en-US" sz="2800" dirty="0" smtClean="0">
                <a:solidFill>
                  <a:srgbClr val="FFFFFF"/>
                </a:solidFill>
              </a:rPr>
            </a:br>
            <a:r>
              <a:rPr lang="en-US" sz="2800" dirty="0" smtClean="0">
                <a:solidFill>
                  <a:srgbClr val="FFFFFF"/>
                </a:solidFill>
              </a:rPr>
              <a:t>radiation cooling </a:t>
            </a:r>
            <a:r>
              <a:rPr lang="en-US" sz="2800" dirty="0" err="1" smtClean="0">
                <a:solidFill>
                  <a:srgbClr val="FFFFFF"/>
                </a:solidFill>
              </a:rPr>
              <a:t>vs</a:t>
            </a:r>
            <a:r>
              <a:rPr lang="en-US" sz="2800" dirty="0" smtClean="0">
                <a:solidFill>
                  <a:srgbClr val="FFFFFF"/>
                </a:solidFill>
              </a:rPr>
              <a:t> convective transfer</a:t>
            </a:r>
            <a:br>
              <a:rPr lang="en-US" sz="2800" dirty="0" smtClean="0">
                <a:solidFill>
                  <a:srgbClr val="FFFFFF"/>
                </a:solidFill>
              </a:rPr>
            </a:br>
            <a:r>
              <a:rPr lang="en-US" sz="2400" dirty="0" smtClean="0">
                <a:solidFill>
                  <a:srgbClr val="FFFFFF"/>
                </a:solidFill>
              </a:rPr>
              <a:t>200A constant current, “Adiabatic ends”</a:t>
            </a:r>
            <a:endParaRPr lang="en-US" sz="2400" dirty="0">
              <a:solidFill>
                <a:srgbClr val="FFFFFF"/>
              </a:solidFill>
            </a:endParaRPr>
          </a:p>
        </p:txBody>
      </p:sp>
      <p:grpSp>
        <p:nvGrpSpPr>
          <p:cNvPr id="6" name="Group 5"/>
          <p:cNvGrpSpPr/>
          <p:nvPr/>
        </p:nvGrpSpPr>
        <p:grpSpPr>
          <a:xfrm>
            <a:off x="1361440" y="2454164"/>
            <a:ext cx="6274964" cy="3955956"/>
            <a:chOff x="1920240" y="2454164"/>
            <a:chExt cx="6274964" cy="3955956"/>
          </a:xfrm>
        </p:grpSpPr>
        <p:pic>
          <p:nvPicPr>
            <p:cNvPr id="9" name="Picture 8"/>
            <p:cNvPicPr>
              <a:picLocks noChangeAspect="1"/>
            </p:cNvPicPr>
            <p:nvPr/>
          </p:nvPicPr>
          <p:blipFill>
            <a:blip r:embed="rId2"/>
            <a:stretch>
              <a:fillRect/>
            </a:stretch>
          </p:blipFill>
          <p:spPr>
            <a:xfrm>
              <a:off x="1920240" y="2454164"/>
              <a:ext cx="6274964" cy="3955956"/>
            </a:xfrm>
            <a:prstGeom prst="rect">
              <a:avLst/>
            </a:prstGeom>
            <a:solidFill>
              <a:schemeClr val="bg2"/>
            </a:solidFill>
          </p:spPr>
        </p:pic>
        <p:pic>
          <p:nvPicPr>
            <p:cNvPr id="3" name="Picture 2"/>
            <p:cNvPicPr>
              <a:picLocks noChangeAspect="1"/>
            </p:cNvPicPr>
            <p:nvPr/>
          </p:nvPicPr>
          <p:blipFill>
            <a:blip r:embed="rId3"/>
            <a:stretch>
              <a:fillRect/>
            </a:stretch>
          </p:blipFill>
          <p:spPr>
            <a:xfrm>
              <a:off x="4989299" y="4415703"/>
              <a:ext cx="2862726" cy="431920"/>
            </a:xfrm>
            <a:prstGeom prst="rect">
              <a:avLst/>
            </a:prstGeom>
          </p:spPr>
        </p:pic>
        <p:pic>
          <p:nvPicPr>
            <p:cNvPr id="4" name="Picture 3"/>
            <p:cNvPicPr>
              <a:picLocks noChangeAspect="1"/>
            </p:cNvPicPr>
            <p:nvPr/>
          </p:nvPicPr>
          <p:blipFill>
            <a:blip r:embed="rId4"/>
            <a:stretch>
              <a:fillRect/>
            </a:stretch>
          </p:blipFill>
          <p:spPr>
            <a:xfrm>
              <a:off x="5072763" y="2904749"/>
              <a:ext cx="3028199" cy="432600"/>
            </a:xfrm>
            <a:prstGeom prst="rect">
              <a:avLst/>
            </a:prstGeom>
          </p:spPr>
        </p:pic>
        <p:sp>
          <p:nvSpPr>
            <p:cNvPr id="10" name="TextBox 9"/>
            <p:cNvSpPr txBox="1"/>
            <p:nvPr/>
          </p:nvSpPr>
          <p:spPr>
            <a:xfrm>
              <a:off x="5413066" y="3399480"/>
              <a:ext cx="1484100" cy="400110"/>
            </a:xfrm>
            <a:prstGeom prst="rect">
              <a:avLst/>
            </a:prstGeom>
            <a:noFill/>
          </p:spPr>
          <p:txBody>
            <a:bodyPr wrap="none" rtlCol="0">
              <a:spAutoFit/>
            </a:bodyPr>
            <a:lstStyle/>
            <a:p>
              <a:r>
                <a:rPr lang="en-US" sz="2000" i="1" dirty="0" smtClean="0"/>
                <a:t>Assume </a:t>
              </a:r>
              <a:r>
                <a:rPr lang="en-US" sz="2000" i="1" dirty="0" err="1" smtClean="0"/>
                <a:t>ε</a:t>
              </a:r>
              <a:r>
                <a:rPr lang="en-US" sz="2000" i="1" dirty="0" smtClean="0"/>
                <a:t>=1</a:t>
              </a:r>
              <a:endParaRPr lang="en-US" sz="2000" i="1" dirty="0"/>
            </a:p>
          </p:txBody>
        </p:sp>
      </p:grpSp>
    </p:spTree>
    <p:extLst>
      <p:ext uri="{BB962C8B-B14F-4D97-AF65-F5344CB8AC3E}">
        <p14:creationId xmlns:p14="http://schemas.microsoft.com/office/powerpoint/2010/main" val="70101019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Heat transfer to Helium</a:t>
            </a:r>
            <a:endParaRPr lang="en-US" dirty="0">
              <a:solidFill>
                <a:srgbClr val="FFFFFF"/>
              </a:solidFill>
            </a:endParaRPr>
          </a:p>
        </p:txBody>
      </p:sp>
      <p:pic>
        <p:nvPicPr>
          <p:cNvPr id="14" name="Content Placeholder 13"/>
          <p:cNvPicPr>
            <a:picLocks noGrp="1" noChangeAspect="1"/>
          </p:cNvPicPr>
          <p:nvPr>
            <p:ph idx="1"/>
          </p:nvPr>
        </p:nvPicPr>
        <p:blipFill>
          <a:blip r:embed="rId2" cstate="email">
            <a:extLst>
              <a:ext uri="{28A0092B-C50C-407E-A947-70E740481C1C}">
                <a14:useLocalDpi xmlns:a14="http://schemas.microsoft.com/office/drawing/2010/main"/>
              </a:ext>
            </a:extLst>
          </a:blip>
          <a:srcRect t="28002" b="28002"/>
          <a:stretch>
            <a:fillRect/>
          </a:stretch>
        </p:blipFill>
        <p:spPr>
          <a:xfrm>
            <a:off x="773325" y="2366699"/>
            <a:ext cx="7580712" cy="4169100"/>
          </a:xfrm>
        </p:spPr>
      </p:pic>
      <p:cxnSp>
        <p:nvCxnSpPr>
          <p:cNvPr id="4" name="Straight Connector 3"/>
          <p:cNvCxnSpPr/>
          <p:nvPr/>
        </p:nvCxnSpPr>
        <p:spPr>
          <a:xfrm flipV="1">
            <a:off x="4457381" y="2805965"/>
            <a:ext cx="1786716" cy="2569673"/>
          </a:xfrm>
          <a:prstGeom prst="line">
            <a:avLst/>
          </a:prstGeom>
          <a:ln w="50800">
            <a:solidFill>
              <a:srgbClr val="FF0000"/>
            </a:solidFill>
            <a:prstDash val="sysDash"/>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6406" y="4105567"/>
            <a:ext cx="2508150" cy="402383"/>
          </a:xfrm>
          <a:prstGeom prst="rect">
            <a:avLst/>
          </a:prstGeom>
          <a:ln>
            <a:solidFill>
              <a:srgbClr val="FF0000"/>
            </a:solidFill>
          </a:ln>
        </p:spPr>
      </p:pic>
    </p:spTree>
    <p:extLst>
      <p:ext uri="{BB962C8B-B14F-4D97-AF65-F5344CB8AC3E}">
        <p14:creationId xmlns:p14="http://schemas.microsoft.com/office/powerpoint/2010/main" val="182627179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More realistic thermal accounting</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solidFill>
                  <a:srgbClr val="FFFFFF"/>
                </a:solidFill>
              </a:rPr>
              <a:t>Heat transferred along resistor</a:t>
            </a:r>
          </a:p>
          <a:p>
            <a:r>
              <a:rPr lang="en-US" dirty="0" smtClean="0">
                <a:solidFill>
                  <a:srgbClr val="FFFFFF"/>
                </a:solidFill>
              </a:rPr>
              <a:t>Heat transferred to </a:t>
            </a:r>
            <a:r>
              <a:rPr lang="en-US" dirty="0" err="1" smtClean="0">
                <a:solidFill>
                  <a:srgbClr val="FFFFFF"/>
                </a:solidFill>
              </a:rPr>
              <a:t>LHe</a:t>
            </a:r>
            <a:r>
              <a:rPr lang="en-US" dirty="0" smtClean="0">
                <a:solidFill>
                  <a:srgbClr val="FFFFFF"/>
                </a:solidFill>
              </a:rPr>
              <a:t> (film coefficient)</a:t>
            </a:r>
          </a:p>
          <a:p>
            <a:r>
              <a:rPr lang="en-US" dirty="0" smtClean="0">
                <a:solidFill>
                  <a:srgbClr val="FFFFFF"/>
                </a:solidFill>
              </a:rPr>
              <a:t>Heat transferred via radiation</a:t>
            </a:r>
          </a:p>
          <a:p>
            <a:endParaRPr lang="en-US" dirty="0">
              <a:solidFill>
                <a:srgbClr val="FFFFFF"/>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1672" y="4227010"/>
            <a:ext cx="8538584" cy="740291"/>
          </a:xfrm>
          <a:prstGeom prst="rect">
            <a:avLst/>
          </a:prstGeom>
          <a:solidFill>
            <a:schemeClr val="bg2"/>
          </a:solidFill>
          <a:ln w="53975">
            <a:solidFill>
              <a:schemeClr val="accent6">
                <a:lumMod val="50000"/>
              </a:schemeClr>
            </a:solidFill>
          </a:ln>
        </p:spPr>
      </p:pic>
    </p:spTree>
    <p:extLst>
      <p:ext uri="{BB962C8B-B14F-4D97-AF65-F5344CB8AC3E}">
        <p14:creationId xmlns:p14="http://schemas.microsoft.com/office/powerpoint/2010/main" val="299680545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p:cNvPicPr>
            <a:picLocks noGrp="1" noChangeAspect="1"/>
          </p:cNvPicPr>
          <p:nvPr>
            <p:ph idx="1"/>
          </p:nvPr>
        </p:nvPicPr>
        <p:blipFill>
          <a:blip r:embed="rId2" cstate="email">
            <a:extLst>
              <a:ext uri="{28A0092B-C50C-407E-A947-70E740481C1C}">
                <a14:useLocalDpi xmlns:a14="http://schemas.microsoft.com/office/drawing/2010/main"/>
              </a:ext>
            </a:extLst>
          </a:blip>
          <a:srcRect t="8991" b="8991"/>
          <a:stretch>
            <a:fillRect/>
          </a:stretch>
        </p:blipFill>
        <p:spPr>
          <a:xfrm>
            <a:off x="15120" y="3485672"/>
            <a:ext cx="5137310" cy="2825323"/>
          </a:xfrm>
        </p:spPr>
      </p:pic>
      <p:sp>
        <p:nvSpPr>
          <p:cNvPr id="2" name="Title 1"/>
          <p:cNvSpPr>
            <a:spLocks noGrp="1"/>
          </p:cNvSpPr>
          <p:nvPr>
            <p:ph type="title"/>
          </p:nvPr>
        </p:nvSpPr>
        <p:spPr/>
        <p:txBody>
          <a:bodyPr>
            <a:noAutofit/>
          </a:bodyPr>
          <a:lstStyle/>
          <a:p>
            <a:r>
              <a:rPr lang="en-US" sz="3200" dirty="0" smtClean="0">
                <a:solidFill>
                  <a:srgbClr val="FFFFFF"/>
                </a:solidFill>
              </a:rPr>
              <a:t>Effect of conduction from ends</a:t>
            </a:r>
            <a:br>
              <a:rPr lang="en-US" sz="3200" dirty="0" smtClean="0">
                <a:solidFill>
                  <a:srgbClr val="FFFFFF"/>
                </a:solidFill>
              </a:rPr>
            </a:br>
            <a:r>
              <a:rPr lang="en-US" sz="3200" dirty="0" smtClean="0">
                <a:solidFill>
                  <a:srgbClr val="FFFFFF"/>
                </a:solidFill>
              </a:rPr>
              <a:t>case of 6s time constant</a:t>
            </a:r>
            <a:endParaRPr lang="en-US" sz="3200" dirty="0">
              <a:solidFill>
                <a:srgbClr val="FFFFFF"/>
              </a:solidFill>
            </a:endParaRPr>
          </a:p>
        </p:txBody>
      </p:sp>
      <p:pic>
        <p:nvPicPr>
          <p:cNvPr id="5" name="Picture 4"/>
          <p:cNvPicPr>
            <a:picLocks noChangeAspect="1"/>
          </p:cNvPicPr>
          <p:nvPr/>
        </p:nvPicPr>
        <p:blipFill>
          <a:blip r:embed="rId3"/>
          <a:stretch>
            <a:fillRect/>
          </a:stretch>
        </p:blipFill>
        <p:spPr>
          <a:xfrm>
            <a:off x="4683326" y="1567376"/>
            <a:ext cx="4711700" cy="3111500"/>
          </a:xfrm>
          <a:prstGeom prst="rect">
            <a:avLst/>
          </a:prstGeom>
        </p:spPr>
      </p:pic>
      <p:sp>
        <p:nvSpPr>
          <p:cNvPr id="6" name="TextBox 5"/>
          <p:cNvSpPr txBox="1"/>
          <p:nvPr/>
        </p:nvSpPr>
        <p:spPr>
          <a:xfrm>
            <a:off x="144838" y="1591823"/>
            <a:ext cx="4993675" cy="1200329"/>
          </a:xfrm>
          <a:prstGeom prst="rect">
            <a:avLst/>
          </a:prstGeom>
          <a:noFill/>
        </p:spPr>
        <p:txBody>
          <a:bodyPr wrap="none" rtlCol="0">
            <a:spAutoFit/>
          </a:bodyPr>
          <a:lstStyle/>
          <a:p>
            <a:r>
              <a:rPr lang="en-US" dirty="0" smtClean="0">
                <a:solidFill>
                  <a:srgbClr val="FFFFFF"/>
                </a:solidFill>
              </a:rPr>
              <a:t>End conduction competes poorly </a:t>
            </a:r>
          </a:p>
          <a:p>
            <a:pPr marL="285750" indent="-285750">
              <a:buFontTx/>
              <a:buChar char="-"/>
            </a:pPr>
            <a:r>
              <a:rPr lang="en-US" dirty="0" smtClean="0">
                <a:solidFill>
                  <a:srgbClr val="FFFFFF"/>
                </a:solidFill>
              </a:rPr>
              <a:t>Film boiling is best, but need </a:t>
            </a:r>
            <a:r>
              <a:rPr lang="en-US" dirty="0" err="1" smtClean="0">
                <a:solidFill>
                  <a:srgbClr val="FFFFFF"/>
                </a:solidFill>
              </a:rPr>
              <a:t>LHe</a:t>
            </a:r>
            <a:endParaRPr lang="en-US" dirty="0">
              <a:solidFill>
                <a:srgbClr val="FFFFFF"/>
              </a:solidFill>
            </a:endParaRPr>
          </a:p>
          <a:p>
            <a:pPr marL="285750" indent="-285750">
              <a:buFontTx/>
              <a:buChar char="-"/>
            </a:pPr>
            <a:r>
              <a:rPr lang="en-US" dirty="0" smtClean="0">
                <a:solidFill>
                  <a:srgbClr val="FFFFFF"/>
                </a:solidFill>
              </a:rPr>
              <a:t>Long t0 scenarios require distributed cooling</a:t>
            </a:r>
          </a:p>
          <a:p>
            <a:pPr marL="285750" indent="-285750">
              <a:buFontTx/>
              <a:buChar char="-"/>
            </a:pPr>
            <a:r>
              <a:rPr lang="en-US" dirty="0" smtClean="0">
                <a:solidFill>
                  <a:srgbClr val="FFFFFF"/>
                </a:solidFill>
              </a:rPr>
              <a:t>Note: current is decaying (6s time constant)</a:t>
            </a:r>
          </a:p>
        </p:txBody>
      </p:sp>
      <p:sp>
        <p:nvSpPr>
          <p:cNvPr id="8" name="TextBox 7"/>
          <p:cNvSpPr txBox="1"/>
          <p:nvPr/>
        </p:nvSpPr>
        <p:spPr>
          <a:xfrm rot="19686182">
            <a:off x="2981542" y="5820514"/>
            <a:ext cx="2327417" cy="369332"/>
          </a:xfrm>
          <a:prstGeom prst="rect">
            <a:avLst/>
          </a:prstGeom>
          <a:noFill/>
        </p:spPr>
        <p:txBody>
          <a:bodyPr wrap="none" rtlCol="0">
            <a:spAutoFit/>
          </a:bodyPr>
          <a:lstStyle/>
          <a:p>
            <a:r>
              <a:rPr lang="en-US" dirty="0" smtClean="0">
                <a:solidFill>
                  <a:schemeClr val="accent6">
                    <a:lumMod val="40000"/>
                    <a:lumOff val="60000"/>
                  </a:schemeClr>
                </a:solidFill>
              </a:rPr>
              <a:t>Conductor length [m]</a:t>
            </a:r>
            <a:endParaRPr lang="en-US" dirty="0">
              <a:solidFill>
                <a:schemeClr val="accent6">
                  <a:lumMod val="40000"/>
                  <a:lumOff val="60000"/>
                </a:schemeClr>
              </a:solidFill>
            </a:endParaRPr>
          </a:p>
        </p:txBody>
      </p:sp>
      <p:sp>
        <p:nvSpPr>
          <p:cNvPr id="9" name="TextBox 8"/>
          <p:cNvSpPr txBox="1"/>
          <p:nvPr/>
        </p:nvSpPr>
        <p:spPr>
          <a:xfrm>
            <a:off x="457200" y="6412510"/>
            <a:ext cx="2298012"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i="1" dirty="0" smtClean="0"/>
              <a:t>Clamped temperature</a:t>
            </a:r>
            <a:endParaRPr lang="en-US" i="1" dirty="0"/>
          </a:p>
        </p:txBody>
      </p:sp>
      <p:cxnSp>
        <p:nvCxnSpPr>
          <p:cNvPr id="11" name="Straight Arrow Connector 10"/>
          <p:cNvCxnSpPr/>
          <p:nvPr/>
        </p:nvCxnSpPr>
        <p:spPr>
          <a:xfrm flipH="1" flipV="1">
            <a:off x="2192443" y="5986813"/>
            <a:ext cx="30241" cy="4256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2420445" y="4678877"/>
            <a:ext cx="1677155" cy="18860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01600" y="3437039"/>
            <a:ext cx="667859" cy="369332"/>
          </a:xfrm>
          <a:prstGeom prst="rect">
            <a:avLst/>
          </a:prstGeom>
          <a:noFill/>
        </p:spPr>
        <p:txBody>
          <a:bodyPr wrap="none" rtlCol="0">
            <a:spAutoFit/>
          </a:bodyPr>
          <a:lstStyle/>
          <a:p>
            <a:r>
              <a:rPr lang="en-US" dirty="0" smtClean="0">
                <a:solidFill>
                  <a:schemeClr val="bg1"/>
                </a:solidFill>
              </a:rPr>
              <a:t>T [K]</a:t>
            </a:r>
            <a:endParaRPr lang="en-US" dirty="0">
              <a:solidFill>
                <a:schemeClr val="bg1"/>
              </a:solidFill>
            </a:endParaRPr>
          </a:p>
        </p:txBody>
      </p:sp>
      <p:sp>
        <p:nvSpPr>
          <p:cNvPr id="16" name="TextBox 15"/>
          <p:cNvSpPr txBox="1"/>
          <p:nvPr/>
        </p:nvSpPr>
        <p:spPr>
          <a:xfrm rot="1690518">
            <a:off x="684939" y="5744921"/>
            <a:ext cx="996862" cy="369332"/>
          </a:xfrm>
          <a:prstGeom prst="rect">
            <a:avLst/>
          </a:prstGeom>
          <a:noFill/>
        </p:spPr>
        <p:txBody>
          <a:bodyPr wrap="none" rtlCol="0">
            <a:spAutoFit/>
          </a:bodyPr>
          <a:lstStyle/>
          <a:p>
            <a:r>
              <a:rPr lang="en-US" dirty="0" smtClean="0">
                <a:solidFill>
                  <a:schemeClr val="accent6">
                    <a:lumMod val="40000"/>
                    <a:lumOff val="60000"/>
                  </a:schemeClr>
                </a:solidFill>
              </a:rPr>
              <a:t>Time [s]</a:t>
            </a:r>
            <a:endParaRPr lang="en-US" dirty="0">
              <a:solidFill>
                <a:schemeClr val="accent6">
                  <a:lumMod val="40000"/>
                  <a:lumOff val="60000"/>
                </a:schemeClr>
              </a:solidFill>
            </a:endParaRPr>
          </a:p>
        </p:txBody>
      </p:sp>
      <p:sp>
        <p:nvSpPr>
          <p:cNvPr id="17" name="TextBox 16"/>
          <p:cNvSpPr txBox="1"/>
          <p:nvPr/>
        </p:nvSpPr>
        <p:spPr>
          <a:xfrm>
            <a:off x="5718757" y="2267732"/>
            <a:ext cx="1787982" cy="369332"/>
          </a:xfrm>
          <a:prstGeom prst="rect">
            <a:avLst/>
          </a:prstGeom>
          <a:noFill/>
        </p:spPr>
        <p:txBody>
          <a:bodyPr wrap="none" rtlCol="0">
            <a:spAutoFit/>
          </a:bodyPr>
          <a:lstStyle/>
          <a:p>
            <a:r>
              <a:rPr lang="en-US" b="1" dirty="0" smtClean="0"/>
              <a:t>With </a:t>
            </a:r>
            <a:r>
              <a:rPr lang="en-US" b="1" dirty="0" err="1" smtClean="0"/>
              <a:t>Lhe</a:t>
            </a:r>
            <a:r>
              <a:rPr lang="en-US" b="1" dirty="0" smtClean="0"/>
              <a:t> cooling</a:t>
            </a:r>
            <a:endParaRPr lang="en-US" b="1" dirty="0"/>
          </a:p>
        </p:txBody>
      </p:sp>
      <p:sp>
        <p:nvSpPr>
          <p:cNvPr id="18" name="TextBox 17"/>
          <p:cNvSpPr txBox="1"/>
          <p:nvPr/>
        </p:nvSpPr>
        <p:spPr>
          <a:xfrm>
            <a:off x="1180581" y="3652185"/>
            <a:ext cx="3095657" cy="369332"/>
          </a:xfrm>
          <a:prstGeom prst="rect">
            <a:avLst/>
          </a:prstGeom>
          <a:noFill/>
        </p:spPr>
        <p:txBody>
          <a:bodyPr wrap="none" rtlCol="0">
            <a:spAutoFit/>
          </a:bodyPr>
          <a:lstStyle/>
          <a:p>
            <a:r>
              <a:rPr lang="en-US" b="1" dirty="0" smtClean="0">
                <a:solidFill>
                  <a:srgbClr val="FFFF00"/>
                </a:solidFill>
              </a:rPr>
              <a:t>Adiabatic (but end-cooled)</a:t>
            </a:r>
            <a:endParaRPr lang="en-US" b="1" dirty="0">
              <a:solidFill>
                <a:srgbClr val="FFFF00"/>
              </a:solidFill>
            </a:endParaRPr>
          </a:p>
        </p:txBody>
      </p:sp>
    </p:spTree>
    <p:extLst>
      <p:ext uri="{BB962C8B-B14F-4D97-AF65-F5344CB8AC3E}">
        <p14:creationId xmlns:p14="http://schemas.microsoft.com/office/powerpoint/2010/main" val="354044430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Summary</a:t>
            </a:r>
            <a:endParaRPr lang="en-US" dirty="0">
              <a:solidFill>
                <a:srgbClr val="FFFFFF"/>
              </a:solidFill>
            </a:endParaRPr>
          </a:p>
        </p:txBody>
      </p:sp>
      <p:sp>
        <p:nvSpPr>
          <p:cNvPr id="3" name="Content Placeholder 2"/>
          <p:cNvSpPr>
            <a:spLocks noGrp="1"/>
          </p:cNvSpPr>
          <p:nvPr>
            <p:ph idx="1"/>
          </p:nvPr>
        </p:nvSpPr>
        <p:spPr>
          <a:xfrm>
            <a:off x="164112" y="1600200"/>
            <a:ext cx="8229600" cy="4525963"/>
          </a:xfrm>
        </p:spPr>
        <p:txBody>
          <a:bodyPr/>
          <a:lstStyle/>
          <a:p>
            <a:r>
              <a:rPr lang="en-US" dirty="0" smtClean="0">
                <a:solidFill>
                  <a:srgbClr val="FFFFFF"/>
                </a:solidFill>
              </a:rPr>
              <a:t>Protecting resistors from </a:t>
            </a:r>
          </a:p>
          <a:p>
            <a:pPr lvl="1"/>
            <a:r>
              <a:rPr lang="en-US" dirty="0" smtClean="0">
                <a:solidFill>
                  <a:srgbClr val="FFFFFF"/>
                </a:solidFill>
              </a:rPr>
              <a:t>Open circuit</a:t>
            </a:r>
          </a:p>
          <a:p>
            <a:pPr lvl="1"/>
            <a:r>
              <a:rPr lang="en-US" dirty="0" smtClean="0">
                <a:solidFill>
                  <a:srgbClr val="FFFFFF"/>
                </a:solidFill>
              </a:rPr>
              <a:t>Low-current quench</a:t>
            </a:r>
          </a:p>
          <a:p>
            <a:pPr marL="457200" lvl="1" indent="0">
              <a:buNone/>
            </a:pPr>
            <a:r>
              <a:rPr lang="en-US" dirty="0" smtClean="0">
                <a:solidFill>
                  <a:srgbClr val="FFFFFF"/>
                </a:solidFill>
              </a:rPr>
              <a:t>=&gt; need to sink resistors</a:t>
            </a:r>
          </a:p>
          <a:p>
            <a:pPr lvl="2"/>
            <a:r>
              <a:rPr lang="en-US" dirty="0" smtClean="0">
                <a:solidFill>
                  <a:srgbClr val="FFFFFF"/>
                </a:solidFill>
              </a:rPr>
              <a:t>Preferably to mandrel nearby:</a:t>
            </a:r>
          </a:p>
          <a:p>
            <a:pPr lvl="3"/>
            <a:r>
              <a:rPr lang="en-US" dirty="0" smtClean="0">
                <a:solidFill>
                  <a:srgbClr val="FFFFFF"/>
                </a:solidFill>
              </a:rPr>
              <a:t>large heat capacity, </a:t>
            </a:r>
          </a:p>
          <a:p>
            <a:pPr lvl="3"/>
            <a:r>
              <a:rPr lang="en-US" dirty="0" smtClean="0">
                <a:solidFill>
                  <a:srgbClr val="FFFFFF"/>
                </a:solidFill>
              </a:rPr>
              <a:t>access all helium, </a:t>
            </a:r>
          </a:p>
          <a:p>
            <a:pPr lvl="3"/>
            <a:r>
              <a:rPr lang="en-US" dirty="0" smtClean="0">
                <a:solidFill>
                  <a:srgbClr val="FFFFFF"/>
                </a:solidFill>
              </a:rPr>
              <a:t>induce coil quenches</a:t>
            </a:r>
            <a:endParaRPr lang="en-US" dirty="0">
              <a:solidFill>
                <a:srgbClr val="FFFFFF"/>
              </a:solidFill>
            </a:endParaRPr>
          </a:p>
        </p:txBody>
      </p:sp>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15896" y="3504555"/>
            <a:ext cx="3652493" cy="273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eft-Right Arrow 4"/>
          <p:cNvSpPr/>
          <p:nvPr/>
        </p:nvSpPr>
        <p:spPr>
          <a:xfrm rot="16200000">
            <a:off x="6634374" y="4588277"/>
            <a:ext cx="696104" cy="3236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792884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Proposal</a:t>
            </a:r>
            <a:endParaRPr lang="en-US" dirty="0">
              <a:solidFill>
                <a:srgbClr val="FFFFFF"/>
              </a:solidFill>
            </a:endParaRPr>
          </a:p>
        </p:txBody>
      </p:sp>
      <p:sp>
        <p:nvSpPr>
          <p:cNvPr id="3" name="Content Placeholder 2"/>
          <p:cNvSpPr>
            <a:spLocks noGrp="1"/>
          </p:cNvSpPr>
          <p:nvPr>
            <p:ph idx="1"/>
          </p:nvPr>
        </p:nvSpPr>
        <p:spPr>
          <a:xfrm>
            <a:off x="457200" y="1600200"/>
            <a:ext cx="8229600" cy="5003800"/>
          </a:xfrm>
        </p:spPr>
        <p:txBody>
          <a:bodyPr/>
          <a:lstStyle/>
          <a:p>
            <a:r>
              <a:rPr lang="en-US" dirty="0" smtClean="0">
                <a:solidFill>
                  <a:srgbClr val="FF9900"/>
                </a:solidFill>
              </a:rPr>
              <a:t>Provide a path for thermal transport from resistors to cold mass:</a:t>
            </a:r>
          </a:p>
          <a:p>
            <a:pPr lvl="1"/>
            <a:r>
              <a:rPr lang="en-US" dirty="0" smtClean="0">
                <a:solidFill>
                  <a:srgbClr val="FFFFFF"/>
                </a:solidFill>
              </a:rPr>
              <a:t>Simple design that minimizes risk to resistors</a:t>
            </a:r>
          </a:p>
          <a:p>
            <a:pPr lvl="2"/>
            <a:r>
              <a:rPr lang="en-US" dirty="0" smtClean="0">
                <a:solidFill>
                  <a:srgbClr val="FFFFFF"/>
                </a:solidFill>
              </a:rPr>
              <a:t>Avoid shorts</a:t>
            </a:r>
          </a:p>
          <a:p>
            <a:pPr lvl="2"/>
            <a:r>
              <a:rPr lang="en-US" dirty="0" smtClean="0">
                <a:solidFill>
                  <a:srgbClr val="FFFFFF"/>
                </a:solidFill>
              </a:rPr>
              <a:t>Avoid significant deformations</a:t>
            </a:r>
          </a:p>
          <a:p>
            <a:pPr lvl="2"/>
            <a:r>
              <a:rPr lang="en-US" dirty="0" smtClean="0">
                <a:solidFill>
                  <a:srgbClr val="FFFFFF"/>
                </a:solidFill>
              </a:rPr>
              <a:t>Allow resistors to flex</a:t>
            </a:r>
          </a:p>
          <a:p>
            <a:pPr lvl="1"/>
            <a:r>
              <a:rPr lang="en-US" dirty="0" smtClean="0">
                <a:solidFill>
                  <a:srgbClr val="FFFFFF"/>
                </a:solidFill>
              </a:rPr>
              <a:t>Capable of transferring ~1.5kW DC with “reasonable” </a:t>
            </a:r>
            <a:r>
              <a:rPr lang="en-US" dirty="0" err="1" smtClean="0">
                <a:solidFill>
                  <a:srgbClr val="FFFFFF"/>
                </a:solidFill>
              </a:rPr>
              <a:t>dT</a:t>
            </a:r>
            <a:endParaRPr lang="en-US" dirty="0" smtClean="0">
              <a:solidFill>
                <a:srgbClr val="FFFFFF"/>
              </a:solidFill>
            </a:endParaRPr>
          </a:p>
          <a:p>
            <a:pPr lvl="2"/>
            <a:r>
              <a:rPr lang="en-US" dirty="0" smtClean="0">
                <a:solidFill>
                  <a:srgbClr val="FFFFFF"/>
                </a:solidFill>
              </a:rPr>
              <a:t>Example: </a:t>
            </a:r>
            <a:r>
              <a:rPr lang="en-US" dirty="0" err="1" smtClean="0">
                <a:solidFill>
                  <a:srgbClr val="FFFFFF"/>
                </a:solidFill>
              </a:rPr>
              <a:t>dT</a:t>
            </a:r>
            <a:r>
              <a:rPr lang="en-US" dirty="0" smtClean="0">
                <a:solidFill>
                  <a:srgbClr val="FFFFFF"/>
                </a:solidFill>
              </a:rPr>
              <a:t>=300K, Cu plate, 15cm long =&gt;A=15cm</a:t>
            </a:r>
            <a:r>
              <a:rPr lang="en-US" baseline="30000" dirty="0" smtClean="0">
                <a:solidFill>
                  <a:srgbClr val="FFFFFF"/>
                </a:solidFill>
              </a:rPr>
              <a:t>2</a:t>
            </a:r>
          </a:p>
          <a:p>
            <a:pPr marL="1371600" lvl="3" indent="0">
              <a:buNone/>
            </a:pPr>
            <a:endParaRPr lang="en-US" dirty="0">
              <a:solidFill>
                <a:srgbClr val="FFFFFF"/>
              </a:solidFill>
            </a:endParaRPr>
          </a:p>
        </p:txBody>
      </p:sp>
    </p:spTree>
    <p:extLst>
      <p:ext uri="{BB962C8B-B14F-4D97-AF65-F5344CB8AC3E}">
        <p14:creationId xmlns:p14="http://schemas.microsoft.com/office/powerpoint/2010/main" val="12455510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idx="4294967295"/>
          </p:nvPr>
        </p:nvSpPr>
        <p:spPr bwMode="auto">
          <a:xfrm>
            <a:off x="333375" y="163513"/>
            <a:ext cx="8229600" cy="1143000"/>
          </a:xfrm>
          <a:prstGeom prst="rect">
            <a:avLst/>
          </a:prstGeom>
          <a:noFill/>
          <a:ln>
            <a:miter lim="800000"/>
            <a:headEnd/>
            <a:tailEnd/>
          </a:ln>
        </p:spPr>
        <p:txBody>
          <a:bodyPr/>
          <a:lstStyle/>
          <a:p>
            <a:r>
              <a:rPr lang="en-US" smtClean="0">
                <a:solidFill>
                  <a:srgbClr val="FFFF00"/>
                </a:solidFill>
              </a:rPr>
              <a:t>Protection circuit: diodes+resistors</a:t>
            </a:r>
          </a:p>
        </p:txBody>
      </p:sp>
      <p:sp>
        <p:nvSpPr>
          <p:cNvPr id="11266" name="Content Placeholder 2"/>
          <p:cNvSpPr>
            <a:spLocks noGrp="1"/>
          </p:cNvSpPr>
          <p:nvPr>
            <p:ph idx="4294967295"/>
          </p:nvPr>
        </p:nvSpPr>
        <p:spPr bwMode="auto">
          <a:xfrm>
            <a:off x="173038" y="1082675"/>
            <a:ext cx="8229600" cy="4525963"/>
          </a:xfrm>
          <a:prstGeom prst="rect">
            <a:avLst/>
          </a:prstGeom>
          <a:noFill/>
          <a:ln>
            <a:miter lim="800000"/>
            <a:headEnd/>
            <a:tailEnd/>
          </a:ln>
        </p:spPr>
        <p:txBody>
          <a:bodyPr/>
          <a:lstStyle/>
          <a:p>
            <a:r>
              <a:rPr lang="en-US" sz="2000" smtClean="0">
                <a:solidFill>
                  <a:schemeClr val="bg1"/>
                </a:solidFill>
              </a:rPr>
              <a:t>3-5V forward voltage drop  (needs to be measured cold)</a:t>
            </a:r>
          </a:p>
          <a:p>
            <a:pPr lvl="1"/>
            <a:r>
              <a:rPr lang="en-US" sz="1600" smtClean="0">
                <a:solidFill>
                  <a:schemeClr val="bg1"/>
                </a:solidFill>
              </a:rPr>
              <a:t>Forward voltage drop decreases as temperature of diodes increases</a:t>
            </a:r>
          </a:p>
          <a:p>
            <a:r>
              <a:rPr lang="en-US" sz="2000" smtClean="0">
                <a:solidFill>
                  <a:schemeClr val="bg1"/>
                </a:solidFill>
              </a:rPr>
              <a:t>Resistor: strip of Stainless Steel</a:t>
            </a:r>
          </a:p>
          <a:p>
            <a:pPr lvl="1"/>
            <a:r>
              <a:rPr lang="en-US" sz="1600" smtClean="0">
                <a:solidFill>
                  <a:schemeClr val="bg1"/>
                </a:solidFill>
              </a:rPr>
              <a:t>Designed to comfortably support bypass current during </a:t>
            </a:r>
            <a:r>
              <a:rPr lang="en-US" altLang="en-US" sz="1600" smtClean="0">
                <a:solidFill>
                  <a:schemeClr val="bg1"/>
                </a:solidFill>
              </a:rPr>
              <a:t>“</a:t>
            </a:r>
            <a:r>
              <a:rPr lang="en-US" sz="1600" smtClean="0">
                <a:solidFill>
                  <a:schemeClr val="bg1"/>
                </a:solidFill>
              </a:rPr>
              <a:t>normal</a:t>
            </a:r>
            <a:r>
              <a:rPr lang="en-US" altLang="en-US" sz="1600" smtClean="0">
                <a:solidFill>
                  <a:schemeClr val="bg1"/>
                </a:solidFill>
              </a:rPr>
              <a:t>”</a:t>
            </a:r>
            <a:r>
              <a:rPr lang="en-US" sz="1600" smtClean="0">
                <a:solidFill>
                  <a:schemeClr val="bg1"/>
                </a:solidFill>
              </a:rPr>
              <a:t> quench decay (~6s)</a:t>
            </a:r>
          </a:p>
          <a:p>
            <a:pPr lvl="1"/>
            <a:r>
              <a:rPr lang="en-US" sz="1600" smtClean="0">
                <a:solidFill>
                  <a:schemeClr val="bg1"/>
                </a:solidFill>
              </a:rPr>
              <a:t>Temperature rise during ~6s decay is &lt;~300K</a:t>
            </a:r>
          </a:p>
        </p:txBody>
      </p:sp>
      <p:pic>
        <p:nvPicPr>
          <p:cNvPr id="11267"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29100" y="3228975"/>
            <a:ext cx="4822825" cy="2197100"/>
          </a:xfrm>
          <a:prstGeom prst="rect">
            <a:avLst/>
          </a:prstGeom>
          <a:noFill/>
          <a:ln w="9525">
            <a:noFill/>
            <a:miter lim="800000"/>
            <a:headEnd/>
            <a:tailEnd/>
          </a:ln>
        </p:spPr>
      </p:pic>
      <p:pic>
        <p:nvPicPr>
          <p:cNvPr id="11268"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4150" y="2816225"/>
            <a:ext cx="4027488" cy="30130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Example of thermal link</a:t>
            </a:r>
            <a:br>
              <a:rPr lang="en-US" dirty="0" smtClean="0">
                <a:solidFill>
                  <a:schemeClr val="bg1"/>
                </a:solidFill>
              </a:rPr>
            </a:br>
            <a:r>
              <a:rPr lang="en-US" sz="3100" dirty="0" smtClean="0">
                <a:solidFill>
                  <a:schemeClr val="bg1"/>
                </a:solidFill>
              </a:rPr>
              <a:t>Thanks to Allan </a:t>
            </a:r>
            <a:r>
              <a:rPr lang="en-US" sz="3100" dirty="0" err="1" smtClean="0">
                <a:solidFill>
                  <a:schemeClr val="bg1"/>
                </a:solidFill>
              </a:rPr>
              <a:t>Demello</a:t>
            </a:r>
            <a:endParaRPr lang="en-US" dirty="0">
              <a:solidFill>
                <a:schemeClr val="bg1"/>
              </a:solidFill>
            </a:endParaRP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65402" y="1417638"/>
            <a:ext cx="3839587" cy="2111625"/>
          </a:xfr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6421" y="1417638"/>
            <a:ext cx="3436942" cy="2349926"/>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4104" y="3505332"/>
            <a:ext cx="4279153" cy="2925767"/>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06213" y="3782401"/>
            <a:ext cx="3971679" cy="2715539"/>
          </a:xfrm>
          <a:prstGeom prst="rect">
            <a:avLst/>
          </a:prstGeom>
        </p:spPr>
      </p:pic>
      <p:sp>
        <p:nvSpPr>
          <p:cNvPr id="11" name="TextBox 10"/>
          <p:cNvSpPr txBox="1"/>
          <p:nvPr/>
        </p:nvSpPr>
        <p:spPr>
          <a:xfrm>
            <a:off x="457200" y="3890211"/>
            <a:ext cx="3118650" cy="369332"/>
          </a:xfrm>
          <a:prstGeom prst="rect">
            <a:avLst/>
          </a:prstGeom>
          <a:noFill/>
        </p:spPr>
        <p:txBody>
          <a:bodyPr wrap="none" rtlCol="0">
            <a:spAutoFit/>
          </a:bodyPr>
          <a:lstStyle/>
          <a:p>
            <a:r>
              <a:rPr lang="en-US" dirty="0" smtClean="0"/>
              <a:t>Capable of &gt;2kW with </a:t>
            </a:r>
            <a:r>
              <a:rPr lang="en-US" dirty="0" err="1" smtClean="0"/>
              <a:t>dT</a:t>
            </a:r>
            <a:r>
              <a:rPr lang="en-US" dirty="0" smtClean="0"/>
              <a:t>=300K</a:t>
            </a:r>
            <a:endParaRPr lang="en-US" dirty="0"/>
          </a:p>
        </p:txBody>
      </p:sp>
    </p:spTree>
    <p:extLst>
      <p:ext uri="{BB962C8B-B14F-4D97-AF65-F5344CB8AC3E}">
        <p14:creationId xmlns:p14="http://schemas.microsoft.com/office/powerpoint/2010/main" val="21977735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bwMode="auto">
          <a:xfrm>
            <a:off x="246063" y="200025"/>
            <a:ext cx="8229600" cy="1143000"/>
          </a:xfrm>
          <a:prstGeom prst="rect">
            <a:avLst/>
          </a:prstGeom>
          <a:noFill/>
          <a:ln>
            <a:miter lim="800000"/>
            <a:headEnd/>
            <a:tailEnd/>
          </a:ln>
        </p:spPr>
        <p:txBody>
          <a:bodyPr/>
          <a:lstStyle/>
          <a:p>
            <a:r>
              <a:rPr lang="en-US" smtClean="0">
                <a:solidFill>
                  <a:srgbClr val="FFFF00"/>
                </a:solidFill>
              </a:rPr>
              <a:t>Proposed plan</a:t>
            </a:r>
          </a:p>
        </p:txBody>
      </p:sp>
      <p:sp>
        <p:nvSpPr>
          <p:cNvPr id="34818" name="Content Placeholder 2"/>
          <p:cNvSpPr>
            <a:spLocks noGrp="1"/>
          </p:cNvSpPr>
          <p:nvPr>
            <p:ph idx="4294967295"/>
          </p:nvPr>
        </p:nvSpPr>
        <p:spPr bwMode="auto">
          <a:xfrm>
            <a:off x="357188" y="1119188"/>
            <a:ext cx="8229600" cy="4525962"/>
          </a:xfrm>
          <a:prstGeom prst="rect">
            <a:avLst/>
          </a:prstGeom>
          <a:noFill/>
          <a:ln>
            <a:miter lim="800000"/>
            <a:headEnd/>
            <a:tailEnd/>
          </a:ln>
        </p:spPr>
        <p:txBody>
          <a:bodyPr/>
          <a:lstStyle/>
          <a:p>
            <a:r>
              <a:rPr lang="en-US" sz="2000" dirty="0" smtClean="0">
                <a:solidFill>
                  <a:srgbClr val="FFFF00"/>
                </a:solidFill>
              </a:rPr>
              <a:t>Finish test of bypass resistor cooling scheme</a:t>
            </a:r>
          </a:p>
          <a:p>
            <a:pPr lvl="1"/>
            <a:r>
              <a:rPr lang="en-US" sz="1800" dirty="0" smtClean="0">
                <a:solidFill>
                  <a:schemeClr val="bg1"/>
                </a:solidFill>
              </a:rPr>
              <a:t>Demonstrate reduction in peak temperature</a:t>
            </a:r>
          </a:p>
          <a:p>
            <a:pPr lvl="1"/>
            <a:r>
              <a:rPr lang="en-US" sz="1800" dirty="0" smtClean="0">
                <a:solidFill>
                  <a:schemeClr val="bg1"/>
                </a:solidFill>
              </a:rPr>
              <a:t>Demonstrate no electrical shorts under cycling</a:t>
            </a:r>
          </a:p>
          <a:p>
            <a:r>
              <a:rPr lang="en-US" sz="2000" b="1" dirty="0" smtClean="0">
                <a:solidFill>
                  <a:srgbClr val="FF9900"/>
                </a:solidFill>
              </a:rPr>
              <a:t>Implement bypass resistor cooling scheme on spectrometer solenoids</a:t>
            </a:r>
          </a:p>
          <a:p>
            <a:r>
              <a:rPr lang="en-US" sz="2000" dirty="0" smtClean="0">
                <a:solidFill>
                  <a:srgbClr val="FFFF00"/>
                </a:solidFill>
              </a:rPr>
              <a:t>Finalize, with detailed engineering note, all 3D simulations </a:t>
            </a:r>
          </a:p>
          <a:p>
            <a:pPr lvl="1"/>
            <a:r>
              <a:rPr lang="en-US" sz="1800" dirty="0" smtClean="0">
                <a:solidFill>
                  <a:schemeClr val="bg1"/>
                </a:solidFill>
              </a:rPr>
              <a:t>Find sources of the few remaining discrepancies between the two models</a:t>
            </a:r>
          </a:p>
          <a:p>
            <a:r>
              <a:rPr lang="en-US" sz="2000" b="1" dirty="0" smtClean="0">
                <a:solidFill>
                  <a:srgbClr val="FF9900"/>
                </a:solidFill>
              </a:rPr>
              <a:t>Implement strict controls:</a:t>
            </a:r>
          </a:p>
          <a:p>
            <a:pPr lvl="1"/>
            <a:r>
              <a:rPr lang="en-US" sz="1800" dirty="0" smtClean="0">
                <a:solidFill>
                  <a:schemeClr val="bg1"/>
                </a:solidFill>
              </a:rPr>
              <a:t>Temperature limits on HTS leads</a:t>
            </a:r>
          </a:p>
          <a:p>
            <a:pPr lvl="1"/>
            <a:r>
              <a:rPr lang="en-US" sz="1800" dirty="0" smtClean="0">
                <a:solidFill>
                  <a:schemeClr val="bg1"/>
                </a:solidFill>
              </a:rPr>
              <a:t>Automate PS shut-off based on quench voltage signals</a:t>
            </a:r>
          </a:p>
          <a:p>
            <a:r>
              <a:rPr lang="en-US" sz="2000" dirty="0" smtClean="0">
                <a:solidFill>
                  <a:srgbClr val="FFFF00"/>
                </a:solidFill>
              </a:rPr>
              <a:t>Give serious consideration to adding active protection</a:t>
            </a:r>
          </a:p>
          <a:p>
            <a:pPr lvl="1"/>
            <a:r>
              <a:rPr lang="en-US" sz="1800" dirty="0" smtClean="0">
                <a:solidFill>
                  <a:schemeClr val="bg1"/>
                </a:solidFill>
              </a:rPr>
              <a:t>Weigh pros and cons – evaluate risks</a:t>
            </a:r>
            <a:endParaRPr lang="en-US" sz="1800" dirty="0" smtClean="0">
              <a:solidFill>
                <a:schemeClr val="bg1"/>
              </a:solidFill>
            </a:endParaRPr>
          </a:p>
          <a:p>
            <a:pPr lvl="1"/>
            <a:endParaRPr lang="en-US" sz="2000" dirty="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idx="4294967295"/>
          </p:nvPr>
        </p:nvSpPr>
        <p:spPr bwMode="auto">
          <a:xfrm>
            <a:off x="173038" y="212725"/>
            <a:ext cx="8229600" cy="811213"/>
          </a:xfrm>
          <a:prstGeom prst="rect">
            <a:avLst/>
          </a:prstGeom>
          <a:noFill/>
          <a:ln>
            <a:miter lim="800000"/>
            <a:headEnd/>
            <a:tailEnd/>
          </a:ln>
        </p:spPr>
        <p:txBody>
          <a:bodyPr/>
          <a:lstStyle/>
          <a:p>
            <a:r>
              <a:rPr lang="en-US" smtClean="0">
                <a:solidFill>
                  <a:srgbClr val="FFFF00"/>
                </a:solidFill>
              </a:rPr>
              <a:t>Review</a:t>
            </a:r>
          </a:p>
        </p:txBody>
      </p:sp>
      <p:sp>
        <p:nvSpPr>
          <p:cNvPr id="3" name="Content Placeholder 2"/>
          <p:cNvSpPr>
            <a:spLocks noGrp="1"/>
          </p:cNvSpPr>
          <p:nvPr>
            <p:ph idx="4294967295"/>
          </p:nvPr>
        </p:nvSpPr>
        <p:spPr>
          <a:xfrm>
            <a:off x="246063" y="1220788"/>
            <a:ext cx="8483600" cy="4905375"/>
          </a:xfrm>
          <a:prstGeom prst="rect">
            <a:avLst/>
          </a:prstGeom>
        </p:spPr>
        <p:txBody>
          <a:bodyPr>
            <a:normAutofit fontScale="70000" lnSpcReduction="20000"/>
          </a:bodyPr>
          <a:lstStyle/>
          <a:p>
            <a:pPr>
              <a:buFont typeface="Arial" charset="0"/>
              <a:buChar char="•"/>
              <a:defRPr/>
            </a:pPr>
            <a:r>
              <a:rPr lang="en-GB" dirty="0">
                <a:solidFill>
                  <a:schemeClr val="bg1"/>
                </a:solidFill>
              </a:rPr>
              <a:t>The review committee recommends: </a:t>
            </a:r>
            <a:endParaRPr lang="en-US" dirty="0">
              <a:solidFill>
                <a:schemeClr val="bg1"/>
              </a:solidFill>
            </a:endParaRPr>
          </a:p>
          <a:p>
            <a:pPr lvl="1">
              <a:buFont typeface="Arial" charset="0"/>
              <a:buChar char="–"/>
              <a:defRPr/>
            </a:pPr>
            <a:r>
              <a:rPr lang="en-GB" dirty="0">
                <a:solidFill>
                  <a:schemeClr val="bg1"/>
                </a:solidFill>
              </a:rPr>
              <a:t>to continue the analysis of the quench protection system, including Coupled transient magnetic and thermal calculations, eddy currents in the Aluminium mandrel, external circuits with shunt resistors. </a:t>
            </a:r>
            <a:endParaRPr lang="en-US" dirty="0">
              <a:solidFill>
                <a:schemeClr val="bg1"/>
              </a:solidFill>
            </a:endParaRPr>
          </a:p>
          <a:p>
            <a:pPr lvl="1">
              <a:buFont typeface="Arial" charset="0"/>
              <a:buChar char="–"/>
              <a:defRPr/>
            </a:pPr>
            <a:r>
              <a:rPr lang="en-GB" dirty="0">
                <a:solidFill>
                  <a:schemeClr val="bg1"/>
                </a:solidFill>
              </a:rPr>
              <a:t>Investigation of different quench scenarios and definition of the hotspot temperatures of coils, leads and shunts. </a:t>
            </a:r>
            <a:endParaRPr lang="en-US" dirty="0">
              <a:solidFill>
                <a:schemeClr val="bg1"/>
              </a:solidFill>
            </a:endParaRPr>
          </a:p>
          <a:p>
            <a:pPr lvl="1">
              <a:buFont typeface="Arial" charset="0"/>
              <a:buChar char="–"/>
              <a:defRPr/>
            </a:pPr>
            <a:r>
              <a:rPr lang="en-GB" dirty="0">
                <a:solidFill>
                  <a:schemeClr val="bg1"/>
                </a:solidFill>
              </a:rPr>
              <a:t>Definition of peak voltages: to ground, and layer to layer. </a:t>
            </a:r>
            <a:endParaRPr lang="en-US" dirty="0">
              <a:solidFill>
                <a:schemeClr val="bg1"/>
              </a:solidFill>
            </a:endParaRPr>
          </a:p>
          <a:p>
            <a:pPr lvl="1">
              <a:buFont typeface="Arial" charset="0"/>
              <a:buChar char="–"/>
              <a:defRPr/>
            </a:pPr>
            <a:r>
              <a:rPr lang="en-GB" dirty="0">
                <a:solidFill>
                  <a:schemeClr val="bg1"/>
                </a:solidFill>
              </a:rPr>
              <a:t>Definition of the optimal shunt resistor values for all coils to reduce risk. </a:t>
            </a:r>
            <a:endParaRPr lang="en-US" dirty="0">
              <a:solidFill>
                <a:schemeClr val="bg1"/>
              </a:solidFill>
            </a:endParaRPr>
          </a:p>
          <a:p>
            <a:pPr lvl="1">
              <a:buFont typeface="Arial" charset="0"/>
              <a:buChar char="–"/>
              <a:defRPr/>
            </a:pPr>
            <a:r>
              <a:rPr lang="en-GB" dirty="0">
                <a:solidFill>
                  <a:schemeClr val="bg1"/>
                </a:solidFill>
              </a:rPr>
              <a:t>Definition of the allowable peak operating current to eliminate the risk of coil damage. </a:t>
            </a:r>
            <a:endParaRPr lang="en-US" dirty="0">
              <a:solidFill>
                <a:schemeClr val="bg1"/>
              </a:solidFill>
            </a:endParaRPr>
          </a:p>
          <a:p>
            <a:pPr lvl="1">
              <a:buFont typeface="Arial" charset="0"/>
              <a:buChar char="–"/>
              <a:defRPr/>
            </a:pPr>
            <a:r>
              <a:rPr lang="en-GB" dirty="0">
                <a:solidFill>
                  <a:schemeClr val="bg1"/>
                </a:solidFill>
              </a:rPr>
              <a:t>Measurement of the leakage current to ground for each coil, to check the status of electrical insulation. </a:t>
            </a:r>
            <a:endParaRPr lang="en-US" dirty="0">
              <a:solidFill>
                <a:schemeClr val="bg1"/>
              </a:solidFill>
            </a:endParaRPr>
          </a:p>
          <a:p>
            <a:pPr lvl="1">
              <a:buFont typeface="Arial" charset="0"/>
              <a:buChar char="–"/>
              <a:defRPr/>
            </a:pPr>
            <a:r>
              <a:rPr lang="en-GB" dirty="0">
                <a:solidFill>
                  <a:schemeClr val="bg1"/>
                </a:solidFill>
              </a:rPr>
              <a:t>Limitation of the test current to 200 A until all points above are verified and understood. </a:t>
            </a:r>
            <a:endParaRPr lang="en-US" dirty="0">
              <a:solidFill>
                <a:schemeClr val="bg1"/>
              </a:solidFill>
            </a:endParaRPr>
          </a:p>
          <a:p>
            <a:pPr lvl="1">
              <a:buFont typeface="Arial" charset="0"/>
              <a:buChar char="–"/>
              <a:defRPr/>
            </a:pPr>
            <a:r>
              <a:rPr lang="en-GB" dirty="0">
                <a:solidFill>
                  <a:schemeClr val="bg1"/>
                </a:solidFill>
              </a:rPr>
              <a:t>Design of the magnet test procedure ensuring a minimal risk of cold mass damage. </a:t>
            </a:r>
            <a:endParaRPr lang="en-US" dirty="0">
              <a:solidFill>
                <a:schemeClr val="bg1"/>
              </a:solidFill>
            </a:endParaRPr>
          </a:p>
          <a:p>
            <a:pPr>
              <a:buFont typeface="Arial" charset="0"/>
              <a:buChar char="•"/>
              <a:defRPr/>
            </a:pPr>
            <a:endParaRPr lang="en-US" dirty="0">
              <a:solidFill>
                <a:schemeClr val="bg1"/>
              </a:solidFill>
            </a:endParaRPr>
          </a:p>
        </p:txBody>
      </p:sp>
      <p:sp>
        <p:nvSpPr>
          <p:cNvPr id="2" name="Rounded Rectangle 1"/>
          <p:cNvSpPr>
            <a:spLocks noChangeArrowheads="1"/>
          </p:cNvSpPr>
          <p:nvPr/>
        </p:nvSpPr>
        <p:spPr bwMode="auto">
          <a:xfrm>
            <a:off x="644525" y="1597025"/>
            <a:ext cx="7964488" cy="1614488"/>
          </a:xfrm>
          <a:prstGeom prst="roundRect">
            <a:avLst>
              <a:gd name="adj" fmla="val 16667"/>
            </a:avLst>
          </a:prstGeom>
          <a:noFill/>
          <a:ln w="41275">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 name="Rounded Rectangle 4"/>
          <p:cNvSpPr>
            <a:spLocks noChangeArrowheads="1"/>
          </p:cNvSpPr>
          <p:nvPr/>
        </p:nvSpPr>
        <p:spPr bwMode="auto">
          <a:xfrm>
            <a:off x="650875" y="3227388"/>
            <a:ext cx="7964488" cy="863600"/>
          </a:xfrm>
          <a:prstGeom prst="roundRect">
            <a:avLst>
              <a:gd name="adj" fmla="val 16667"/>
            </a:avLst>
          </a:prstGeom>
          <a:noFill/>
          <a:ln w="41275">
            <a:solidFill>
              <a:srgbClr val="FF66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idx="4294967295"/>
          </p:nvPr>
        </p:nvSpPr>
        <p:spPr bwMode="auto">
          <a:xfrm>
            <a:off x="333375" y="163513"/>
            <a:ext cx="8229600" cy="1143000"/>
          </a:xfrm>
          <a:prstGeom prst="rect">
            <a:avLst/>
          </a:prstGeom>
          <a:noFill/>
          <a:ln>
            <a:miter lim="800000"/>
            <a:headEnd/>
            <a:tailEnd/>
          </a:ln>
        </p:spPr>
        <p:txBody>
          <a:bodyPr/>
          <a:lstStyle/>
          <a:p>
            <a:r>
              <a:rPr lang="en-US" smtClean="0">
                <a:solidFill>
                  <a:srgbClr val="FFFF00"/>
                </a:solidFill>
              </a:rPr>
              <a:t>Simple Wilson-code calculations</a:t>
            </a:r>
          </a:p>
        </p:txBody>
      </p:sp>
      <p:sp>
        <p:nvSpPr>
          <p:cNvPr id="13314" name="Content Placeholder 2"/>
          <p:cNvSpPr>
            <a:spLocks noGrp="1"/>
          </p:cNvSpPr>
          <p:nvPr>
            <p:ph idx="4294967295"/>
          </p:nvPr>
        </p:nvSpPr>
        <p:spPr bwMode="auto">
          <a:xfrm>
            <a:off x="209550" y="984250"/>
            <a:ext cx="8229600" cy="4525963"/>
          </a:xfrm>
          <a:prstGeom prst="rect">
            <a:avLst/>
          </a:prstGeom>
          <a:noFill/>
          <a:ln>
            <a:miter lim="800000"/>
            <a:headEnd/>
            <a:tailEnd/>
          </a:ln>
        </p:spPr>
        <p:txBody>
          <a:bodyPr/>
          <a:lstStyle/>
          <a:p>
            <a:r>
              <a:rPr lang="en-US" sz="2400" smtClean="0">
                <a:solidFill>
                  <a:srgbClr val="FFFFFF"/>
                </a:solidFill>
              </a:rPr>
              <a:t>Basic input parameters:</a:t>
            </a:r>
          </a:p>
          <a:p>
            <a:pPr lvl="1"/>
            <a:r>
              <a:rPr lang="en-US" sz="2000" smtClean="0">
                <a:solidFill>
                  <a:srgbClr val="FFFFFF"/>
                </a:solidFill>
              </a:rPr>
              <a:t>Cu:SC=3.9</a:t>
            </a:r>
          </a:p>
          <a:p>
            <a:pPr lvl="1"/>
            <a:r>
              <a:rPr lang="en-US" sz="2000" smtClean="0">
                <a:solidFill>
                  <a:srgbClr val="FFFFFF"/>
                </a:solidFill>
              </a:rPr>
              <a:t>Fractional areas: Copper: 69%; SC: 17.7%; insulation: 13%</a:t>
            </a:r>
          </a:p>
          <a:p>
            <a:pPr lvl="1"/>
            <a:r>
              <a:rPr lang="en-US" sz="2000" smtClean="0">
                <a:solidFill>
                  <a:srgbClr val="FFFFFF"/>
                </a:solidFill>
              </a:rPr>
              <a:t>Area of unit cell (1 turn): 0.0178 cm</a:t>
            </a:r>
            <a:r>
              <a:rPr lang="en-US" sz="2000" baseline="30000" smtClean="0">
                <a:solidFill>
                  <a:srgbClr val="FFFFFF"/>
                </a:solidFill>
              </a:rPr>
              <a:t>2</a:t>
            </a:r>
            <a:endParaRPr lang="en-US" sz="2000" smtClean="0">
              <a:solidFill>
                <a:srgbClr val="FFFFFF"/>
              </a:solidFill>
            </a:endParaRPr>
          </a:p>
          <a:p>
            <a:pPr lvl="1"/>
            <a:r>
              <a:rPr lang="en-US" sz="2000" smtClean="0">
                <a:solidFill>
                  <a:srgbClr val="FFFFFF"/>
                </a:solidFill>
              </a:rPr>
              <a:t>Relative transverse propagation velocities: 1%</a:t>
            </a:r>
          </a:p>
          <a:p>
            <a:endParaRPr lang="en-US" sz="2400" smtClean="0">
              <a:solidFill>
                <a:srgbClr val="FFFFFF"/>
              </a:solidFill>
            </a:endParaRPr>
          </a:p>
        </p:txBody>
      </p:sp>
      <p:graphicFrame>
        <p:nvGraphicFramePr>
          <p:cNvPr id="13315" name="Object 2"/>
          <p:cNvGraphicFramePr>
            <a:graphicFrameLocks noChangeAspect="1"/>
          </p:cNvGraphicFramePr>
          <p:nvPr/>
        </p:nvGraphicFramePr>
        <p:xfrm>
          <a:off x="1541463" y="4525963"/>
          <a:ext cx="5626100" cy="1282700"/>
        </p:xfrm>
        <a:graphic>
          <a:graphicData uri="http://schemas.openxmlformats.org/presentationml/2006/ole">
            <mc:AlternateContent xmlns:mc="http://schemas.openxmlformats.org/markup-compatibility/2006">
              <mc:Choice xmlns:v="urn:schemas-microsoft-com:vml" Requires="v">
                <p:oleObj spid="_x0000_s13384" name="Document" r:id="rId3" imgW="22501587" imgH="5130159" progId="Word.Document.12">
                  <p:link updateAutomatic="1"/>
                </p:oleObj>
              </mc:Choice>
              <mc:Fallback>
                <p:oleObj name="Document" r:id="rId3" imgW="22501587" imgH="5130159" progId="Word.Document.12">
                  <p:link updateAutomatic="1"/>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1463" y="4525963"/>
                        <a:ext cx="5626100" cy="128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316" name="Object 3"/>
          <p:cNvGraphicFramePr>
            <a:graphicFrameLocks noChangeAspect="1"/>
          </p:cNvGraphicFramePr>
          <p:nvPr/>
        </p:nvGraphicFramePr>
        <p:xfrm>
          <a:off x="1541463" y="3190875"/>
          <a:ext cx="5626100" cy="1130300"/>
        </p:xfrm>
        <a:graphic>
          <a:graphicData uri="http://schemas.openxmlformats.org/presentationml/2006/ole">
            <mc:AlternateContent xmlns:mc="http://schemas.openxmlformats.org/markup-compatibility/2006">
              <mc:Choice xmlns:v="urn:schemas-microsoft-com:vml" Requires="v">
                <p:oleObj spid="_x0000_s13385" name="Document" r:id="rId5" imgW="22501587" imgH="4520635" progId="Word.Document.12">
                  <p:link updateAutomatic="1"/>
                </p:oleObj>
              </mc:Choice>
              <mc:Fallback>
                <p:oleObj name="Document" r:id="rId5" imgW="22501587" imgH="4520635" progId="Word.Document.12">
                  <p:link updateAutomatic="1"/>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1463" y="3190875"/>
                        <a:ext cx="5626100" cy="113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317" name="TextBox 6"/>
          <p:cNvSpPr txBox="1">
            <a:spLocks noChangeArrowheads="1"/>
          </p:cNvSpPr>
          <p:nvPr/>
        </p:nvSpPr>
        <p:spPr bwMode="auto">
          <a:xfrm>
            <a:off x="3140075" y="2863850"/>
            <a:ext cx="2608263" cy="368300"/>
          </a:xfrm>
          <a:prstGeom prst="rect">
            <a:avLst/>
          </a:prstGeom>
          <a:noFill/>
          <a:ln w="9525">
            <a:noFill/>
            <a:miter lim="800000"/>
            <a:headEnd/>
            <a:tailEnd/>
          </a:ln>
        </p:spPr>
        <p:txBody>
          <a:bodyPr wrap="none">
            <a:spAutoFit/>
          </a:bodyPr>
          <a:lstStyle/>
          <a:p>
            <a:r>
              <a:rPr lang="en-US" i="1">
                <a:solidFill>
                  <a:srgbClr val="FFFF00"/>
                </a:solidFill>
              </a:rPr>
              <a:t>Turn and geometry info</a:t>
            </a:r>
          </a:p>
        </p:txBody>
      </p:sp>
      <p:sp>
        <p:nvSpPr>
          <p:cNvPr id="13318" name="TextBox 7"/>
          <p:cNvSpPr txBox="1">
            <a:spLocks noChangeArrowheads="1"/>
          </p:cNvSpPr>
          <p:nvPr/>
        </p:nvSpPr>
        <p:spPr bwMode="auto">
          <a:xfrm>
            <a:off x="3332163" y="4225925"/>
            <a:ext cx="2062162" cy="368300"/>
          </a:xfrm>
          <a:prstGeom prst="rect">
            <a:avLst/>
          </a:prstGeom>
          <a:noFill/>
          <a:ln w="9525">
            <a:noFill/>
            <a:miter lim="800000"/>
            <a:headEnd/>
            <a:tailEnd/>
          </a:ln>
        </p:spPr>
        <p:txBody>
          <a:bodyPr wrap="none">
            <a:spAutoFit/>
          </a:bodyPr>
          <a:lstStyle/>
          <a:p>
            <a:r>
              <a:rPr lang="en-US" i="1">
                <a:solidFill>
                  <a:srgbClr val="FFFF00"/>
                </a:solidFill>
              </a:rPr>
              <a:t>Inductance matrix</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bwMode="auto">
          <a:xfrm>
            <a:off x="914400" y="139700"/>
            <a:ext cx="8229600" cy="1143000"/>
          </a:xfrm>
          <a:prstGeom prst="rect">
            <a:avLst/>
          </a:prstGeom>
          <a:noFill/>
          <a:ln>
            <a:miter lim="800000"/>
            <a:headEnd/>
            <a:tailEnd/>
          </a:ln>
        </p:spPr>
        <p:txBody>
          <a:bodyPr/>
          <a:lstStyle/>
          <a:p>
            <a:r>
              <a:rPr lang="en-US" smtClean="0">
                <a:solidFill>
                  <a:srgbClr val="FFFF00"/>
                </a:solidFill>
              </a:rPr>
              <a:t>Wilson code results</a:t>
            </a:r>
          </a:p>
        </p:txBody>
      </p:sp>
      <p:sp>
        <p:nvSpPr>
          <p:cNvPr id="14338" name="Content Placeholder 2"/>
          <p:cNvSpPr>
            <a:spLocks noGrp="1"/>
          </p:cNvSpPr>
          <p:nvPr>
            <p:ph idx="4294967295"/>
          </p:nvPr>
        </p:nvSpPr>
        <p:spPr bwMode="auto">
          <a:xfrm>
            <a:off x="357188" y="958850"/>
            <a:ext cx="8229600" cy="4525963"/>
          </a:xfrm>
          <a:prstGeom prst="rect">
            <a:avLst/>
          </a:prstGeom>
          <a:noFill/>
          <a:ln>
            <a:miter lim="800000"/>
            <a:headEnd/>
            <a:tailEnd/>
          </a:ln>
        </p:spPr>
        <p:txBody>
          <a:bodyPr/>
          <a:lstStyle/>
          <a:p>
            <a:r>
              <a:rPr lang="en-US" sz="2400" dirty="0" smtClean="0">
                <a:solidFill>
                  <a:schemeClr val="bg1"/>
                </a:solidFill>
              </a:rPr>
              <a:t>Note: transverse propagation was </a:t>
            </a:r>
            <a:r>
              <a:rPr lang="en-US" altLang="en-US" sz="2400" dirty="0" smtClean="0">
                <a:solidFill>
                  <a:schemeClr val="bg1"/>
                </a:solidFill>
              </a:rPr>
              <a:t>“</a:t>
            </a:r>
            <a:r>
              <a:rPr lang="en-US" sz="2400" dirty="0" smtClean="0">
                <a:solidFill>
                  <a:schemeClr val="bg1"/>
                </a:solidFill>
              </a:rPr>
              <a:t>tweaked</a:t>
            </a:r>
            <a:r>
              <a:rPr lang="en-US" altLang="en-US" sz="2400" dirty="0" smtClean="0">
                <a:solidFill>
                  <a:schemeClr val="bg1"/>
                </a:solidFill>
              </a:rPr>
              <a:t>”</a:t>
            </a:r>
            <a:r>
              <a:rPr lang="en-US" sz="2400" dirty="0" smtClean="0">
                <a:solidFill>
                  <a:schemeClr val="bg1"/>
                </a:solidFill>
              </a:rPr>
              <a:t> to ~match 5s decay time for case </a:t>
            </a:r>
            <a:r>
              <a:rPr lang="en-US" altLang="en-US" sz="2400" dirty="0" smtClean="0">
                <a:solidFill>
                  <a:schemeClr val="bg1"/>
                </a:solidFill>
              </a:rPr>
              <a:t>“</a:t>
            </a:r>
            <a:r>
              <a:rPr lang="en-US" sz="2400" dirty="0" smtClean="0">
                <a:solidFill>
                  <a:schemeClr val="bg1"/>
                </a:solidFill>
              </a:rPr>
              <a:t>C alone</a:t>
            </a:r>
            <a:r>
              <a:rPr lang="en-US" altLang="en-US" sz="2400" dirty="0" smtClean="0">
                <a:solidFill>
                  <a:schemeClr val="bg1"/>
                </a:solidFill>
              </a:rPr>
              <a:t>”</a:t>
            </a:r>
            <a:endParaRPr lang="en-US" sz="2400" dirty="0" smtClean="0">
              <a:solidFill>
                <a:schemeClr val="bg1"/>
              </a:solidFill>
            </a:endParaRPr>
          </a:p>
          <a:p>
            <a:pPr lvl="1"/>
            <a:r>
              <a:rPr lang="en-US" sz="2000" dirty="0" smtClean="0">
                <a:solidFill>
                  <a:schemeClr val="bg1"/>
                </a:solidFill>
              </a:rPr>
              <a:t>Sensitivity of derived values, e.g. </a:t>
            </a:r>
            <a:r>
              <a:rPr lang="en-US" sz="2000" dirty="0" err="1" smtClean="0">
                <a:solidFill>
                  <a:schemeClr val="bg1"/>
                </a:solidFill>
              </a:rPr>
              <a:t>Tmax</a:t>
            </a:r>
            <a:r>
              <a:rPr lang="en-US" sz="2000" dirty="0" smtClean="0">
                <a:solidFill>
                  <a:schemeClr val="bg1"/>
                </a:solidFill>
              </a:rPr>
              <a:t> and </a:t>
            </a:r>
            <a:r>
              <a:rPr lang="en-US" sz="2000" dirty="0" err="1" smtClean="0">
                <a:solidFill>
                  <a:schemeClr val="bg1"/>
                </a:solidFill>
              </a:rPr>
              <a:t>Vmax</a:t>
            </a:r>
            <a:r>
              <a:rPr lang="en-US" sz="2000" dirty="0" smtClean="0">
                <a:solidFill>
                  <a:schemeClr val="bg1"/>
                </a:solidFill>
              </a:rPr>
              <a:t>, is not strong</a:t>
            </a:r>
          </a:p>
          <a:p>
            <a:pPr lvl="1"/>
            <a:r>
              <a:rPr lang="en-US" sz="2000" dirty="0" smtClean="0">
                <a:solidFill>
                  <a:schemeClr val="bg1"/>
                </a:solidFill>
              </a:rPr>
              <a:t>Peak </a:t>
            </a:r>
            <a:r>
              <a:rPr lang="en-US" sz="2000" dirty="0" err="1" smtClean="0">
                <a:solidFill>
                  <a:schemeClr val="bg1"/>
                </a:solidFill>
              </a:rPr>
              <a:t>dI</a:t>
            </a:r>
            <a:r>
              <a:rPr lang="en-US" sz="2000" dirty="0" smtClean="0">
                <a:solidFill>
                  <a:schemeClr val="bg1"/>
                </a:solidFill>
              </a:rPr>
              <a:t>/dt~40A/s  </a:t>
            </a:r>
          </a:p>
        </p:txBody>
      </p:sp>
      <p:pic>
        <p:nvPicPr>
          <p:cNvPr id="1433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b="7500"/>
          <a:stretch>
            <a:fillRect/>
          </a:stretch>
        </p:blipFill>
        <p:spPr bwMode="auto">
          <a:xfrm>
            <a:off x="1840230" y="2572385"/>
            <a:ext cx="4967288" cy="31988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bwMode="auto">
          <a:xfrm>
            <a:off x="344488" y="274638"/>
            <a:ext cx="8229600" cy="1143000"/>
          </a:xfrm>
          <a:prstGeom prst="rect">
            <a:avLst/>
          </a:prstGeom>
          <a:noFill/>
          <a:ln>
            <a:miter lim="800000"/>
            <a:headEnd/>
            <a:tailEnd/>
          </a:ln>
        </p:spPr>
        <p:txBody>
          <a:bodyPr/>
          <a:lstStyle/>
          <a:p>
            <a:r>
              <a:rPr lang="en-US" sz="3200" smtClean="0">
                <a:solidFill>
                  <a:srgbClr val="FFFF00"/>
                </a:solidFill>
              </a:rPr>
              <a:t>Hot-spot temperature and Peak internal voltage</a:t>
            </a:r>
          </a:p>
        </p:txBody>
      </p:sp>
      <p:pic>
        <p:nvPicPr>
          <p:cNvPr id="15362" name="Content Placeholder 4"/>
          <p:cNvPicPr>
            <a:picLocks noGrp="1"/>
          </p:cNvPicPr>
          <p:nvPr>
            <p:ph idx="4294967295"/>
          </p:nvPr>
        </p:nvPicPr>
        <p:blipFill>
          <a:blip r:embed="rId2" cstate="email">
            <a:extLst>
              <a:ext uri="{28A0092B-C50C-407E-A947-70E740481C1C}">
                <a14:useLocalDpi xmlns:a14="http://schemas.microsoft.com/office/drawing/2010/main"/>
              </a:ext>
            </a:extLst>
          </a:blip>
          <a:srcRect l="1694" r="-14175"/>
          <a:stretch>
            <a:fillRect/>
          </a:stretch>
        </p:blipFill>
        <p:spPr bwMode="auto">
          <a:xfrm>
            <a:off x="344488" y="3267075"/>
            <a:ext cx="4467225" cy="2505075"/>
          </a:xfrm>
          <a:prstGeom prst="rect">
            <a:avLst/>
          </a:prstGeom>
          <a:noFill/>
          <a:ln>
            <a:miter lim="800000"/>
            <a:headEnd/>
            <a:tailEnd/>
          </a:ln>
        </p:spPr>
      </p:pic>
      <p:pic>
        <p:nvPicPr>
          <p:cNvPr id="1536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3222625"/>
            <a:ext cx="3903663" cy="2500313"/>
          </a:xfrm>
          <a:prstGeom prst="rect">
            <a:avLst/>
          </a:prstGeom>
          <a:noFill/>
          <a:ln w="9525">
            <a:noFill/>
            <a:miter lim="800000"/>
            <a:headEnd/>
            <a:tailEnd/>
          </a:ln>
        </p:spPr>
      </p:pic>
      <p:sp>
        <p:nvSpPr>
          <p:cNvPr id="8" name="Content Placeholder 2"/>
          <p:cNvSpPr txBox="1">
            <a:spLocks/>
          </p:cNvSpPr>
          <p:nvPr/>
        </p:nvSpPr>
        <p:spPr>
          <a:xfrm>
            <a:off x="457200" y="946150"/>
            <a:ext cx="8229600" cy="4525963"/>
          </a:xfrm>
          <a:prstGeom prst="rect">
            <a:avLst/>
          </a:prstGeom>
        </p:spPr>
        <p:txBody>
          <a:bodyPr>
            <a:normAutofit/>
          </a:bodyPr>
          <a:lstStyle/>
          <a:p>
            <a:pPr marL="342900" indent="-342900">
              <a:spcBef>
                <a:spcPct val="20000"/>
              </a:spcBef>
              <a:buFont typeface="Arial" pitchFamily="34" charset="0"/>
              <a:buChar char="•"/>
            </a:pPr>
            <a:r>
              <a:rPr lang="en-US" sz="2400">
                <a:solidFill>
                  <a:schemeClr val="bg1"/>
                </a:solidFill>
                <a:latin typeface="Calibri" pitchFamily="34" charset="0"/>
              </a:rPr>
              <a:t>Code limitations:</a:t>
            </a:r>
          </a:p>
          <a:p>
            <a:pPr marL="742950" lvl="1" indent="-285750">
              <a:spcBef>
                <a:spcPct val="20000"/>
              </a:spcBef>
              <a:buFont typeface="Arial" pitchFamily="34" charset="0"/>
              <a:buChar char="–"/>
            </a:pPr>
            <a:r>
              <a:rPr lang="en-US" sz="2000">
                <a:solidFill>
                  <a:schemeClr val="bg1"/>
                </a:solidFill>
                <a:latin typeface="Calibri" pitchFamily="34" charset="0"/>
              </a:rPr>
              <a:t>No quench back  </a:t>
            </a:r>
          </a:p>
          <a:p>
            <a:pPr marL="742950" lvl="1" indent="-285750">
              <a:spcBef>
                <a:spcPct val="20000"/>
              </a:spcBef>
              <a:buFont typeface="Arial" pitchFamily="34" charset="0"/>
              <a:buChar char="–"/>
            </a:pPr>
            <a:r>
              <a:rPr lang="en-US" sz="2000">
                <a:solidFill>
                  <a:schemeClr val="bg1"/>
                </a:solidFill>
                <a:latin typeface="Calibri" pitchFamily="34" charset="0"/>
              </a:rPr>
              <a:t>Transverse propagation </a:t>
            </a:r>
            <a:r>
              <a:rPr lang="en-US" altLang="en-US" sz="2000">
                <a:solidFill>
                  <a:schemeClr val="bg1"/>
                </a:solidFill>
                <a:latin typeface="Calibri" pitchFamily="34" charset="0"/>
              </a:rPr>
              <a:t>“</a:t>
            </a:r>
            <a:r>
              <a:rPr lang="en-US" sz="2000">
                <a:solidFill>
                  <a:schemeClr val="bg1"/>
                </a:solidFill>
                <a:latin typeface="Calibri" pitchFamily="34" charset="0"/>
              </a:rPr>
              <a:t>fit</a:t>
            </a:r>
            <a:r>
              <a:rPr lang="en-US" altLang="en-US" sz="2000">
                <a:solidFill>
                  <a:schemeClr val="bg1"/>
                </a:solidFill>
                <a:latin typeface="Calibri" pitchFamily="34" charset="0"/>
              </a:rPr>
              <a:t>”</a:t>
            </a:r>
            <a:endParaRPr lang="en-US" sz="2000">
              <a:solidFill>
                <a:schemeClr val="bg1"/>
              </a:solidFill>
              <a:latin typeface="Calibri" pitchFamily="34" charset="0"/>
            </a:endParaRPr>
          </a:p>
          <a:p>
            <a:pPr marL="742950" lvl="1" indent="-285750">
              <a:spcBef>
                <a:spcPct val="20000"/>
              </a:spcBef>
              <a:buFont typeface="Arial" pitchFamily="34" charset="0"/>
              <a:buChar char="–"/>
            </a:pPr>
            <a:r>
              <a:rPr lang="en-US" altLang="en-US" sz="2000">
                <a:solidFill>
                  <a:schemeClr val="bg1"/>
                </a:solidFill>
                <a:latin typeface="Calibri" pitchFamily="34" charset="0"/>
              </a:rPr>
              <a:t>“</a:t>
            </a:r>
            <a:r>
              <a:rPr lang="en-US" sz="2000">
                <a:solidFill>
                  <a:schemeClr val="bg1"/>
                </a:solidFill>
                <a:latin typeface="Calibri" pitchFamily="34" charset="0"/>
              </a:rPr>
              <a:t>Lumped</a:t>
            </a:r>
            <a:r>
              <a:rPr lang="en-US" altLang="en-US" sz="2000">
                <a:solidFill>
                  <a:schemeClr val="bg1"/>
                </a:solidFill>
                <a:latin typeface="Calibri" pitchFamily="34" charset="0"/>
              </a:rPr>
              <a:t>”</a:t>
            </a:r>
            <a:r>
              <a:rPr lang="en-US" sz="2000">
                <a:solidFill>
                  <a:schemeClr val="bg1"/>
                </a:solidFill>
                <a:latin typeface="Calibri" pitchFamily="34" charset="0"/>
              </a:rPr>
              <a:t> stored energy; real quench events more complicated</a:t>
            </a:r>
          </a:p>
          <a:p>
            <a:pPr marL="1143000" lvl="2" indent="-228600">
              <a:spcBef>
                <a:spcPct val="20000"/>
              </a:spcBef>
              <a:buFont typeface="Arial" pitchFamily="34" charset="0"/>
              <a:buChar char="•"/>
            </a:pPr>
            <a:r>
              <a:rPr lang="en-US" sz="1600">
                <a:solidFill>
                  <a:schemeClr val="bg1"/>
                </a:solidFill>
                <a:latin typeface="Calibri" pitchFamily="34" charset="0"/>
              </a:rPr>
              <a:t>Actual hot spot temp significantly lower, due to bypass current</a:t>
            </a:r>
          </a:p>
          <a:p>
            <a:pPr marL="742950" lvl="1" indent="-285750">
              <a:spcBef>
                <a:spcPct val="20000"/>
              </a:spcBef>
              <a:buFont typeface="Arial" pitchFamily="34" charset="0"/>
              <a:buChar char="–"/>
            </a:pPr>
            <a:r>
              <a:rPr lang="en-US" sz="2000">
                <a:solidFill>
                  <a:schemeClr val="bg1"/>
                </a:solidFill>
                <a:latin typeface="Calibri" pitchFamily="34" charset="0"/>
              </a:rPr>
              <a:t>No detailed information on size of resistive zone, voltage gradients</a:t>
            </a:r>
          </a:p>
          <a:p>
            <a:pPr marL="742950" lvl="1" indent="-285750">
              <a:spcBef>
                <a:spcPct val="20000"/>
              </a:spcBef>
              <a:buFont typeface="Arial" pitchFamily="34" charset="0"/>
              <a:buNone/>
            </a:pPr>
            <a:endParaRPr lang="en-US" sz="2000">
              <a:solidFill>
                <a:schemeClr val="bg1"/>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10304</TotalTime>
  <Words>3096</Words>
  <Application>Microsoft Macintosh PowerPoint</Application>
  <PresentationFormat>On-screen Show (4:3)</PresentationFormat>
  <Paragraphs>327</Paragraphs>
  <Slides>51</Slides>
  <Notes>0</Notes>
  <HiddenSlides>0</HiddenSlides>
  <MMClips>1</MMClips>
  <ScaleCrop>false</ScaleCrop>
  <HeadingPairs>
    <vt:vector size="6" baseType="variant">
      <vt:variant>
        <vt:lpstr>Theme</vt:lpstr>
      </vt:variant>
      <vt:variant>
        <vt:i4>1</vt:i4>
      </vt:variant>
      <vt:variant>
        <vt:lpstr>Links</vt:lpstr>
      </vt:variant>
      <vt:variant>
        <vt:i4>2</vt:i4>
      </vt:variant>
      <vt:variant>
        <vt:lpstr>Slide Titles</vt:lpstr>
      </vt:variant>
      <vt:variant>
        <vt:i4>51</vt:i4>
      </vt:variant>
    </vt:vector>
  </HeadingPairs>
  <TitlesOfParts>
    <vt:vector size="54" baseType="lpstr">
      <vt:lpstr>1_Office Theme</vt:lpstr>
      <vt:lpstr>-Macintosh HD:\Users\soprestemon\Projects\MICE\MICE-write-up-SOP-v2.docx!OLE_LINK1</vt:lpstr>
      <vt:lpstr>-Macintosh HD:\Users\soprestemon\Projects\MICE\MICE-write-up-SOP-v2.docx!OLE_LINK2</vt:lpstr>
      <vt:lpstr>Spectrometer solenoid  quench protection</vt:lpstr>
      <vt:lpstr>Outline</vt:lpstr>
      <vt:lpstr>Review of Spectrometer protection circuit</vt:lpstr>
      <vt:lpstr>PowerPoint Presentation</vt:lpstr>
      <vt:lpstr>Protection circuit: diodes+resistors</vt:lpstr>
      <vt:lpstr>Review</vt:lpstr>
      <vt:lpstr>Simple Wilson-code calculations</vt:lpstr>
      <vt:lpstr>Wilson code results</vt:lpstr>
      <vt:lpstr>Hot-spot temperature and Peak internal voltage</vt:lpstr>
      <vt:lpstr>Protection circuit: test condition example</vt:lpstr>
      <vt:lpstr>Protection resistors: temperature rise</vt:lpstr>
      <vt:lpstr>HTS leads</vt:lpstr>
      <vt:lpstr>3D simulations</vt:lpstr>
      <vt:lpstr>3D simulations</vt:lpstr>
      <vt:lpstr>PowerPoint Presentation</vt:lpstr>
      <vt:lpstr>PowerPoint Presentation</vt:lpstr>
      <vt:lpstr>Simulations: validation</vt:lpstr>
      <vt:lpstr>Simulations</vt:lpstr>
      <vt:lpstr>Simulations</vt:lpstr>
      <vt:lpstr>Simulations</vt:lpstr>
      <vt:lpstr>PowerPoint Presentation</vt:lpstr>
      <vt:lpstr>Quench Scenarios at Different Currents FNAL model</vt:lpstr>
      <vt:lpstr>PowerPoint Presentation</vt:lpstr>
      <vt:lpstr>Simulations: Issues and Caveats</vt:lpstr>
      <vt:lpstr>Simulations: model comparison</vt:lpstr>
      <vt:lpstr>Simulations: Issues and Caveats</vt:lpstr>
      <vt:lpstr>Simulations: Issues and Caveats</vt:lpstr>
      <vt:lpstr>Simulations: Issues and Caveats</vt:lpstr>
      <vt:lpstr>Simulations: temporal resolution</vt:lpstr>
      <vt:lpstr>Goals of simulations</vt:lpstr>
      <vt:lpstr>Goals of simulations: Voltages</vt:lpstr>
      <vt:lpstr>PowerPoint Presentation</vt:lpstr>
      <vt:lpstr>PowerPoint Presentation</vt:lpstr>
      <vt:lpstr>PowerPoint Presentation</vt:lpstr>
      <vt:lpstr>Active Quench Protection System</vt:lpstr>
      <vt:lpstr>Heaters Energized</vt:lpstr>
      <vt:lpstr>Quench by Heaters</vt:lpstr>
      <vt:lpstr>Cartridge Heaters</vt:lpstr>
      <vt:lpstr>Normal Zone Voltage</vt:lpstr>
      <vt:lpstr>Some Findings</vt:lpstr>
      <vt:lpstr>PowerPoint Presentation</vt:lpstr>
      <vt:lpstr>Strand Critical Adiabatic Heating</vt:lpstr>
      <vt:lpstr>PowerPoint Presentation</vt:lpstr>
      <vt:lpstr>Temperature rise of bypass resistors: radiation cooling vs convective transfer 200A constant current, “Adiabatic ends”</vt:lpstr>
      <vt:lpstr>Heat transfer to Helium</vt:lpstr>
      <vt:lpstr>More realistic thermal accounting</vt:lpstr>
      <vt:lpstr>Effect of conduction from ends case of 6s time constant</vt:lpstr>
      <vt:lpstr>Summary</vt:lpstr>
      <vt:lpstr>Proposal</vt:lpstr>
      <vt:lpstr>Example of thermal link Thanks to Allan Demello</vt:lpstr>
      <vt:lpstr>Proposed plan</vt:lpstr>
    </vt:vector>
  </TitlesOfParts>
  <Company>Lawrence Berkeley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Virostek</dc:creator>
  <cp:lastModifiedBy>Prestemon Soren</cp:lastModifiedBy>
  <cp:revision>164</cp:revision>
  <cp:lastPrinted>2011-05-10T05:53:26Z</cp:lastPrinted>
  <dcterms:created xsi:type="dcterms:W3CDTF">2010-10-05T04:51:20Z</dcterms:created>
  <dcterms:modified xsi:type="dcterms:W3CDTF">2011-05-10T05:55:26Z</dcterms:modified>
</cp:coreProperties>
</file>