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letter"/>
  <p:notesSz cx="6731000" cy="9855200"/>
  <p:defaultTextStyle>
    <a:defPPr>
      <a:defRPr lang="en-US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76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3789-9BEE-4F79-9AEF-91434527F0E2}" type="datetimeFigureOut">
              <a:rPr lang="en-GB" smtClean="0"/>
              <a:pPr/>
              <a:t>30/11/2011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63C3-B918-4841-89C2-8E2DDF20F9C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/>
          <p:cNvSpPr/>
          <p:nvPr/>
        </p:nvSpPr>
        <p:spPr>
          <a:xfrm>
            <a:off x="971600" y="3439286"/>
            <a:ext cx="720080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3" name="Flowchart: Terminator 82"/>
          <p:cNvSpPr/>
          <p:nvPr/>
        </p:nvSpPr>
        <p:spPr>
          <a:xfrm>
            <a:off x="899592" y="702983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1115617" y="702984"/>
            <a:ext cx="792089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/>
              <a:t>ON / OFF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339753" y="2359167"/>
            <a:ext cx="6480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2555776" y="3295271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cxnSp>
        <p:nvCxnSpPr>
          <p:cNvPr id="86" name="Straight Connector 85"/>
          <p:cNvCxnSpPr>
            <a:stCxn id="81" idx="0"/>
            <a:endCxn id="80" idx="2"/>
          </p:cNvCxnSpPr>
          <p:nvPr/>
        </p:nvCxnSpPr>
        <p:spPr>
          <a:xfrm rot="5400000" flipH="1" flipV="1">
            <a:off x="2267745" y="2899226"/>
            <a:ext cx="79208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123728" y="2503183"/>
            <a:ext cx="1080120" cy="7200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2123728" y="1063023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2483768" y="1567079"/>
            <a:ext cx="3600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3563888" y="2359167"/>
            <a:ext cx="6480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3779912" y="3295271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cxnSp>
        <p:nvCxnSpPr>
          <p:cNvPr id="99" name="Straight Connector 98"/>
          <p:cNvCxnSpPr>
            <a:stCxn id="97" idx="0"/>
            <a:endCxn id="96" idx="2"/>
          </p:cNvCxnSpPr>
          <p:nvPr/>
        </p:nvCxnSpPr>
        <p:spPr>
          <a:xfrm rot="5400000" flipH="1" flipV="1">
            <a:off x="3491880" y="2899226"/>
            <a:ext cx="79208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3347864" y="2503183"/>
            <a:ext cx="1080120" cy="7200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3347864" y="1063023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3707904" y="1567079"/>
            <a:ext cx="3600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4788025" y="2359167"/>
            <a:ext cx="6480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5004048" y="3295271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cxnSp>
        <p:nvCxnSpPr>
          <p:cNvPr id="109" name="Straight Connector 108"/>
          <p:cNvCxnSpPr>
            <a:stCxn id="104" idx="0"/>
            <a:endCxn id="103" idx="2"/>
          </p:cNvCxnSpPr>
          <p:nvPr/>
        </p:nvCxnSpPr>
        <p:spPr>
          <a:xfrm rot="5400000" flipH="1" flipV="1">
            <a:off x="4716017" y="2899226"/>
            <a:ext cx="79208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4572000" y="2503183"/>
            <a:ext cx="1080120" cy="7200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4572000" y="1063023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4932040" y="1567079"/>
            <a:ext cx="3600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1" name="Rectangle 120"/>
          <p:cNvSpPr/>
          <p:nvPr/>
        </p:nvSpPr>
        <p:spPr>
          <a:xfrm>
            <a:off x="7812359" y="3284984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cxnSp>
        <p:nvCxnSpPr>
          <p:cNvPr id="122" name="Straight Connector 121"/>
          <p:cNvCxnSpPr>
            <a:stCxn id="121" idx="0"/>
          </p:cNvCxnSpPr>
          <p:nvPr/>
        </p:nvCxnSpPr>
        <p:spPr>
          <a:xfrm rot="5400000" flipH="1" flipV="1">
            <a:off x="7524328" y="2888940"/>
            <a:ext cx="79208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5796136" y="2503183"/>
            <a:ext cx="1080120" cy="7200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4" name="Rectangle 123"/>
          <p:cNvSpPr/>
          <p:nvPr/>
        </p:nvSpPr>
        <p:spPr>
          <a:xfrm>
            <a:off x="5796136" y="1063023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5" name="Rectangle 124"/>
          <p:cNvSpPr/>
          <p:nvPr/>
        </p:nvSpPr>
        <p:spPr>
          <a:xfrm>
            <a:off x="6156176" y="1567080"/>
            <a:ext cx="360040" cy="370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6" name="Rectangle 125"/>
          <p:cNvSpPr/>
          <p:nvPr/>
        </p:nvSpPr>
        <p:spPr>
          <a:xfrm>
            <a:off x="1115616" y="2359167"/>
            <a:ext cx="6480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7" name="Rectangle 126"/>
          <p:cNvSpPr/>
          <p:nvPr/>
        </p:nvSpPr>
        <p:spPr>
          <a:xfrm>
            <a:off x="1331640" y="3295271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/>
          <p:cNvCxnSpPr>
            <a:stCxn id="127" idx="0"/>
            <a:endCxn id="126" idx="2"/>
          </p:cNvCxnSpPr>
          <p:nvPr/>
        </p:nvCxnSpPr>
        <p:spPr>
          <a:xfrm rot="5400000" flipH="1" flipV="1">
            <a:off x="1043608" y="2899226"/>
            <a:ext cx="79208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899592" y="2503183"/>
            <a:ext cx="1080120" cy="7200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0" name="Rectangle 129"/>
          <p:cNvSpPr/>
          <p:nvPr/>
        </p:nvSpPr>
        <p:spPr>
          <a:xfrm>
            <a:off x="899592" y="1063023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1" name="Rectangle 130"/>
          <p:cNvSpPr/>
          <p:nvPr/>
        </p:nvSpPr>
        <p:spPr>
          <a:xfrm>
            <a:off x="1259632" y="1567079"/>
            <a:ext cx="3600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2" name="Rectangle 131"/>
          <p:cNvSpPr/>
          <p:nvPr/>
        </p:nvSpPr>
        <p:spPr>
          <a:xfrm>
            <a:off x="7596336" y="2359167"/>
            <a:ext cx="6480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3" name="Rectangle 132"/>
          <p:cNvSpPr/>
          <p:nvPr/>
        </p:nvSpPr>
        <p:spPr>
          <a:xfrm>
            <a:off x="7380312" y="2503183"/>
            <a:ext cx="1080120" cy="7200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4" name="Rectangle 133"/>
          <p:cNvSpPr/>
          <p:nvPr/>
        </p:nvSpPr>
        <p:spPr>
          <a:xfrm>
            <a:off x="7380312" y="1063023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5" name="Rectangle 134"/>
          <p:cNvSpPr/>
          <p:nvPr/>
        </p:nvSpPr>
        <p:spPr>
          <a:xfrm>
            <a:off x="7740352" y="1567079"/>
            <a:ext cx="3600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6" name="Rectangle 135"/>
          <p:cNvSpPr/>
          <p:nvPr/>
        </p:nvSpPr>
        <p:spPr>
          <a:xfrm>
            <a:off x="323528" y="1567078"/>
            <a:ext cx="8496944" cy="44644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7" name="Rectangle 136"/>
          <p:cNvSpPr/>
          <p:nvPr/>
        </p:nvSpPr>
        <p:spPr>
          <a:xfrm>
            <a:off x="611560" y="2914657"/>
            <a:ext cx="7920880" cy="28288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40" name="Rectangle 139"/>
          <p:cNvSpPr/>
          <p:nvPr/>
        </p:nvSpPr>
        <p:spPr>
          <a:xfrm>
            <a:off x="971600" y="3439287"/>
            <a:ext cx="72008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42" name="Rectangle 141"/>
          <p:cNvSpPr/>
          <p:nvPr/>
        </p:nvSpPr>
        <p:spPr>
          <a:xfrm>
            <a:off x="971600" y="4735431"/>
            <a:ext cx="72008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45" name="Flowchart: Terminator 144"/>
          <p:cNvSpPr/>
          <p:nvPr/>
        </p:nvSpPr>
        <p:spPr>
          <a:xfrm>
            <a:off x="2123728" y="702983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46" name="TextBox 145"/>
          <p:cNvSpPr txBox="1"/>
          <p:nvPr/>
        </p:nvSpPr>
        <p:spPr>
          <a:xfrm>
            <a:off x="2339753" y="702984"/>
            <a:ext cx="792089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/>
              <a:t>ON / OFF</a:t>
            </a:r>
          </a:p>
        </p:txBody>
      </p:sp>
      <p:sp>
        <p:nvSpPr>
          <p:cNvPr id="147" name="Flowchart: Terminator 146"/>
          <p:cNvSpPr/>
          <p:nvPr/>
        </p:nvSpPr>
        <p:spPr>
          <a:xfrm>
            <a:off x="3347864" y="702983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48" name="TextBox 147"/>
          <p:cNvSpPr txBox="1"/>
          <p:nvPr/>
        </p:nvSpPr>
        <p:spPr>
          <a:xfrm>
            <a:off x="3563889" y="702984"/>
            <a:ext cx="792089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/>
              <a:t>ON / OFF</a:t>
            </a:r>
          </a:p>
        </p:txBody>
      </p:sp>
      <p:sp>
        <p:nvSpPr>
          <p:cNvPr id="152" name="Flowchart: Terminator 151"/>
          <p:cNvSpPr/>
          <p:nvPr/>
        </p:nvSpPr>
        <p:spPr>
          <a:xfrm>
            <a:off x="4572000" y="702983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53" name="TextBox 152"/>
          <p:cNvSpPr txBox="1"/>
          <p:nvPr/>
        </p:nvSpPr>
        <p:spPr>
          <a:xfrm>
            <a:off x="4788025" y="702984"/>
            <a:ext cx="792089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/>
              <a:t>ON / OFF</a:t>
            </a:r>
          </a:p>
        </p:txBody>
      </p:sp>
      <p:sp>
        <p:nvSpPr>
          <p:cNvPr id="154" name="Flowchart: Terminator 153"/>
          <p:cNvSpPr/>
          <p:nvPr/>
        </p:nvSpPr>
        <p:spPr>
          <a:xfrm>
            <a:off x="5796136" y="702983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55" name="TextBox 154"/>
          <p:cNvSpPr txBox="1"/>
          <p:nvPr/>
        </p:nvSpPr>
        <p:spPr>
          <a:xfrm>
            <a:off x="6012161" y="702984"/>
            <a:ext cx="792089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/>
              <a:t>ON / OFF</a:t>
            </a:r>
          </a:p>
        </p:txBody>
      </p:sp>
      <p:sp>
        <p:nvSpPr>
          <p:cNvPr id="156" name="Flowchart: Terminator 155"/>
          <p:cNvSpPr/>
          <p:nvPr/>
        </p:nvSpPr>
        <p:spPr>
          <a:xfrm>
            <a:off x="7380312" y="702983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57" name="TextBox 156"/>
          <p:cNvSpPr txBox="1"/>
          <p:nvPr/>
        </p:nvSpPr>
        <p:spPr>
          <a:xfrm>
            <a:off x="7596337" y="702984"/>
            <a:ext cx="792089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/>
              <a:t>ON / OFF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899592" y="2575191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59" name="TextBox 158"/>
          <p:cNvSpPr txBox="1"/>
          <p:nvPr/>
        </p:nvSpPr>
        <p:spPr>
          <a:xfrm>
            <a:off x="868732" y="2606052"/>
            <a:ext cx="534916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SD16</a:t>
            </a:r>
            <a:endParaRPr lang="en-GB" sz="800" dirty="0"/>
          </a:p>
        </p:txBody>
      </p:sp>
      <p:sp>
        <p:nvSpPr>
          <p:cNvPr id="168" name="Rectangle 167"/>
          <p:cNvSpPr/>
          <p:nvPr/>
        </p:nvSpPr>
        <p:spPr>
          <a:xfrm>
            <a:off x="1331640" y="3051863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69" name="TextBox 168"/>
          <p:cNvSpPr txBox="1"/>
          <p:nvPr/>
        </p:nvSpPr>
        <p:spPr>
          <a:xfrm>
            <a:off x="1280206" y="3068960"/>
            <a:ext cx="514343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CX05</a:t>
            </a:r>
            <a:endParaRPr lang="en-GB" sz="800" dirty="0"/>
          </a:p>
        </p:txBody>
      </p:sp>
      <p:sp>
        <p:nvSpPr>
          <p:cNvPr id="172" name="Rectangle 171"/>
          <p:cNvSpPr/>
          <p:nvPr/>
        </p:nvSpPr>
        <p:spPr>
          <a:xfrm>
            <a:off x="2339752" y="2115759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73" name="TextBox 172"/>
          <p:cNvSpPr txBox="1"/>
          <p:nvPr/>
        </p:nvSpPr>
        <p:spPr>
          <a:xfrm>
            <a:off x="2308892" y="2143143"/>
            <a:ext cx="483482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SD11</a:t>
            </a:r>
            <a:endParaRPr lang="en-GB" sz="800" dirty="0"/>
          </a:p>
        </p:txBody>
      </p:sp>
      <p:sp>
        <p:nvSpPr>
          <p:cNvPr id="174" name="Rectangle 173"/>
          <p:cNvSpPr/>
          <p:nvPr/>
        </p:nvSpPr>
        <p:spPr>
          <a:xfrm>
            <a:off x="2123728" y="2575191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75" name="TextBox 174"/>
          <p:cNvSpPr txBox="1"/>
          <p:nvPr/>
        </p:nvSpPr>
        <p:spPr>
          <a:xfrm>
            <a:off x="2103155" y="2606052"/>
            <a:ext cx="493769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SD05</a:t>
            </a:r>
            <a:endParaRPr lang="en-GB" sz="800" dirty="0"/>
          </a:p>
        </p:txBody>
      </p:sp>
      <p:sp>
        <p:nvSpPr>
          <p:cNvPr id="177" name="Rectangle 176"/>
          <p:cNvSpPr/>
          <p:nvPr/>
        </p:nvSpPr>
        <p:spPr>
          <a:xfrm>
            <a:off x="2555776" y="3051863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78" name="TextBox 177"/>
          <p:cNvSpPr txBox="1"/>
          <p:nvPr/>
        </p:nvSpPr>
        <p:spPr>
          <a:xfrm>
            <a:off x="2514629" y="3068960"/>
            <a:ext cx="524629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/>
              <a:t>C</a:t>
            </a:r>
            <a:r>
              <a:rPr lang="en-GB" sz="800" dirty="0" smtClean="0"/>
              <a:t>X06</a:t>
            </a:r>
            <a:endParaRPr lang="en-GB" sz="800" dirty="0"/>
          </a:p>
        </p:txBody>
      </p:sp>
      <p:sp>
        <p:nvSpPr>
          <p:cNvPr id="180" name="Rectangle 179"/>
          <p:cNvSpPr/>
          <p:nvPr/>
        </p:nvSpPr>
        <p:spPr>
          <a:xfrm>
            <a:off x="3563888" y="2115759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1" name="TextBox 180"/>
          <p:cNvSpPr txBox="1"/>
          <p:nvPr/>
        </p:nvSpPr>
        <p:spPr>
          <a:xfrm>
            <a:off x="3563888" y="2143143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SD12</a:t>
            </a:r>
            <a:endParaRPr lang="en-GB" sz="800" dirty="0"/>
          </a:p>
        </p:txBody>
      </p:sp>
      <p:sp>
        <p:nvSpPr>
          <p:cNvPr id="182" name="Rectangle 181"/>
          <p:cNvSpPr/>
          <p:nvPr/>
        </p:nvSpPr>
        <p:spPr>
          <a:xfrm>
            <a:off x="3347864" y="2575191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3" name="TextBox 182"/>
          <p:cNvSpPr txBox="1"/>
          <p:nvPr/>
        </p:nvSpPr>
        <p:spPr>
          <a:xfrm>
            <a:off x="3347865" y="2602574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SD06</a:t>
            </a:r>
            <a:endParaRPr lang="en-GB" sz="800" dirty="0"/>
          </a:p>
        </p:txBody>
      </p:sp>
      <p:sp>
        <p:nvSpPr>
          <p:cNvPr id="185" name="Rectangle 184"/>
          <p:cNvSpPr/>
          <p:nvPr/>
        </p:nvSpPr>
        <p:spPr>
          <a:xfrm>
            <a:off x="3779912" y="3051863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6" name="TextBox 185"/>
          <p:cNvSpPr txBox="1"/>
          <p:nvPr/>
        </p:nvSpPr>
        <p:spPr>
          <a:xfrm>
            <a:off x="3779912" y="3079247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CX07</a:t>
            </a:r>
            <a:endParaRPr lang="en-GB" sz="800" dirty="0"/>
          </a:p>
        </p:txBody>
      </p:sp>
      <p:sp>
        <p:nvSpPr>
          <p:cNvPr id="188" name="Rectangle 187"/>
          <p:cNvSpPr/>
          <p:nvPr/>
        </p:nvSpPr>
        <p:spPr>
          <a:xfrm>
            <a:off x="4788024" y="2115759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9" name="TextBox 188"/>
          <p:cNvSpPr txBox="1"/>
          <p:nvPr/>
        </p:nvSpPr>
        <p:spPr>
          <a:xfrm>
            <a:off x="4788025" y="2143143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SD13</a:t>
            </a:r>
            <a:endParaRPr lang="en-GB" sz="800" dirty="0"/>
          </a:p>
        </p:txBody>
      </p:sp>
      <p:sp>
        <p:nvSpPr>
          <p:cNvPr id="190" name="Rectangle 189"/>
          <p:cNvSpPr/>
          <p:nvPr/>
        </p:nvSpPr>
        <p:spPr>
          <a:xfrm>
            <a:off x="4572000" y="2575191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1" name="TextBox 190"/>
          <p:cNvSpPr txBox="1"/>
          <p:nvPr/>
        </p:nvSpPr>
        <p:spPr>
          <a:xfrm>
            <a:off x="4572000" y="2602574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SD07</a:t>
            </a:r>
            <a:endParaRPr lang="en-GB" sz="800" dirty="0"/>
          </a:p>
        </p:txBody>
      </p:sp>
      <p:sp>
        <p:nvSpPr>
          <p:cNvPr id="193" name="Rectangle 192"/>
          <p:cNvSpPr/>
          <p:nvPr/>
        </p:nvSpPr>
        <p:spPr>
          <a:xfrm>
            <a:off x="5004048" y="3051863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4" name="TextBox 193"/>
          <p:cNvSpPr txBox="1"/>
          <p:nvPr/>
        </p:nvSpPr>
        <p:spPr>
          <a:xfrm>
            <a:off x="5004048" y="3079247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/>
              <a:t>CX08</a:t>
            </a:r>
            <a:endParaRPr lang="en-GB" sz="800" dirty="0"/>
          </a:p>
        </p:txBody>
      </p:sp>
      <p:sp>
        <p:nvSpPr>
          <p:cNvPr id="196" name="Rectangle 195"/>
          <p:cNvSpPr/>
          <p:nvPr/>
        </p:nvSpPr>
        <p:spPr>
          <a:xfrm>
            <a:off x="6012160" y="1652850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7" name="TextBox 196"/>
          <p:cNvSpPr txBox="1"/>
          <p:nvPr/>
        </p:nvSpPr>
        <p:spPr>
          <a:xfrm>
            <a:off x="6012160" y="1680234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SD27</a:t>
            </a:r>
            <a:endParaRPr lang="en-GB" sz="800" dirty="0"/>
          </a:p>
        </p:txBody>
      </p:sp>
      <p:sp>
        <p:nvSpPr>
          <p:cNvPr id="198" name="Rectangle 197"/>
          <p:cNvSpPr/>
          <p:nvPr/>
        </p:nvSpPr>
        <p:spPr>
          <a:xfrm>
            <a:off x="5796136" y="2575191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9" name="TextBox 198"/>
          <p:cNvSpPr txBox="1"/>
          <p:nvPr/>
        </p:nvSpPr>
        <p:spPr>
          <a:xfrm>
            <a:off x="5796137" y="2602574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SD01</a:t>
            </a:r>
            <a:endParaRPr lang="en-GB" sz="800" dirty="0"/>
          </a:p>
        </p:txBody>
      </p:sp>
      <p:sp>
        <p:nvSpPr>
          <p:cNvPr id="201" name="Rectangle 200"/>
          <p:cNvSpPr/>
          <p:nvPr/>
        </p:nvSpPr>
        <p:spPr>
          <a:xfrm>
            <a:off x="7812360" y="3041577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02" name="TextBox 201"/>
          <p:cNvSpPr txBox="1"/>
          <p:nvPr/>
        </p:nvSpPr>
        <p:spPr>
          <a:xfrm>
            <a:off x="7812360" y="3068960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CX09</a:t>
            </a:r>
            <a:endParaRPr lang="en-GB" sz="800" dirty="0"/>
          </a:p>
        </p:txBody>
      </p:sp>
      <p:sp>
        <p:nvSpPr>
          <p:cNvPr id="204" name="Rectangle 203"/>
          <p:cNvSpPr/>
          <p:nvPr/>
        </p:nvSpPr>
        <p:spPr>
          <a:xfrm>
            <a:off x="7596336" y="2115759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05" name="TextBox 204"/>
          <p:cNvSpPr txBox="1"/>
          <p:nvPr/>
        </p:nvSpPr>
        <p:spPr>
          <a:xfrm>
            <a:off x="7596337" y="2143143"/>
            <a:ext cx="432048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SD15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7380312" y="2575191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07" name="TextBox 206"/>
          <p:cNvSpPr txBox="1"/>
          <p:nvPr/>
        </p:nvSpPr>
        <p:spPr>
          <a:xfrm>
            <a:off x="7380312" y="2602574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SD03</a:t>
            </a:r>
            <a:endParaRPr lang="en-GB" sz="800" dirty="0"/>
          </a:p>
        </p:txBody>
      </p:sp>
      <p:sp>
        <p:nvSpPr>
          <p:cNvPr id="119" name="Rectangle 118"/>
          <p:cNvSpPr/>
          <p:nvPr/>
        </p:nvSpPr>
        <p:spPr>
          <a:xfrm>
            <a:off x="1115616" y="2115759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0" name="TextBox 119"/>
          <p:cNvSpPr txBox="1"/>
          <p:nvPr/>
        </p:nvSpPr>
        <p:spPr>
          <a:xfrm>
            <a:off x="1074469" y="2143143"/>
            <a:ext cx="524629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SD10</a:t>
            </a:r>
            <a:endParaRPr lang="en-GB" sz="800" dirty="0"/>
          </a:p>
        </p:txBody>
      </p:sp>
      <p:sp>
        <p:nvSpPr>
          <p:cNvPr id="212" name="TextBox 211"/>
          <p:cNvSpPr txBox="1"/>
          <p:nvPr/>
        </p:nvSpPr>
        <p:spPr>
          <a:xfrm>
            <a:off x="354389" y="188640"/>
            <a:ext cx="8538091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b="1" i="1" u="sng" dirty="0" smtClean="0"/>
              <a:t>Stable operation Temperature Monitoring and Heater  / Pressure Feedback</a:t>
            </a:r>
            <a:endParaRPr lang="en-GB" b="1" i="1" u="sng" dirty="0"/>
          </a:p>
        </p:txBody>
      </p:sp>
      <p:sp>
        <p:nvSpPr>
          <p:cNvPr id="214" name="Rectangle 213"/>
          <p:cNvSpPr/>
          <p:nvPr/>
        </p:nvSpPr>
        <p:spPr>
          <a:xfrm>
            <a:off x="971600" y="4869160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15" name="TextBox 214"/>
          <p:cNvSpPr txBox="1"/>
          <p:nvPr/>
        </p:nvSpPr>
        <p:spPr>
          <a:xfrm>
            <a:off x="971600" y="4869160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CX01</a:t>
            </a:r>
            <a:endParaRPr lang="en-GB" sz="800" dirty="0"/>
          </a:p>
        </p:txBody>
      </p:sp>
      <p:sp>
        <p:nvSpPr>
          <p:cNvPr id="216" name="Rectangle 215"/>
          <p:cNvSpPr/>
          <p:nvPr/>
        </p:nvSpPr>
        <p:spPr>
          <a:xfrm>
            <a:off x="7740352" y="3501008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17" name="TextBox 216"/>
          <p:cNvSpPr txBox="1"/>
          <p:nvPr/>
        </p:nvSpPr>
        <p:spPr>
          <a:xfrm>
            <a:off x="7740352" y="3501008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CX02</a:t>
            </a:r>
            <a:endParaRPr lang="en-GB" sz="800" dirty="0"/>
          </a:p>
        </p:txBody>
      </p:sp>
      <p:sp>
        <p:nvSpPr>
          <p:cNvPr id="218" name="Rectangle 217"/>
          <p:cNvSpPr/>
          <p:nvPr/>
        </p:nvSpPr>
        <p:spPr>
          <a:xfrm>
            <a:off x="4572000" y="5229200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19" name="TextBox 218"/>
          <p:cNvSpPr txBox="1"/>
          <p:nvPr/>
        </p:nvSpPr>
        <p:spPr>
          <a:xfrm>
            <a:off x="4572000" y="5256584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CX12</a:t>
            </a:r>
            <a:endParaRPr lang="en-GB" sz="800" dirty="0"/>
          </a:p>
        </p:txBody>
      </p:sp>
      <p:sp>
        <p:nvSpPr>
          <p:cNvPr id="220" name="Rectangle 219"/>
          <p:cNvSpPr/>
          <p:nvPr/>
        </p:nvSpPr>
        <p:spPr>
          <a:xfrm>
            <a:off x="6886543" y="4841777"/>
            <a:ext cx="411474" cy="1816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21" name="TextBox 220"/>
          <p:cNvSpPr txBox="1"/>
          <p:nvPr/>
        </p:nvSpPr>
        <p:spPr>
          <a:xfrm>
            <a:off x="6835109" y="4817726"/>
            <a:ext cx="565777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Level 1</a:t>
            </a:r>
            <a:endParaRPr lang="en-GB" sz="800" dirty="0"/>
          </a:p>
        </p:txBody>
      </p:sp>
      <p:sp>
        <p:nvSpPr>
          <p:cNvPr id="222" name="Rectangle 221"/>
          <p:cNvSpPr/>
          <p:nvPr/>
        </p:nvSpPr>
        <p:spPr>
          <a:xfrm>
            <a:off x="6886543" y="3634738"/>
            <a:ext cx="411474" cy="1816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23" name="TextBox 222"/>
          <p:cNvSpPr txBox="1"/>
          <p:nvPr/>
        </p:nvSpPr>
        <p:spPr>
          <a:xfrm>
            <a:off x="6835109" y="3610687"/>
            <a:ext cx="565777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Level 2</a:t>
            </a:r>
            <a:endParaRPr lang="en-GB" sz="800" dirty="0"/>
          </a:p>
        </p:txBody>
      </p:sp>
      <p:sp>
        <p:nvSpPr>
          <p:cNvPr id="224" name="Rectangle 223"/>
          <p:cNvSpPr/>
          <p:nvPr/>
        </p:nvSpPr>
        <p:spPr>
          <a:xfrm>
            <a:off x="6886543" y="3274698"/>
            <a:ext cx="411474" cy="1816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25" name="TextBox 224"/>
          <p:cNvSpPr txBox="1"/>
          <p:nvPr/>
        </p:nvSpPr>
        <p:spPr>
          <a:xfrm>
            <a:off x="6835109" y="3250647"/>
            <a:ext cx="565777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Level 3</a:t>
            </a:r>
            <a:endParaRPr lang="en-GB" sz="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1177337" y="1114457"/>
            <a:ext cx="720080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dirty="0" smtClean="0"/>
              <a:t>CC 1</a:t>
            </a:r>
            <a:endParaRPr lang="en-GB" dirty="0"/>
          </a:p>
        </p:txBody>
      </p:sp>
      <p:sp>
        <p:nvSpPr>
          <p:cNvPr id="229" name="TextBox 228"/>
          <p:cNvSpPr txBox="1"/>
          <p:nvPr/>
        </p:nvSpPr>
        <p:spPr>
          <a:xfrm>
            <a:off x="2360326" y="1114457"/>
            <a:ext cx="720080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dirty="0" smtClean="0"/>
              <a:t>CC 2</a:t>
            </a:r>
            <a:endParaRPr lang="en-GB" dirty="0"/>
          </a:p>
        </p:txBody>
      </p:sp>
      <p:sp>
        <p:nvSpPr>
          <p:cNvPr id="230" name="TextBox 229"/>
          <p:cNvSpPr txBox="1"/>
          <p:nvPr/>
        </p:nvSpPr>
        <p:spPr>
          <a:xfrm>
            <a:off x="3594749" y="1114457"/>
            <a:ext cx="720080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dirty="0" smtClean="0"/>
              <a:t>CC 3</a:t>
            </a:r>
            <a:endParaRPr lang="en-GB" dirty="0"/>
          </a:p>
        </p:txBody>
      </p:sp>
      <p:sp>
        <p:nvSpPr>
          <p:cNvPr id="231" name="TextBox 230"/>
          <p:cNvSpPr txBox="1"/>
          <p:nvPr/>
        </p:nvSpPr>
        <p:spPr>
          <a:xfrm>
            <a:off x="4829171" y="1114457"/>
            <a:ext cx="720080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dirty="0" smtClean="0"/>
              <a:t>CC 4</a:t>
            </a:r>
            <a:endParaRPr lang="en-GB" dirty="0"/>
          </a:p>
        </p:txBody>
      </p:sp>
      <p:sp>
        <p:nvSpPr>
          <p:cNvPr id="232" name="TextBox 231"/>
          <p:cNvSpPr txBox="1"/>
          <p:nvPr/>
        </p:nvSpPr>
        <p:spPr>
          <a:xfrm>
            <a:off x="6012160" y="1114457"/>
            <a:ext cx="720080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dirty="0" smtClean="0"/>
              <a:t>Single</a:t>
            </a:r>
            <a:endParaRPr lang="en-GB" dirty="0"/>
          </a:p>
        </p:txBody>
      </p:sp>
      <p:sp>
        <p:nvSpPr>
          <p:cNvPr id="233" name="TextBox 232"/>
          <p:cNvSpPr txBox="1"/>
          <p:nvPr/>
        </p:nvSpPr>
        <p:spPr>
          <a:xfrm>
            <a:off x="7658057" y="1114457"/>
            <a:ext cx="720080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dirty="0" smtClean="0"/>
              <a:t>CC 5</a:t>
            </a:r>
            <a:endParaRPr lang="en-GB" dirty="0"/>
          </a:p>
        </p:txBody>
      </p:sp>
      <p:sp>
        <p:nvSpPr>
          <p:cNvPr id="234" name="Rectangle 233"/>
          <p:cNvSpPr/>
          <p:nvPr/>
        </p:nvSpPr>
        <p:spPr>
          <a:xfrm>
            <a:off x="7040846" y="5229200"/>
            <a:ext cx="102869" cy="1131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235" name="Rectangle 234"/>
          <p:cNvSpPr/>
          <p:nvPr/>
        </p:nvSpPr>
        <p:spPr>
          <a:xfrm>
            <a:off x="6783675" y="6360754"/>
            <a:ext cx="617211" cy="267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36" name="TextBox 235"/>
          <p:cNvSpPr txBox="1"/>
          <p:nvPr/>
        </p:nvSpPr>
        <p:spPr>
          <a:xfrm>
            <a:off x="6783675" y="6360755"/>
            <a:ext cx="617211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Pressure</a:t>
            </a:r>
            <a:endParaRPr lang="en-GB" sz="800" dirty="0"/>
          </a:p>
        </p:txBody>
      </p:sp>
      <p:sp>
        <p:nvSpPr>
          <p:cNvPr id="244" name="Rectangle 243"/>
          <p:cNvSpPr/>
          <p:nvPr/>
        </p:nvSpPr>
        <p:spPr>
          <a:xfrm>
            <a:off x="4057657" y="2681537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45" name="TextBox 244"/>
          <p:cNvSpPr txBox="1"/>
          <p:nvPr/>
        </p:nvSpPr>
        <p:spPr>
          <a:xfrm>
            <a:off x="4057657" y="2708920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SD02</a:t>
            </a:r>
            <a:endParaRPr lang="en-GB" sz="800" dirty="0"/>
          </a:p>
        </p:txBody>
      </p:sp>
      <p:sp>
        <p:nvSpPr>
          <p:cNvPr id="246" name="Rectangle 245"/>
          <p:cNvSpPr/>
          <p:nvPr/>
        </p:nvSpPr>
        <p:spPr>
          <a:xfrm>
            <a:off x="6526502" y="2578668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47" name="TextBox 246"/>
          <p:cNvSpPr txBox="1"/>
          <p:nvPr/>
        </p:nvSpPr>
        <p:spPr>
          <a:xfrm>
            <a:off x="6526503" y="2606052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SD08</a:t>
            </a:r>
            <a:endParaRPr lang="en-GB" sz="800" dirty="0"/>
          </a:p>
        </p:txBody>
      </p:sp>
      <p:sp>
        <p:nvSpPr>
          <p:cNvPr id="113" name="Rectangle 112"/>
          <p:cNvSpPr/>
          <p:nvPr/>
        </p:nvSpPr>
        <p:spPr>
          <a:xfrm>
            <a:off x="6012160" y="1896258"/>
            <a:ext cx="6480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51" name="Rectangle 250"/>
          <p:cNvSpPr/>
          <p:nvPr/>
        </p:nvSpPr>
        <p:spPr>
          <a:xfrm>
            <a:off x="5960726" y="2040274"/>
            <a:ext cx="771514" cy="10286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252" name="Rectangle 251"/>
          <p:cNvSpPr/>
          <p:nvPr/>
        </p:nvSpPr>
        <p:spPr>
          <a:xfrm>
            <a:off x="5960726" y="2143143"/>
            <a:ext cx="771514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253" name="Rectangle 252"/>
          <p:cNvSpPr/>
          <p:nvPr/>
        </p:nvSpPr>
        <p:spPr>
          <a:xfrm>
            <a:off x="5960726" y="2400314"/>
            <a:ext cx="771514" cy="10286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254" name="Rectangle 253"/>
          <p:cNvSpPr/>
          <p:nvPr/>
        </p:nvSpPr>
        <p:spPr>
          <a:xfrm>
            <a:off x="6166463" y="2143144"/>
            <a:ext cx="360040" cy="1543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55" name="TextBox 254"/>
          <p:cNvSpPr txBox="1"/>
          <p:nvPr/>
        </p:nvSpPr>
        <p:spPr>
          <a:xfrm>
            <a:off x="6166463" y="2091709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SD14</a:t>
            </a:r>
            <a:endParaRPr lang="en-GB" sz="800" dirty="0"/>
          </a:p>
        </p:txBody>
      </p:sp>
      <p:sp>
        <p:nvSpPr>
          <p:cNvPr id="256" name="TextBox 255"/>
          <p:cNvSpPr txBox="1"/>
          <p:nvPr/>
        </p:nvSpPr>
        <p:spPr>
          <a:xfrm>
            <a:off x="354389" y="5846412"/>
            <a:ext cx="22116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Vacuum Vessel</a:t>
            </a:r>
            <a:endParaRPr lang="en-GB" sz="900" dirty="0"/>
          </a:p>
        </p:txBody>
      </p:sp>
      <p:sp>
        <p:nvSpPr>
          <p:cNvPr id="257" name="TextBox 256"/>
          <p:cNvSpPr txBox="1"/>
          <p:nvPr/>
        </p:nvSpPr>
        <p:spPr>
          <a:xfrm>
            <a:off x="611560" y="5537806"/>
            <a:ext cx="22116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Radiation Shield</a:t>
            </a:r>
            <a:endParaRPr lang="en-GB" sz="900" dirty="0"/>
          </a:p>
        </p:txBody>
      </p:sp>
      <p:sp>
        <p:nvSpPr>
          <p:cNvPr id="258" name="TextBox 257"/>
          <p:cNvSpPr txBox="1"/>
          <p:nvPr/>
        </p:nvSpPr>
        <p:spPr>
          <a:xfrm>
            <a:off x="1403648" y="5013176"/>
            <a:ext cx="22116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Cold Mass</a:t>
            </a:r>
            <a:endParaRPr lang="en-GB" sz="900" dirty="0"/>
          </a:p>
        </p:txBody>
      </p:sp>
      <p:sp>
        <p:nvSpPr>
          <p:cNvPr id="261" name="Rectangle 260"/>
          <p:cNvSpPr/>
          <p:nvPr/>
        </p:nvSpPr>
        <p:spPr>
          <a:xfrm>
            <a:off x="2463195" y="5229200"/>
            <a:ext cx="2057371" cy="1028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262" name="Flowchart: Terminator 261"/>
          <p:cNvSpPr/>
          <p:nvPr/>
        </p:nvSpPr>
        <p:spPr>
          <a:xfrm>
            <a:off x="2915816" y="6257885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63" name="TextBox 262"/>
          <p:cNvSpPr txBox="1"/>
          <p:nvPr/>
        </p:nvSpPr>
        <p:spPr>
          <a:xfrm>
            <a:off x="3028972" y="6257886"/>
            <a:ext cx="925817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 smtClean="0"/>
              <a:t>Heater Power</a:t>
            </a:r>
            <a:endParaRPr lang="en-GB" sz="1000" dirty="0"/>
          </a:p>
        </p:txBody>
      </p:sp>
      <p:cxnSp>
        <p:nvCxnSpPr>
          <p:cNvPr id="270" name="Straight Connector 269"/>
          <p:cNvCxnSpPr>
            <a:stCxn id="261" idx="2"/>
            <a:endCxn id="263" idx="0"/>
          </p:cNvCxnSpPr>
          <p:nvPr/>
        </p:nvCxnSpPr>
        <p:spPr>
          <a:xfrm rot="5400000">
            <a:off x="3028972" y="5794977"/>
            <a:ext cx="9258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4160526" y="5716160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cxnSp>
        <p:nvCxnSpPr>
          <p:cNvPr id="275" name="Straight Connector 274"/>
          <p:cNvCxnSpPr>
            <a:endCxn id="278" idx="2"/>
          </p:cNvCxnSpPr>
          <p:nvPr/>
        </p:nvCxnSpPr>
        <p:spPr>
          <a:xfrm rot="5400000">
            <a:off x="-1330084" y="3056101"/>
            <a:ext cx="419189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4160526" y="5743543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SD26</a:t>
            </a:r>
            <a:endParaRPr lang="en-GB" sz="800" dirty="0"/>
          </a:p>
        </p:txBody>
      </p:sp>
      <p:sp>
        <p:nvSpPr>
          <p:cNvPr id="143" name="Rectangle 142"/>
          <p:cNvSpPr/>
          <p:nvPr/>
        </p:nvSpPr>
        <p:spPr>
          <a:xfrm>
            <a:off x="611560" y="4015351"/>
            <a:ext cx="792088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39" name="Rectangle 238"/>
          <p:cNvSpPr/>
          <p:nvPr/>
        </p:nvSpPr>
        <p:spPr>
          <a:xfrm>
            <a:off x="4211960" y="4406252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40" name="TextBox 239"/>
          <p:cNvSpPr txBox="1"/>
          <p:nvPr/>
        </p:nvSpPr>
        <p:spPr>
          <a:xfrm>
            <a:off x="4211960" y="4433635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SD25</a:t>
            </a:r>
            <a:endParaRPr lang="en-GB" sz="800" dirty="0"/>
          </a:p>
        </p:txBody>
      </p:sp>
      <p:sp>
        <p:nvSpPr>
          <p:cNvPr id="237" name="Rectangle 236"/>
          <p:cNvSpPr/>
          <p:nvPr/>
        </p:nvSpPr>
        <p:spPr>
          <a:xfrm>
            <a:off x="611560" y="4224565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41" name="Rectangle 240"/>
          <p:cNvSpPr/>
          <p:nvPr/>
        </p:nvSpPr>
        <p:spPr>
          <a:xfrm>
            <a:off x="8172400" y="4224565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42" name="TextBox 241"/>
          <p:cNvSpPr txBox="1"/>
          <p:nvPr/>
        </p:nvSpPr>
        <p:spPr>
          <a:xfrm>
            <a:off x="8172400" y="4251949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SD23</a:t>
            </a:r>
            <a:endParaRPr lang="en-GB" sz="800" dirty="0"/>
          </a:p>
        </p:txBody>
      </p:sp>
      <p:sp>
        <p:nvSpPr>
          <p:cNvPr id="238" name="TextBox 237"/>
          <p:cNvSpPr txBox="1"/>
          <p:nvPr/>
        </p:nvSpPr>
        <p:spPr>
          <a:xfrm>
            <a:off x="611560" y="4251949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SD19</a:t>
            </a:r>
            <a:endParaRPr lang="en-GB" sz="800" dirty="0"/>
          </a:p>
        </p:txBody>
      </p:sp>
      <p:sp>
        <p:nvSpPr>
          <p:cNvPr id="278" name="Arc 277"/>
          <p:cNvSpPr/>
          <p:nvPr/>
        </p:nvSpPr>
        <p:spPr>
          <a:xfrm rot="10800000">
            <a:off x="765863" y="4920594"/>
            <a:ext cx="462909" cy="462909"/>
          </a:xfrm>
          <a:prstGeom prst="arc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cxnSp>
        <p:nvCxnSpPr>
          <p:cNvPr id="281" name="Straight Connector 280"/>
          <p:cNvCxnSpPr>
            <a:stCxn id="278" idx="0"/>
          </p:cNvCxnSpPr>
          <p:nvPr/>
        </p:nvCxnSpPr>
        <p:spPr>
          <a:xfrm>
            <a:off x="997317" y="5383503"/>
            <a:ext cx="131157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/>
          <p:nvPr/>
        </p:nvCxnSpPr>
        <p:spPr>
          <a:xfrm rot="5400000" flipH="1" flipV="1">
            <a:off x="2231740" y="5306351"/>
            <a:ext cx="15430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/>
          <p:cNvSpPr txBox="1"/>
          <p:nvPr/>
        </p:nvSpPr>
        <p:spPr>
          <a:xfrm rot="16200000">
            <a:off x="327557" y="1086562"/>
            <a:ext cx="66299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Fill Line</a:t>
            </a:r>
            <a:endParaRPr lang="en-GB" sz="900" dirty="0"/>
          </a:p>
        </p:txBody>
      </p:sp>
      <p:cxnSp>
        <p:nvCxnSpPr>
          <p:cNvPr id="286" name="Straight Connector 285"/>
          <p:cNvCxnSpPr/>
          <p:nvPr/>
        </p:nvCxnSpPr>
        <p:spPr>
          <a:xfrm>
            <a:off x="1177337" y="5332069"/>
            <a:ext cx="102868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Flowchart: Terminator 286"/>
          <p:cNvSpPr/>
          <p:nvPr/>
        </p:nvSpPr>
        <p:spPr>
          <a:xfrm>
            <a:off x="1115616" y="6309320"/>
            <a:ext cx="1080120" cy="288032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88" name="TextBox 287"/>
          <p:cNvSpPr txBox="1"/>
          <p:nvPr/>
        </p:nvSpPr>
        <p:spPr>
          <a:xfrm>
            <a:off x="1228772" y="6309320"/>
            <a:ext cx="925817" cy="2462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000" dirty="0" smtClean="0"/>
              <a:t>Heater Power</a:t>
            </a:r>
            <a:endParaRPr lang="en-GB" sz="1000" dirty="0"/>
          </a:p>
        </p:txBody>
      </p:sp>
      <p:cxnSp>
        <p:nvCxnSpPr>
          <p:cNvPr id="289" name="Straight Connector 288"/>
          <p:cNvCxnSpPr>
            <a:endCxn id="288" idx="0"/>
          </p:cNvCxnSpPr>
          <p:nvPr/>
        </p:nvCxnSpPr>
        <p:spPr>
          <a:xfrm rot="5400000">
            <a:off x="1228772" y="5846411"/>
            <a:ext cx="9258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Rectangle 289"/>
          <p:cNvSpPr/>
          <p:nvPr/>
        </p:nvSpPr>
        <p:spPr>
          <a:xfrm>
            <a:off x="1845983" y="5407554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91" name="TextBox 290"/>
          <p:cNvSpPr txBox="1"/>
          <p:nvPr/>
        </p:nvSpPr>
        <p:spPr>
          <a:xfrm>
            <a:off x="1845983" y="5434937"/>
            <a:ext cx="432048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800" dirty="0" smtClean="0"/>
              <a:t>CX11</a:t>
            </a:r>
            <a:endParaRPr lang="en-GB" sz="800" dirty="0"/>
          </a:p>
        </p:txBody>
      </p:sp>
      <p:sp>
        <p:nvSpPr>
          <p:cNvPr id="149" name="Rectangle 148"/>
          <p:cNvSpPr/>
          <p:nvPr/>
        </p:nvSpPr>
        <p:spPr>
          <a:xfrm>
            <a:off x="6156176" y="3212976"/>
            <a:ext cx="360040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6156176" y="3212976"/>
            <a:ext cx="39661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smtClean="0"/>
              <a:t>CX10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2420888"/>
            <a:ext cx="1080120" cy="150849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8" y="2708920"/>
            <a:ext cx="93610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5536" y="4509120"/>
            <a:ext cx="806489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15616" y="5013176"/>
            <a:ext cx="7344816" cy="14401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84168" y="3933056"/>
            <a:ext cx="45719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32040" y="3933056"/>
            <a:ext cx="45719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79912" y="3933056"/>
            <a:ext cx="45719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27784" y="3933056"/>
            <a:ext cx="45719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75656" y="3933056"/>
            <a:ext cx="45719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5536" y="3933056"/>
            <a:ext cx="45719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15616" y="3933056"/>
            <a:ext cx="45719" cy="10801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195736" y="3933056"/>
            <a:ext cx="45719" cy="10801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347864" y="3933056"/>
            <a:ext cx="45719" cy="10801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99992" y="3933056"/>
            <a:ext cx="45719" cy="10801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52120" y="3933056"/>
            <a:ext cx="45719" cy="10801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804248" y="3933056"/>
            <a:ext cx="45719" cy="10801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83768" y="2420888"/>
            <a:ext cx="1080120" cy="150849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35896" y="2420888"/>
            <a:ext cx="1080120" cy="150849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88024" y="2420888"/>
            <a:ext cx="1080120" cy="150849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940152" y="2420888"/>
            <a:ext cx="1080120" cy="150849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40152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619672" y="2708920"/>
            <a:ext cx="54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71800" y="2708920"/>
            <a:ext cx="54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23928" y="2708920"/>
            <a:ext cx="54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76056" y="2708920"/>
            <a:ext cx="54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28184" y="2708920"/>
            <a:ext cx="547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1560" y="2924944"/>
            <a:ext cx="39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516216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788024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364088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635896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11960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2483768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059832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1331640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907704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79512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55576" y="4005064"/>
            <a:ext cx="504056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516216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Out</a:t>
            </a:r>
            <a:endParaRPr lang="en-US" sz="1000" dirty="0"/>
          </a:p>
        </p:txBody>
      </p:sp>
      <p:sp>
        <p:nvSpPr>
          <p:cNvPr id="53" name="Rectangle 52"/>
          <p:cNvSpPr/>
          <p:nvPr/>
        </p:nvSpPr>
        <p:spPr>
          <a:xfrm>
            <a:off x="5364088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Out</a:t>
            </a:r>
            <a:endParaRPr lang="en-US" sz="1000" dirty="0"/>
          </a:p>
        </p:txBody>
      </p:sp>
      <p:sp>
        <p:nvSpPr>
          <p:cNvPr id="54" name="Rectangle 53"/>
          <p:cNvSpPr/>
          <p:nvPr/>
        </p:nvSpPr>
        <p:spPr>
          <a:xfrm>
            <a:off x="4211960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Out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>
          <a:xfrm>
            <a:off x="755576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Out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>
          <a:xfrm>
            <a:off x="3059832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Out</a:t>
            </a:r>
            <a:endParaRPr lang="en-US" sz="1000" dirty="0"/>
          </a:p>
        </p:txBody>
      </p:sp>
      <p:sp>
        <p:nvSpPr>
          <p:cNvPr id="57" name="Rectangle 56"/>
          <p:cNvSpPr/>
          <p:nvPr/>
        </p:nvSpPr>
        <p:spPr>
          <a:xfrm>
            <a:off x="1907704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Out</a:t>
            </a:r>
            <a:endParaRPr lang="en-US" sz="1000" dirty="0"/>
          </a:p>
        </p:txBody>
      </p:sp>
      <p:sp>
        <p:nvSpPr>
          <p:cNvPr id="58" name="Rectangle 57"/>
          <p:cNvSpPr/>
          <p:nvPr/>
        </p:nvSpPr>
        <p:spPr>
          <a:xfrm>
            <a:off x="5940152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In</a:t>
            </a:r>
            <a:endParaRPr lang="en-US" sz="1000" dirty="0"/>
          </a:p>
        </p:txBody>
      </p:sp>
      <p:sp>
        <p:nvSpPr>
          <p:cNvPr id="59" name="Rectangle 58"/>
          <p:cNvSpPr/>
          <p:nvPr/>
        </p:nvSpPr>
        <p:spPr>
          <a:xfrm>
            <a:off x="4788024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In</a:t>
            </a:r>
            <a:endParaRPr lang="en-US" sz="1000" dirty="0"/>
          </a:p>
        </p:txBody>
      </p:sp>
      <p:sp>
        <p:nvSpPr>
          <p:cNvPr id="60" name="Rectangle 59"/>
          <p:cNvSpPr/>
          <p:nvPr/>
        </p:nvSpPr>
        <p:spPr>
          <a:xfrm>
            <a:off x="3635896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In</a:t>
            </a:r>
            <a:endParaRPr lang="en-US" sz="1000" dirty="0"/>
          </a:p>
        </p:txBody>
      </p:sp>
      <p:sp>
        <p:nvSpPr>
          <p:cNvPr id="61" name="Rectangle 60"/>
          <p:cNvSpPr/>
          <p:nvPr/>
        </p:nvSpPr>
        <p:spPr>
          <a:xfrm>
            <a:off x="2483768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In</a:t>
            </a:r>
            <a:endParaRPr lang="en-US" sz="1000" dirty="0"/>
          </a:p>
        </p:txBody>
      </p:sp>
      <p:sp>
        <p:nvSpPr>
          <p:cNvPr id="62" name="Rectangle 61"/>
          <p:cNvSpPr/>
          <p:nvPr/>
        </p:nvSpPr>
        <p:spPr>
          <a:xfrm>
            <a:off x="1331640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In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>
          <a:xfrm>
            <a:off x="179512" y="4005064"/>
            <a:ext cx="480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00" dirty="0" smtClean="0"/>
              <a:t>Temp </a:t>
            </a:r>
          </a:p>
          <a:p>
            <a:pPr algn="ctr"/>
            <a:r>
              <a:rPr lang="en-GB" sz="1000" dirty="0" smtClean="0"/>
              <a:t>In</a:t>
            </a:r>
            <a:endParaRPr lang="en-US" sz="1000" dirty="0"/>
          </a:p>
        </p:txBody>
      </p:sp>
      <p:sp>
        <p:nvSpPr>
          <p:cNvPr id="31" name="Rectangle 30"/>
          <p:cNvSpPr/>
          <p:nvPr/>
        </p:nvSpPr>
        <p:spPr>
          <a:xfrm>
            <a:off x="7380312" y="4437112"/>
            <a:ext cx="617211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452320" y="4437112"/>
            <a:ext cx="504056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200" dirty="0" smtClean="0"/>
              <a:t>Flow</a:t>
            </a:r>
          </a:p>
          <a:p>
            <a:r>
              <a:rPr lang="en-GB" sz="1200" dirty="0" smtClean="0"/>
              <a:t>Rate</a:t>
            </a:r>
            <a:endParaRPr lang="en-GB" sz="1200" dirty="0" smtClean="0"/>
          </a:p>
        </p:txBody>
      </p:sp>
      <p:sp>
        <p:nvSpPr>
          <p:cNvPr id="67" name="Rectangle 66"/>
          <p:cNvSpPr/>
          <p:nvPr/>
        </p:nvSpPr>
        <p:spPr>
          <a:xfrm>
            <a:off x="1403648" y="1268760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331640" y="1268760"/>
            <a:ext cx="10743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Pressure</a:t>
            </a:r>
            <a:endParaRPr lang="en-US" sz="1000" dirty="0"/>
          </a:p>
        </p:txBody>
      </p:sp>
      <p:sp>
        <p:nvSpPr>
          <p:cNvPr id="68" name="Rectangle 67"/>
          <p:cNvSpPr/>
          <p:nvPr/>
        </p:nvSpPr>
        <p:spPr>
          <a:xfrm>
            <a:off x="1403648" y="1556792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331640" y="1556792"/>
            <a:ext cx="10505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Low He Pressure</a:t>
            </a:r>
            <a:endParaRPr lang="en-US" sz="1000" dirty="0"/>
          </a:p>
        </p:txBody>
      </p:sp>
      <p:sp>
        <p:nvSpPr>
          <p:cNvPr id="70" name="Rectangle 69"/>
          <p:cNvSpPr/>
          <p:nvPr/>
        </p:nvSpPr>
        <p:spPr>
          <a:xfrm>
            <a:off x="1403648" y="1844824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1403648" y="1844824"/>
            <a:ext cx="9195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Temp</a:t>
            </a:r>
            <a:endParaRPr lang="en-US" sz="1000" dirty="0"/>
          </a:p>
        </p:txBody>
      </p:sp>
      <p:sp>
        <p:nvSpPr>
          <p:cNvPr id="72" name="Rectangle 71"/>
          <p:cNvSpPr/>
          <p:nvPr/>
        </p:nvSpPr>
        <p:spPr>
          <a:xfrm>
            <a:off x="1403648" y="2132856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1547664" y="2132856"/>
            <a:ext cx="653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Oil Temp</a:t>
            </a:r>
            <a:endParaRPr lang="en-US" sz="1000" dirty="0"/>
          </a:p>
        </p:txBody>
      </p:sp>
      <p:sp>
        <p:nvSpPr>
          <p:cNvPr id="74" name="Rectangle 73"/>
          <p:cNvSpPr/>
          <p:nvPr/>
        </p:nvSpPr>
        <p:spPr>
          <a:xfrm>
            <a:off x="2555776" y="1268760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2483768" y="1268760"/>
            <a:ext cx="10743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Pressure</a:t>
            </a:r>
            <a:endParaRPr lang="en-US" sz="1000" dirty="0"/>
          </a:p>
        </p:txBody>
      </p:sp>
      <p:sp>
        <p:nvSpPr>
          <p:cNvPr id="76" name="Rectangle 75"/>
          <p:cNvSpPr/>
          <p:nvPr/>
        </p:nvSpPr>
        <p:spPr>
          <a:xfrm>
            <a:off x="2555776" y="1556792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2483768" y="1556792"/>
            <a:ext cx="10505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Low He Pressure</a:t>
            </a:r>
            <a:endParaRPr lang="en-US" sz="1000" dirty="0"/>
          </a:p>
        </p:txBody>
      </p:sp>
      <p:sp>
        <p:nvSpPr>
          <p:cNvPr id="78" name="Rectangle 77"/>
          <p:cNvSpPr/>
          <p:nvPr/>
        </p:nvSpPr>
        <p:spPr>
          <a:xfrm>
            <a:off x="2555776" y="1844824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2555776" y="1844824"/>
            <a:ext cx="9195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Temp</a:t>
            </a:r>
            <a:endParaRPr lang="en-US" sz="1000" dirty="0"/>
          </a:p>
        </p:txBody>
      </p:sp>
      <p:sp>
        <p:nvSpPr>
          <p:cNvPr id="80" name="Rectangle 79"/>
          <p:cNvSpPr/>
          <p:nvPr/>
        </p:nvSpPr>
        <p:spPr>
          <a:xfrm>
            <a:off x="2555776" y="2132856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2699792" y="2132856"/>
            <a:ext cx="653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Oil Temp</a:t>
            </a:r>
            <a:endParaRPr lang="en-US" sz="1000" dirty="0"/>
          </a:p>
        </p:txBody>
      </p:sp>
      <p:sp>
        <p:nvSpPr>
          <p:cNvPr id="82" name="Rectangle 81"/>
          <p:cNvSpPr/>
          <p:nvPr/>
        </p:nvSpPr>
        <p:spPr>
          <a:xfrm>
            <a:off x="3707904" y="1268760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3635896" y="1268760"/>
            <a:ext cx="10743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Pressure</a:t>
            </a:r>
            <a:endParaRPr lang="en-US" sz="1000" dirty="0"/>
          </a:p>
        </p:txBody>
      </p:sp>
      <p:sp>
        <p:nvSpPr>
          <p:cNvPr id="84" name="Rectangle 83"/>
          <p:cNvSpPr/>
          <p:nvPr/>
        </p:nvSpPr>
        <p:spPr>
          <a:xfrm>
            <a:off x="3707904" y="1556792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3635896" y="1556792"/>
            <a:ext cx="10505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Low He Pressure</a:t>
            </a:r>
            <a:endParaRPr lang="en-US" sz="1000" dirty="0"/>
          </a:p>
        </p:txBody>
      </p:sp>
      <p:sp>
        <p:nvSpPr>
          <p:cNvPr id="86" name="Rectangle 85"/>
          <p:cNvSpPr/>
          <p:nvPr/>
        </p:nvSpPr>
        <p:spPr>
          <a:xfrm>
            <a:off x="3707904" y="1844824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3707904" y="1844824"/>
            <a:ext cx="9195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Temp</a:t>
            </a:r>
            <a:endParaRPr lang="en-US" sz="1000" dirty="0"/>
          </a:p>
        </p:txBody>
      </p:sp>
      <p:sp>
        <p:nvSpPr>
          <p:cNvPr id="88" name="Rectangle 87"/>
          <p:cNvSpPr/>
          <p:nvPr/>
        </p:nvSpPr>
        <p:spPr>
          <a:xfrm>
            <a:off x="3707904" y="2132856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3851920" y="2132856"/>
            <a:ext cx="653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Oil Temp</a:t>
            </a:r>
            <a:endParaRPr lang="en-US" sz="1000" dirty="0"/>
          </a:p>
        </p:txBody>
      </p:sp>
      <p:sp>
        <p:nvSpPr>
          <p:cNvPr id="90" name="Rectangle 89"/>
          <p:cNvSpPr/>
          <p:nvPr/>
        </p:nvSpPr>
        <p:spPr>
          <a:xfrm>
            <a:off x="4860032" y="1268760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4788024" y="1268760"/>
            <a:ext cx="10743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Pressure</a:t>
            </a:r>
            <a:endParaRPr lang="en-US" sz="1000" dirty="0"/>
          </a:p>
        </p:txBody>
      </p:sp>
      <p:sp>
        <p:nvSpPr>
          <p:cNvPr id="92" name="Rectangle 91"/>
          <p:cNvSpPr/>
          <p:nvPr/>
        </p:nvSpPr>
        <p:spPr>
          <a:xfrm>
            <a:off x="4860032" y="1556792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3" name="Rectangle 92"/>
          <p:cNvSpPr/>
          <p:nvPr/>
        </p:nvSpPr>
        <p:spPr>
          <a:xfrm>
            <a:off x="4788024" y="1556792"/>
            <a:ext cx="10505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Low He Pressure</a:t>
            </a:r>
            <a:endParaRPr lang="en-US" sz="1000" dirty="0"/>
          </a:p>
        </p:txBody>
      </p:sp>
      <p:sp>
        <p:nvSpPr>
          <p:cNvPr id="94" name="Rectangle 93"/>
          <p:cNvSpPr/>
          <p:nvPr/>
        </p:nvSpPr>
        <p:spPr>
          <a:xfrm>
            <a:off x="4860032" y="1844824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>
            <a:off x="4860032" y="1844824"/>
            <a:ext cx="9195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Temp</a:t>
            </a:r>
            <a:endParaRPr lang="en-US" sz="1000" dirty="0"/>
          </a:p>
        </p:txBody>
      </p:sp>
      <p:sp>
        <p:nvSpPr>
          <p:cNvPr id="96" name="Rectangle 95"/>
          <p:cNvSpPr/>
          <p:nvPr/>
        </p:nvSpPr>
        <p:spPr>
          <a:xfrm>
            <a:off x="4860032" y="2132856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5004048" y="2132856"/>
            <a:ext cx="653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Oil Temp</a:t>
            </a:r>
            <a:endParaRPr lang="en-US" sz="1000" dirty="0"/>
          </a:p>
        </p:txBody>
      </p:sp>
      <p:sp>
        <p:nvSpPr>
          <p:cNvPr id="98" name="Rectangle 97"/>
          <p:cNvSpPr/>
          <p:nvPr/>
        </p:nvSpPr>
        <p:spPr>
          <a:xfrm>
            <a:off x="6012160" y="1268760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5940152" y="1268760"/>
            <a:ext cx="10743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Pressure</a:t>
            </a:r>
            <a:endParaRPr lang="en-US" sz="1000" dirty="0"/>
          </a:p>
        </p:txBody>
      </p:sp>
      <p:sp>
        <p:nvSpPr>
          <p:cNvPr id="100" name="Rectangle 99"/>
          <p:cNvSpPr/>
          <p:nvPr/>
        </p:nvSpPr>
        <p:spPr>
          <a:xfrm>
            <a:off x="6012160" y="1556792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5940152" y="1556792"/>
            <a:ext cx="10505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Low He Pressure</a:t>
            </a:r>
            <a:endParaRPr lang="en-US" sz="1000" dirty="0"/>
          </a:p>
        </p:txBody>
      </p:sp>
      <p:sp>
        <p:nvSpPr>
          <p:cNvPr id="102" name="Rectangle 101"/>
          <p:cNvSpPr/>
          <p:nvPr/>
        </p:nvSpPr>
        <p:spPr>
          <a:xfrm>
            <a:off x="6012160" y="1844824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6012160" y="1844824"/>
            <a:ext cx="9195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High He Temp</a:t>
            </a:r>
            <a:endParaRPr lang="en-US" sz="1000" dirty="0"/>
          </a:p>
        </p:txBody>
      </p:sp>
      <p:sp>
        <p:nvSpPr>
          <p:cNvPr id="104" name="Rectangle 103"/>
          <p:cNvSpPr/>
          <p:nvPr/>
        </p:nvSpPr>
        <p:spPr>
          <a:xfrm>
            <a:off x="6012160" y="2132856"/>
            <a:ext cx="93610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6156176" y="2132856"/>
            <a:ext cx="653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Oil Temp</a:t>
            </a:r>
            <a:endParaRPr lang="en-US" sz="1000" dirty="0"/>
          </a:p>
        </p:txBody>
      </p:sp>
      <p:cxnSp>
        <p:nvCxnSpPr>
          <p:cNvPr id="106" name="Curved Connector 105"/>
          <p:cNvCxnSpPr/>
          <p:nvPr/>
        </p:nvCxnSpPr>
        <p:spPr>
          <a:xfrm rot="16200000" flipH="1">
            <a:off x="-508" y="4761148"/>
            <a:ext cx="1656184" cy="1008112"/>
          </a:xfrm>
          <a:prstGeom prst="curvedConnector3">
            <a:avLst>
              <a:gd name="adj1" fmla="val 50000"/>
            </a:avLst>
          </a:prstGeom>
          <a:ln>
            <a:headEnd type="triangle"/>
            <a:tailEnd type="non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Cloud 110"/>
          <p:cNvSpPr/>
          <p:nvPr/>
        </p:nvSpPr>
        <p:spPr>
          <a:xfrm>
            <a:off x="1043608" y="5661248"/>
            <a:ext cx="2016224" cy="108012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1403648" y="5805264"/>
            <a:ext cx="1368152" cy="83098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1200" dirty="0" smtClean="0"/>
              <a:t>External thermocouples for the single stage cooler. </a:t>
            </a:r>
            <a:endParaRPr lang="en-GB" sz="1200" dirty="0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354389" y="188640"/>
            <a:ext cx="8538091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b="1" i="1" u="sng" dirty="0" smtClean="0"/>
              <a:t>Compressor operation monitoring</a:t>
            </a:r>
            <a:endParaRPr lang="en-GB" b="1" i="1" u="sng" dirty="0"/>
          </a:p>
        </p:txBody>
      </p:sp>
    </p:spTree>
    <p:extLst>
      <p:ext uri="{BB962C8B-B14F-4D97-AF65-F5344CB8AC3E}">
        <p14:creationId xmlns:p14="http://schemas.microsoft.com/office/powerpoint/2010/main" val="224072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lowchart: Terminator 104"/>
          <p:cNvSpPr/>
          <p:nvPr/>
        </p:nvSpPr>
        <p:spPr>
          <a:xfrm>
            <a:off x="1156763" y="1371628"/>
            <a:ext cx="637786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1177337" y="1371629"/>
            <a:ext cx="77151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Set Point</a:t>
            </a:r>
            <a:endParaRPr lang="en-GB" sz="900" dirty="0"/>
          </a:p>
        </p:txBody>
      </p:sp>
      <p:sp>
        <p:nvSpPr>
          <p:cNvPr id="152" name="TextBox 151"/>
          <p:cNvSpPr txBox="1"/>
          <p:nvPr/>
        </p:nvSpPr>
        <p:spPr>
          <a:xfrm>
            <a:off x="354389" y="137206"/>
            <a:ext cx="8538091" cy="34075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b="1" i="1" u="sng" dirty="0" smtClean="0"/>
              <a:t>Coil Power supplies and Voltage Tap monitoring and Control </a:t>
            </a:r>
            <a:endParaRPr lang="en-GB" b="1" i="1" u="sng" dirty="0"/>
          </a:p>
        </p:txBody>
      </p:sp>
      <p:sp>
        <p:nvSpPr>
          <p:cNvPr id="72" name="Rectangle 71"/>
          <p:cNvSpPr/>
          <p:nvPr/>
        </p:nvSpPr>
        <p:spPr>
          <a:xfrm>
            <a:off x="1074469" y="1628800"/>
            <a:ext cx="6635023" cy="14915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1228771" y="1834537"/>
            <a:ext cx="51434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1948851" y="1834537"/>
            <a:ext cx="51434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3028971" y="1834537"/>
            <a:ext cx="51434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6989411" y="1834537"/>
            <a:ext cx="51434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3749051" y="1834537"/>
            <a:ext cx="303462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1177337" y="2143143"/>
            <a:ext cx="565777" cy="3429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900" dirty="0" smtClean="0"/>
              <a:t>Matching Coil 1</a:t>
            </a:r>
            <a:endParaRPr lang="en-GB" sz="900" dirty="0"/>
          </a:p>
        </p:txBody>
      </p:sp>
      <p:sp>
        <p:nvSpPr>
          <p:cNvPr id="81" name="TextBox 80"/>
          <p:cNvSpPr txBox="1"/>
          <p:nvPr/>
        </p:nvSpPr>
        <p:spPr>
          <a:xfrm>
            <a:off x="1897417" y="2143143"/>
            <a:ext cx="584441" cy="3429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900" dirty="0" smtClean="0"/>
              <a:t>Matching Coil 2</a:t>
            </a:r>
            <a:endParaRPr lang="en-GB" sz="900" dirty="0"/>
          </a:p>
        </p:txBody>
      </p:sp>
      <p:sp>
        <p:nvSpPr>
          <p:cNvPr id="82" name="TextBox 81"/>
          <p:cNvSpPr txBox="1"/>
          <p:nvPr/>
        </p:nvSpPr>
        <p:spPr>
          <a:xfrm>
            <a:off x="2874668" y="2143143"/>
            <a:ext cx="771516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900" dirty="0" smtClean="0"/>
              <a:t>End Coil 1</a:t>
            </a:r>
            <a:endParaRPr lang="en-GB" sz="900" dirty="0"/>
          </a:p>
        </p:txBody>
      </p:sp>
      <p:sp>
        <p:nvSpPr>
          <p:cNvPr id="86" name="TextBox 85"/>
          <p:cNvSpPr txBox="1"/>
          <p:nvPr/>
        </p:nvSpPr>
        <p:spPr>
          <a:xfrm>
            <a:off x="4829171" y="2143143"/>
            <a:ext cx="82294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900" dirty="0" smtClean="0"/>
              <a:t>Centre Coil</a:t>
            </a:r>
            <a:endParaRPr lang="en-GB" sz="900" dirty="0"/>
          </a:p>
        </p:txBody>
      </p:sp>
      <p:sp>
        <p:nvSpPr>
          <p:cNvPr id="88" name="TextBox 87"/>
          <p:cNvSpPr txBox="1"/>
          <p:nvPr/>
        </p:nvSpPr>
        <p:spPr>
          <a:xfrm>
            <a:off x="6886543" y="2143143"/>
            <a:ext cx="738745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900" dirty="0" smtClean="0"/>
              <a:t>End Coil 2</a:t>
            </a:r>
            <a:endParaRPr lang="en-GB" sz="900" dirty="0"/>
          </a:p>
        </p:txBody>
      </p:sp>
      <p:sp>
        <p:nvSpPr>
          <p:cNvPr id="90" name="Rectangle 89"/>
          <p:cNvSpPr/>
          <p:nvPr/>
        </p:nvSpPr>
        <p:spPr>
          <a:xfrm>
            <a:off x="1280206" y="1885972"/>
            <a:ext cx="41147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1280206" y="1885972"/>
            <a:ext cx="4114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Value</a:t>
            </a:r>
            <a:endParaRPr lang="en-GB" sz="900" dirty="0"/>
          </a:p>
        </p:txBody>
      </p:sp>
      <p:sp>
        <p:nvSpPr>
          <p:cNvPr id="96" name="Rectangle 95"/>
          <p:cNvSpPr/>
          <p:nvPr/>
        </p:nvSpPr>
        <p:spPr>
          <a:xfrm>
            <a:off x="2000286" y="1885972"/>
            <a:ext cx="41147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2000286" y="1885972"/>
            <a:ext cx="4114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Value</a:t>
            </a:r>
            <a:endParaRPr lang="en-GB" sz="900" dirty="0"/>
          </a:p>
        </p:txBody>
      </p:sp>
      <p:sp>
        <p:nvSpPr>
          <p:cNvPr id="99" name="Rectangle 98"/>
          <p:cNvSpPr/>
          <p:nvPr/>
        </p:nvSpPr>
        <p:spPr>
          <a:xfrm>
            <a:off x="3080406" y="1885972"/>
            <a:ext cx="41147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3080406" y="1885972"/>
            <a:ext cx="4114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Value</a:t>
            </a:r>
            <a:endParaRPr lang="en-GB" sz="900" dirty="0"/>
          </a:p>
        </p:txBody>
      </p:sp>
      <p:sp>
        <p:nvSpPr>
          <p:cNvPr id="101" name="Rectangle 100"/>
          <p:cNvSpPr/>
          <p:nvPr/>
        </p:nvSpPr>
        <p:spPr>
          <a:xfrm>
            <a:off x="5034909" y="1885972"/>
            <a:ext cx="41147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5034909" y="1885972"/>
            <a:ext cx="4114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Value</a:t>
            </a:r>
            <a:endParaRPr lang="en-GB" sz="900" dirty="0"/>
          </a:p>
        </p:txBody>
      </p:sp>
      <p:sp>
        <p:nvSpPr>
          <p:cNvPr id="103" name="Rectangle 102"/>
          <p:cNvSpPr/>
          <p:nvPr/>
        </p:nvSpPr>
        <p:spPr>
          <a:xfrm>
            <a:off x="7040846" y="1885972"/>
            <a:ext cx="411474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7040846" y="1885972"/>
            <a:ext cx="41147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Value</a:t>
            </a:r>
            <a:endParaRPr lang="en-GB" sz="900" dirty="0"/>
          </a:p>
        </p:txBody>
      </p:sp>
      <p:sp>
        <p:nvSpPr>
          <p:cNvPr id="109" name="Rectangle 108"/>
          <p:cNvSpPr/>
          <p:nvPr/>
        </p:nvSpPr>
        <p:spPr>
          <a:xfrm>
            <a:off x="1177337" y="1063023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10" name="TextBox 109"/>
          <p:cNvSpPr txBox="1"/>
          <p:nvPr/>
        </p:nvSpPr>
        <p:spPr>
          <a:xfrm>
            <a:off x="1177337" y="1063023"/>
            <a:ext cx="730367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Ramp Rate</a:t>
            </a:r>
            <a:endParaRPr lang="en-GB" sz="900" dirty="0"/>
          </a:p>
        </p:txBody>
      </p:sp>
      <p:sp>
        <p:nvSpPr>
          <p:cNvPr id="111" name="Rectangle 110"/>
          <p:cNvSpPr/>
          <p:nvPr/>
        </p:nvSpPr>
        <p:spPr>
          <a:xfrm>
            <a:off x="1177337" y="754417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12" name="TextBox 111"/>
          <p:cNvSpPr txBox="1"/>
          <p:nvPr/>
        </p:nvSpPr>
        <p:spPr>
          <a:xfrm>
            <a:off x="1280206" y="754418"/>
            <a:ext cx="617211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Voltage</a:t>
            </a:r>
            <a:endParaRPr lang="en-GB" sz="900" dirty="0"/>
          </a:p>
        </p:txBody>
      </p:sp>
      <p:sp>
        <p:nvSpPr>
          <p:cNvPr id="121" name="TextBox 120"/>
          <p:cNvSpPr txBox="1"/>
          <p:nvPr/>
        </p:nvSpPr>
        <p:spPr>
          <a:xfrm rot="16200000">
            <a:off x="1063180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VTM1</a:t>
            </a:r>
            <a:endParaRPr lang="en-GB" sz="900" dirty="0"/>
          </a:p>
        </p:txBody>
      </p:sp>
      <p:sp>
        <p:nvSpPr>
          <p:cNvPr id="123" name="TextBox 122"/>
          <p:cNvSpPr txBox="1"/>
          <p:nvPr/>
        </p:nvSpPr>
        <p:spPr>
          <a:xfrm rot="16200000">
            <a:off x="1268917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VTM2</a:t>
            </a:r>
            <a:endParaRPr lang="en-GB" sz="900" dirty="0"/>
          </a:p>
        </p:txBody>
      </p:sp>
      <p:sp>
        <p:nvSpPr>
          <p:cNvPr id="126" name="Rectangle 125"/>
          <p:cNvSpPr/>
          <p:nvPr/>
        </p:nvSpPr>
        <p:spPr>
          <a:xfrm rot="16200000">
            <a:off x="1845983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1783260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VTM3</a:t>
            </a:r>
            <a:endParaRPr lang="en-GB" sz="900" dirty="0"/>
          </a:p>
        </p:txBody>
      </p:sp>
      <p:sp>
        <p:nvSpPr>
          <p:cNvPr id="128" name="Rectangle 127"/>
          <p:cNvSpPr/>
          <p:nvPr/>
        </p:nvSpPr>
        <p:spPr>
          <a:xfrm rot="16200000">
            <a:off x="2051720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1988997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VTM4</a:t>
            </a:r>
            <a:endParaRPr lang="en-GB" sz="900" dirty="0"/>
          </a:p>
        </p:txBody>
      </p:sp>
      <p:sp>
        <p:nvSpPr>
          <p:cNvPr id="130" name="Rectangle 129"/>
          <p:cNvSpPr/>
          <p:nvPr/>
        </p:nvSpPr>
        <p:spPr>
          <a:xfrm rot="16200000">
            <a:off x="2926103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63380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VTM5</a:t>
            </a:r>
            <a:endParaRPr lang="en-GB" sz="900" dirty="0"/>
          </a:p>
        </p:txBody>
      </p:sp>
      <p:sp>
        <p:nvSpPr>
          <p:cNvPr id="132" name="Rectangle 131"/>
          <p:cNvSpPr/>
          <p:nvPr/>
        </p:nvSpPr>
        <p:spPr>
          <a:xfrm rot="16200000">
            <a:off x="3440446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3" name="TextBox 132"/>
          <p:cNvSpPr txBox="1"/>
          <p:nvPr/>
        </p:nvSpPr>
        <p:spPr>
          <a:xfrm rot="16200000">
            <a:off x="3377723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VTM6</a:t>
            </a:r>
            <a:endParaRPr lang="en-GB" sz="900" dirty="0"/>
          </a:p>
        </p:txBody>
      </p:sp>
      <p:sp>
        <p:nvSpPr>
          <p:cNvPr id="134" name="Rectangle 133"/>
          <p:cNvSpPr/>
          <p:nvPr/>
        </p:nvSpPr>
        <p:spPr>
          <a:xfrm rot="16200000">
            <a:off x="6680806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5" name="TextBox 134"/>
          <p:cNvSpPr txBox="1"/>
          <p:nvPr/>
        </p:nvSpPr>
        <p:spPr>
          <a:xfrm rot="16200000">
            <a:off x="6618083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VTM8</a:t>
            </a:r>
            <a:endParaRPr lang="en-GB" sz="900" dirty="0"/>
          </a:p>
        </p:txBody>
      </p:sp>
      <p:sp>
        <p:nvSpPr>
          <p:cNvPr id="136" name="Rectangle 135"/>
          <p:cNvSpPr/>
          <p:nvPr/>
        </p:nvSpPr>
        <p:spPr>
          <a:xfrm rot="16200000">
            <a:off x="7195149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7132426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VTM9</a:t>
            </a:r>
            <a:endParaRPr lang="en-GB" sz="900" dirty="0"/>
          </a:p>
        </p:txBody>
      </p:sp>
      <p:sp>
        <p:nvSpPr>
          <p:cNvPr id="138" name="Rectangle 137"/>
          <p:cNvSpPr/>
          <p:nvPr/>
        </p:nvSpPr>
        <p:spPr>
          <a:xfrm rot="16200000">
            <a:off x="5034909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4972186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VTM7</a:t>
            </a:r>
            <a:endParaRPr lang="en-GB" sz="900" dirty="0"/>
          </a:p>
        </p:txBody>
      </p:sp>
      <p:sp>
        <p:nvSpPr>
          <p:cNvPr id="113" name="Rectangle 112"/>
          <p:cNvSpPr/>
          <p:nvPr/>
        </p:nvSpPr>
        <p:spPr>
          <a:xfrm rot="16200000">
            <a:off x="1125903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22" name="Rectangle 121"/>
          <p:cNvSpPr/>
          <p:nvPr/>
        </p:nvSpPr>
        <p:spPr>
          <a:xfrm rot="16200000">
            <a:off x="1331640" y="2606053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67" name="TextBox 166"/>
          <p:cNvSpPr txBox="1"/>
          <p:nvPr/>
        </p:nvSpPr>
        <p:spPr>
          <a:xfrm rot="16200000">
            <a:off x="1063180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VTM1</a:t>
            </a:r>
            <a:endParaRPr lang="en-GB" sz="900" dirty="0"/>
          </a:p>
        </p:txBody>
      </p:sp>
      <p:sp>
        <p:nvSpPr>
          <p:cNvPr id="168" name="TextBox 167"/>
          <p:cNvSpPr txBox="1"/>
          <p:nvPr/>
        </p:nvSpPr>
        <p:spPr>
          <a:xfrm rot="16200000">
            <a:off x="1268917" y="2562613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VTM2</a:t>
            </a:r>
            <a:endParaRPr lang="en-GB" sz="900" dirty="0"/>
          </a:p>
        </p:txBody>
      </p:sp>
      <p:sp>
        <p:nvSpPr>
          <p:cNvPr id="180" name="Flowchart: Terminator 179"/>
          <p:cNvSpPr/>
          <p:nvPr/>
        </p:nvSpPr>
        <p:spPr>
          <a:xfrm>
            <a:off x="1876843" y="1371628"/>
            <a:ext cx="637786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1" name="TextBox 180"/>
          <p:cNvSpPr txBox="1"/>
          <p:nvPr/>
        </p:nvSpPr>
        <p:spPr>
          <a:xfrm>
            <a:off x="1897417" y="1371629"/>
            <a:ext cx="77151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Set Point</a:t>
            </a:r>
            <a:endParaRPr lang="en-GB" sz="900" dirty="0"/>
          </a:p>
        </p:txBody>
      </p:sp>
      <p:sp>
        <p:nvSpPr>
          <p:cNvPr id="182" name="Rectangle 181"/>
          <p:cNvSpPr/>
          <p:nvPr/>
        </p:nvSpPr>
        <p:spPr>
          <a:xfrm>
            <a:off x="1897417" y="1063023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3" name="TextBox 182"/>
          <p:cNvSpPr txBox="1"/>
          <p:nvPr/>
        </p:nvSpPr>
        <p:spPr>
          <a:xfrm>
            <a:off x="1897417" y="1063023"/>
            <a:ext cx="730367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Ramp Rate</a:t>
            </a:r>
            <a:endParaRPr lang="en-GB" sz="900" dirty="0"/>
          </a:p>
        </p:txBody>
      </p:sp>
      <p:sp>
        <p:nvSpPr>
          <p:cNvPr id="184" name="Rectangle 183"/>
          <p:cNvSpPr/>
          <p:nvPr/>
        </p:nvSpPr>
        <p:spPr>
          <a:xfrm>
            <a:off x="1897417" y="754417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5" name="TextBox 184"/>
          <p:cNvSpPr txBox="1"/>
          <p:nvPr/>
        </p:nvSpPr>
        <p:spPr>
          <a:xfrm>
            <a:off x="2000286" y="754418"/>
            <a:ext cx="617211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Voltage</a:t>
            </a:r>
            <a:endParaRPr lang="en-GB" sz="900" dirty="0"/>
          </a:p>
        </p:txBody>
      </p:sp>
      <p:sp>
        <p:nvSpPr>
          <p:cNvPr id="186" name="Flowchart: Terminator 185"/>
          <p:cNvSpPr/>
          <p:nvPr/>
        </p:nvSpPr>
        <p:spPr>
          <a:xfrm>
            <a:off x="2956963" y="1371628"/>
            <a:ext cx="637786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7" name="TextBox 186"/>
          <p:cNvSpPr txBox="1"/>
          <p:nvPr/>
        </p:nvSpPr>
        <p:spPr>
          <a:xfrm>
            <a:off x="2977537" y="1371629"/>
            <a:ext cx="77151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Set Point</a:t>
            </a:r>
            <a:endParaRPr lang="en-GB" sz="900" dirty="0"/>
          </a:p>
        </p:txBody>
      </p:sp>
      <p:sp>
        <p:nvSpPr>
          <p:cNvPr id="188" name="Rectangle 187"/>
          <p:cNvSpPr/>
          <p:nvPr/>
        </p:nvSpPr>
        <p:spPr>
          <a:xfrm>
            <a:off x="2977537" y="1063023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89" name="TextBox 188"/>
          <p:cNvSpPr txBox="1"/>
          <p:nvPr/>
        </p:nvSpPr>
        <p:spPr>
          <a:xfrm>
            <a:off x="2977537" y="1063023"/>
            <a:ext cx="730367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Ramp Rate</a:t>
            </a:r>
            <a:endParaRPr lang="en-GB" sz="900" dirty="0"/>
          </a:p>
        </p:txBody>
      </p:sp>
      <p:sp>
        <p:nvSpPr>
          <p:cNvPr id="190" name="Rectangle 189"/>
          <p:cNvSpPr/>
          <p:nvPr/>
        </p:nvSpPr>
        <p:spPr>
          <a:xfrm>
            <a:off x="2977537" y="754417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1" name="TextBox 190"/>
          <p:cNvSpPr txBox="1"/>
          <p:nvPr/>
        </p:nvSpPr>
        <p:spPr>
          <a:xfrm>
            <a:off x="3080406" y="754418"/>
            <a:ext cx="617211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Voltage</a:t>
            </a:r>
            <a:endParaRPr lang="en-GB" sz="900" dirty="0"/>
          </a:p>
        </p:txBody>
      </p:sp>
      <p:sp>
        <p:nvSpPr>
          <p:cNvPr id="192" name="Flowchart: Terminator 191"/>
          <p:cNvSpPr/>
          <p:nvPr/>
        </p:nvSpPr>
        <p:spPr>
          <a:xfrm>
            <a:off x="4860031" y="1371628"/>
            <a:ext cx="637786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3" name="TextBox 192"/>
          <p:cNvSpPr txBox="1"/>
          <p:nvPr/>
        </p:nvSpPr>
        <p:spPr>
          <a:xfrm>
            <a:off x="4880606" y="1371629"/>
            <a:ext cx="77151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Set Point</a:t>
            </a:r>
            <a:endParaRPr lang="en-GB" sz="900" dirty="0"/>
          </a:p>
        </p:txBody>
      </p:sp>
      <p:sp>
        <p:nvSpPr>
          <p:cNvPr id="194" name="Rectangle 193"/>
          <p:cNvSpPr/>
          <p:nvPr/>
        </p:nvSpPr>
        <p:spPr>
          <a:xfrm>
            <a:off x="4880606" y="1063023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5" name="TextBox 194"/>
          <p:cNvSpPr txBox="1"/>
          <p:nvPr/>
        </p:nvSpPr>
        <p:spPr>
          <a:xfrm>
            <a:off x="4880606" y="1063023"/>
            <a:ext cx="699506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Ramp Rate</a:t>
            </a:r>
            <a:endParaRPr lang="en-GB" sz="900" dirty="0"/>
          </a:p>
        </p:txBody>
      </p:sp>
      <p:sp>
        <p:nvSpPr>
          <p:cNvPr id="196" name="Rectangle 195"/>
          <p:cNvSpPr/>
          <p:nvPr/>
        </p:nvSpPr>
        <p:spPr>
          <a:xfrm>
            <a:off x="4880606" y="754417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7" name="TextBox 196"/>
          <p:cNvSpPr txBox="1"/>
          <p:nvPr/>
        </p:nvSpPr>
        <p:spPr>
          <a:xfrm>
            <a:off x="4983475" y="754418"/>
            <a:ext cx="617211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Voltage</a:t>
            </a:r>
            <a:endParaRPr lang="en-GB" sz="900" dirty="0"/>
          </a:p>
        </p:txBody>
      </p:sp>
      <p:sp>
        <p:nvSpPr>
          <p:cNvPr id="198" name="Flowchart: Terminator 197"/>
          <p:cNvSpPr/>
          <p:nvPr/>
        </p:nvSpPr>
        <p:spPr>
          <a:xfrm>
            <a:off x="6917403" y="1371628"/>
            <a:ext cx="637786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199" name="TextBox 198"/>
          <p:cNvSpPr txBox="1"/>
          <p:nvPr/>
        </p:nvSpPr>
        <p:spPr>
          <a:xfrm>
            <a:off x="6937977" y="1371629"/>
            <a:ext cx="77151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Set Point</a:t>
            </a:r>
            <a:endParaRPr lang="en-GB" sz="900" dirty="0"/>
          </a:p>
        </p:txBody>
      </p:sp>
      <p:sp>
        <p:nvSpPr>
          <p:cNvPr id="200" name="Rectangle 199"/>
          <p:cNvSpPr/>
          <p:nvPr/>
        </p:nvSpPr>
        <p:spPr>
          <a:xfrm>
            <a:off x="6937977" y="1063023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01" name="TextBox 200"/>
          <p:cNvSpPr txBox="1"/>
          <p:nvPr/>
        </p:nvSpPr>
        <p:spPr>
          <a:xfrm>
            <a:off x="6937977" y="1063023"/>
            <a:ext cx="730367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Ramp Rate</a:t>
            </a:r>
            <a:endParaRPr lang="en-GB" sz="900" dirty="0"/>
          </a:p>
        </p:txBody>
      </p:sp>
      <p:sp>
        <p:nvSpPr>
          <p:cNvPr id="202" name="Rectangle 201"/>
          <p:cNvSpPr/>
          <p:nvPr/>
        </p:nvSpPr>
        <p:spPr>
          <a:xfrm>
            <a:off x="6937977" y="754417"/>
            <a:ext cx="617211" cy="243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03" name="TextBox 202"/>
          <p:cNvSpPr txBox="1"/>
          <p:nvPr/>
        </p:nvSpPr>
        <p:spPr>
          <a:xfrm>
            <a:off x="7040846" y="754418"/>
            <a:ext cx="617211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Voltage</a:t>
            </a:r>
            <a:endParaRPr lang="en-GB" sz="900" dirty="0"/>
          </a:p>
        </p:txBody>
      </p:sp>
      <p:cxnSp>
        <p:nvCxnSpPr>
          <p:cNvPr id="205" name="Straight Connector 204"/>
          <p:cNvCxnSpPr/>
          <p:nvPr/>
        </p:nvCxnSpPr>
        <p:spPr>
          <a:xfrm rot="5400000">
            <a:off x="740146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rot="5400000">
            <a:off x="1100186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Rectangle 220"/>
          <p:cNvSpPr/>
          <p:nvPr/>
        </p:nvSpPr>
        <p:spPr>
          <a:xfrm>
            <a:off x="945883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24" name="Rectangle 223"/>
          <p:cNvSpPr/>
          <p:nvPr/>
        </p:nvSpPr>
        <p:spPr>
          <a:xfrm>
            <a:off x="1357357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25" name="TextBox 224"/>
          <p:cNvSpPr txBox="1"/>
          <p:nvPr/>
        </p:nvSpPr>
        <p:spPr>
          <a:xfrm>
            <a:off x="1383074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VTL2</a:t>
            </a:r>
            <a:endParaRPr lang="en-GB" sz="900" dirty="0"/>
          </a:p>
        </p:txBody>
      </p:sp>
      <p:sp>
        <p:nvSpPr>
          <p:cNvPr id="233" name="Rectangle 232"/>
          <p:cNvSpPr/>
          <p:nvPr/>
        </p:nvSpPr>
        <p:spPr>
          <a:xfrm>
            <a:off x="945883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34" name="TextBox 233"/>
          <p:cNvSpPr txBox="1"/>
          <p:nvPr/>
        </p:nvSpPr>
        <p:spPr>
          <a:xfrm>
            <a:off x="971600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VTL9</a:t>
            </a:r>
            <a:endParaRPr lang="en-GB" sz="900" dirty="0"/>
          </a:p>
        </p:txBody>
      </p:sp>
      <p:sp>
        <p:nvSpPr>
          <p:cNvPr id="236" name="Rectangle 235"/>
          <p:cNvSpPr/>
          <p:nvPr/>
        </p:nvSpPr>
        <p:spPr>
          <a:xfrm>
            <a:off x="1357357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237" name="TextBox 236"/>
          <p:cNvSpPr txBox="1"/>
          <p:nvPr/>
        </p:nvSpPr>
        <p:spPr>
          <a:xfrm>
            <a:off x="1331640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VTL10</a:t>
            </a:r>
            <a:endParaRPr lang="en-GB" sz="900" dirty="0"/>
          </a:p>
        </p:txBody>
      </p:sp>
      <p:sp>
        <p:nvSpPr>
          <p:cNvPr id="330" name="TextBox 329"/>
          <p:cNvSpPr txBox="1"/>
          <p:nvPr/>
        </p:nvSpPr>
        <p:spPr>
          <a:xfrm>
            <a:off x="971600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</a:t>
            </a:r>
            <a:endParaRPr lang="en-GB" sz="900" dirty="0"/>
          </a:p>
        </p:txBody>
      </p:sp>
      <p:cxnSp>
        <p:nvCxnSpPr>
          <p:cNvPr id="338" name="Straight Connector 337"/>
          <p:cNvCxnSpPr/>
          <p:nvPr/>
        </p:nvCxnSpPr>
        <p:spPr>
          <a:xfrm rot="5400000">
            <a:off x="1563094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rot="5400000">
            <a:off x="1923134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Rectangle 339"/>
          <p:cNvSpPr/>
          <p:nvPr/>
        </p:nvSpPr>
        <p:spPr>
          <a:xfrm>
            <a:off x="1768832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41" name="Rectangle 340"/>
          <p:cNvSpPr/>
          <p:nvPr/>
        </p:nvSpPr>
        <p:spPr>
          <a:xfrm>
            <a:off x="2180306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42" name="TextBox 341"/>
          <p:cNvSpPr txBox="1"/>
          <p:nvPr/>
        </p:nvSpPr>
        <p:spPr>
          <a:xfrm>
            <a:off x="2206023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VTL4</a:t>
            </a:r>
            <a:endParaRPr lang="en-GB" sz="900" dirty="0"/>
          </a:p>
        </p:txBody>
      </p:sp>
      <p:sp>
        <p:nvSpPr>
          <p:cNvPr id="343" name="Rectangle 342"/>
          <p:cNvSpPr/>
          <p:nvPr/>
        </p:nvSpPr>
        <p:spPr>
          <a:xfrm>
            <a:off x="1768832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44" name="TextBox 343"/>
          <p:cNvSpPr txBox="1"/>
          <p:nvPr/>
        </p:nvSpPr>
        <p:spPr>
          <a:xfrm>
            <a:off x="1794548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VTL11</a:t>
            </a:r>
            <a:endParaRPr lang="en-GB" sz="900" dirty="0"/>
          </a:p>
        </p:txBody>
      </p:sp>
      <p:sp>
        <p:nvSpPr>
          <p:cNvPr id="345" name="Rectangle 344"/>
          <p:cNvSpPr/>
          <p:nvPr/>
        </p:nvSpPr>
        <p:spPr>
          <a:xfrm>
            <a:off x="2180306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46" name="TextBox 345"/>
          <p:cNvSpPr txBox="1"/>
          <p:nvPr/>
        </p:nvSpPr>
        <p:spPr>
          <a:xfrm>
            <a:off x="2154588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VTL12</a:t>
            </a:r>
            <a:endParaRPr lang="en-GB" sz="900" dirty="0"/>
          </a:p>
        </p:txBody>
      </p:sp>
      <p:sp>
        <p:nvSpPr>
          <p:cNvPr id="347" name="TextBox 346"/>
          <p:cNvSpPr txBox="1"/>
          <p:nvPr/>
        </p:nvSpPr>
        <p:spPr>
          <a:xfrm>
            <a:off x="1794548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VTL3</a:t>
            </a:r>
            <a:endParaRPr lang="en-GB" sz="900" dirty="0"/>
          </a:p>
        </p:txBody>
      </p:sp>
      <p:cxnSp>
        <p:nvCxnSpPr>
          <p:cNvPr id="348" name="Straight Connector 347"/>
          <p:cNvCxnSpPr/>
          <p:nvPr/>
        </p:nvCxnSpPr>
        <p:spPr>
          <a:xfrm rot="5400000">
            <a:off x="2386043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 rot="5400000">
            <a:off x="2746083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Rectangle 349"/>
          <p:cNvSpPr/>
          <p:nvPr/>
        </p:nvSpPr>
        <p:spPr>
          <a:xfrm>
            <a:off x="2591780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51" name="Rectangle 350"/>
          <p:cNvSpPr/>
          <p:nvPr/>
        </p:nvSpPr>
        <p:spPr>
          <a:xfrm>
            <a:off x="3003254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52" name="TextBox 351"/>
          <p:cNvSpPr txBox="1"/>
          <p:nvPr/>
        </p:nvSpPr>
        <p:spPr>
          <a:xfrm>
            <a:off x="3028971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VTL6</a:t>
            </a:r>
            <a:endParaRPr lang="en-GB" sz="900" dirty="0"/>
          </a:p>
        </p:txBody>
      </p:sp>
      <p:sp>
        <p:nvSpPr>
          <p:cNvPr id="353" name="Rectangle 352"/>
          <p:cNvSpPr/>
          <p:nvPr/>
        </p:nvSpPr>
        <p:spPr>
          <a:xfrm>
            <a:off x="2591780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54" name="TextBox 353"/>
          <p:cNvSpPr txBox="1"/>
          <p:nvPr/>
        </p:nvSpPr>
        <p:spPr>
          <a:xfrm>
            <a:off x="2617497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VTL13</a:t>
            </a:r>
            <a:endParaRPr lang="en-GB" sz="900" dirty="0"/>
          </a:p>
        </p:txBody>
      </p:sp>
      <p:sp>
        <p:nvSpPr>
          <p:cNvPr id="355" name="Rectangle 354"/>
          <p:cNvSpPr/>
          <p:nvPr/>
        </p:nvSpPr>
        <p:spPr>
          <a:xfrm>
            <a:off x="3003254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56" name="TextBox 355"/>
          <p:cNvSpPr txBox="1"/>
          <p:nvPr/>
        </p:nvSpPr>
        <p:spPr>
          <a:xfrm>
            <a:off x="2977537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VTL14</a:t>
            </a:r>
            <a:endParaRPr lang="en-GB" sz="900" dirty="0"/>
          </a:p>
        </p:txBody>
      </p:sp>
      <p:sp>
        <p:nvSpPr>
          <p:cNvPr id="357" name="TextBox 356"/>
          <p:cNvSpPr txBox="1"/>
          <p:nvPr/>
        </p:nvSpPr>
        <p:spPr>
          <a:xfrm>
            <a:off x="2617497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VTL5</a:t>
            </a:r>
            <a:endParaRPr lang="en-GB" sz="900" dirty="0"/>
          </a:p>
        </p:txBody>
      </p:sp>
      <p:cxnSp>
        <p:nvCxnSpPr>
          <p:cNvPr id="358" name="Straight Connector 357"/>
          <p:cNvCxnSpPr/>
          <p:nvPr/>
        </p:nvCxnSpPr>
        <p:spPr>
          <a:xfrm rot="5400000">
            <a:off x="3157557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/>
          <p:cNvCxnSpPr/>
          <p:nvPr/>
        </p:nvCxnSpPr>
        <p:spPr>
          <a:xfrm rot="5400000">
            <a:off x="3517597" y="4534837"/>
            <a:ext cx="87438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Rectangle 359"/>
          <p:cNvSpPr/>
          <p:nvPr/>
        </p:nvSpPr>
        <p:spPr>
          <a:xfrm>
            <a:off x="3414729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61" name="Rectangle 360"/>
          <p:cNvSpPr/>
          <p:nvPr/>
        </p:nvSpPr>
        <p:spPr>
          <a:xfrm>
            <a:off x="3826203" y="4226232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62" name="TextBox 361"/>
          <p:cNvSpPr txBox="1"/>
          <p:nvPr/>
        </p:nvSpPr>
        <p:spPr>
          <a:xfrm>
            <a:off x="3851920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VTL8</a:t>
            </a:r>
            <a:endParaRPr lang="en-GB" sz="900" dirty="0"/>
          </a:p>
        </p:txBody>
      </p:sp>
      <p:sp>
        <p:nvSpPr>
          <p:cNvPr id="363" name="Rectangle 362"/>
          <p:cNvSpPr/>
          <p:nvPr/>
        </p:nvSpPr>
        <p:spPr>
          <a:xfrm>
            <a:off x="3414729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64" name="TextBox 363"/>
          <p:cNvSpPr txBox="1"/>
          <p:nvPr/>
        </p:nvSpPr>
        <p:spPr>
          <a:xfrm>
            <a:off x="3440446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VTL15</a:t>
            </a:r>
            <a:endParaRPr lang="en-GB" sz="900" dirty="0"/>
          </a:p>
        </p:txBody>
      </p:sp>
      <p:sp>
        <p:nvSpPr>
          <p:cNvPr id="365" name="Rectangle 364"/>
          <p:cNvSpPr/>
          <p:nvPr/>
        </p:nvSpPr>
        <p:spPr>
          <a:xfrm>
            <a:off x="3826203" y="4637706"/>
            <a:ext cx="411474" cy="154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366" name="TextBox 365"/>
          <p:cNvSpPr txBox="1"/>
          <p:nvPr/>
        </p:nvSpPr>
        <p:spPr>
          <a:xfrm>
            <a:off x="3800486" y="4611988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VTL16</a:t>
            </a:r>
            <a:endParaRPr lang="en-GB" sz="900" dirty="0"/>
          </a:p>
        </p:txBody>
      </p:sp>
      <p:sp>
        <p:nvSpPr>
          <p:cNvPr id="367" name="TextBox 366"/>
          <p:cNvSpPr txBox="1"/>
          <p:nvPr/>
        </p:nvSpPr>
        <p:spPr>
          <a:xfrm>
            <a:off x="3440446" y="4200514"/>
            <a:ext cx="529039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VTL7</a:t>
            </a:r>
            <a:endParaRPr lang="en-GB" sz="900" dirty="0"/>
          </a:p>
        </p:txBody>
      </p:sp>
      <p:cxnSp>
        <p:nvCxnSpPr>
          <p:cNvPr id="369" name="Elbow Connector 368"/>
          <p:cNvCxnSpPr/>
          <p:nvPr/>
        </p:nvCxnSpPr>
        <p:spPr>
          <a:xfrm rot="5400000">
            <a:off x="611560" y="3480434"/>
            <a:ext cx="1182989" cy="51434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Elbow Connector 370"/>
          <p:cNvCxnSpPr/>
          <p:nvPr/>
        </p:nvCxnSpPr>
        <p:spPr>
          <a:xfrm rot="5400000">
            <a:off x="1048751" y="3403283"/>
            <a:ext cx="1182989" cy="205737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Elbow Connector 372"/>
          <p:cNvCxnSpPr/>
          <p:nvPr/>
        </p:nvCxnSpPr>
        <p:spPr>
          <a:xfrm rot="16200000" flipH="1">
            <a:off x="1383074" y="3480434"/>
            <a:ext cx="1182989" cy="51434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Elbow Connector 374"/>
          <p:cNvCxnSpPr/>
          <p:nvPr/>
        </p:nvCxnSpPr>
        <p:spPr>
          <a:xfrm rot="5400000">
            <a:off x="1820266" y="3454717"/>
            <a:ext cx="1182989" cy="102869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Elbow Connector 376"/>
          <p:cNvCxnSpPr/>
          <p:nvPr/>
        </p:nvCxnSpPr>
        <p:spPr>
          <a:xfrm rot="5400000">
            <a:off x="2334608" y="3403283"/>
            <a:ext cx="1182989" cy="205737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Elbow Connector 378"/>
          <p:cNvCxnSpPr>
            <a:stCxn id="133" idx="1"/>
          </p:cNvCxnSpPr>
          <p:nvPr/>
        </p:nvCxnSpPr>
        <p:spPr>
          <a:xfrm rot="5400000">
            <a:off x="2828613" y="3284016"/>
            <a:ext cx="1168292" cy="458968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/>
          <p:nvPr/>
        </p:nvCxnSpPr>
        <p:spPr>
          <a:xfrm rot="5400000" flipH="1" flipV="1">
            <a:off x="3363294" y="3866191"/>
            <a:ext cx="4629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/>
          <p:nvPr/>
        </p:nvCxnSpPr>
        <p:spPr>
          <a:xfrm>
            <a:off x="3594749" y="3634737"/>
            <a:ext cx="329179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>
            <a:endCxn id="135" idx="1"/>
          </p:cNvCxnSpPr>
          <p:nvPr/>
        </p:nvCxnSpPr>
        <p:spPr>
          <a:xfrm rot="16200000" flipV="1">
            <a:off x="6531882" y="3280075"/>
            <a:ext cx="705384" cy="39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/>
          <p:nvPr/>
        </p:nvCxnSpPr>
        <p:spPr>
          <a:xfrm rot="5400000" flipH="1" flipV="1">
            <a:off x="3800486" y="3943343"/>
            <a:ext cx="30860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/>
          <p:nvPr/>
        </p:nvCxnSpPr>
        <p:spPr>
          <a:xfrm>
            <a:off x="3954788" y="3789040"/>
            <a:ext cx="35489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 rot="5400000" flipH="1" flipV="1">
            <a:off x="7066563" y="3351849"/>
            <a:ext cx="87438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Rectangle 403"/>
          <p:cNvSpPr/>
          <p:nvPr/>
        </p:nvSpPr>
        <p:spPr>
          <a:xfrm>
            <a:off x="4520566" y="5383503"/>
            <a:ext cx="668646" cy="411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05" name="TextBox 404"/>
          <p:cNvSpPr txBox="1"/>
          <p:nvPr/>
        </p:nvSpPr>
        <p:spPr>
          <a:xfrm>
            <a:off x="4520566" y="5486372"/>
            <a:ext cx="771514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Contactor 3</a:t>
            </a:r>
            <a:endParaRPr lang="en-GB" sz="900" dirty="0"/>
          </a:p>
        </p:txBody>
      </p:sp>
      <p:sp>
        <p:nvSpPr>
          <p:cNvPr id="406" name="Rectangle 405"/>
          <p:cNvSpPr/>
          <p:nvPr/>
        </p:nvSpPr>
        <p:spPr>
          <a:xfrm>
            <a:off x="5292080" y="5383503"/>
            <a:ext cx="668646" cy="411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07" name="TextBox 406"/>
          <p:cNvSpPr txBox="1"/>
          <p:nvPr/>
        </p:nvSpPr>
        <p:spPr>
          <a:xfrm>
            <a:off x="5292080" y="5486372"/>
            <a:ext cx="720080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Contactor 2</a:t>
            </a:r>
            <a:endParaRPr lang="en-GB" sz="900" dirty="0"/>
          </a:p>
        </p:txBody>
      </p:sp>
      <p:sp>
        <p:nvSpPr>
          <p:cNvPr id="408" name="Rectangle 407"/>
          <p:cNvSpPr/>
          <p:nvPr/>
        </p:nvSpPr>
        <p:spPr>
          <a:xfrm>
            <a:off x="6063594" y="5383503"/>
            <a:ext cx="668646" cy="411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09" name="TextBox 408"/>
          <p:cNvSpPr txBox="1"/>
          <p:nvPr/>
        </p:nvSpPr>
        <p:spPr>
          <a:xfrm>
            <a:off x="6063594" y="5486372"/>
            <a:ext cx="812662" cy="2044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r>
              <a:rPr lang="en-GB" sz="900" dirty="0" smtClean="0"/>
              <a:t>Contactor 1</a:t>
            </a:r>
            <a:endParaRPr lang="en-GB" sz="900" dirty="0"/>
          </a:p>
        </p:txBody>
      </p:sp>
      <p:sp>
        <p:nvSpPr>
          <p:cNvPr id="410" name="Flowchart: Terminator 409"/>
          <p:cNvSpPr/>
          <p:nvPr/>
        </p:nvSpPr>
        <p:spPr>
          <a:xfrm>
            <a:off x="4499991" y="5126331"/>
            <a:ext cx="689220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11" name="TextBox 410"/>
          <p:cNvSpPr txBox="1"/>
          <p:nvPr/>
        </p:nvSpPr>
        <p:spPr>
          <a:xfrm>
            <a:off x="4469132" y="5126332"/>
            <a:ext cx="83373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Open / Close</a:t>
            </a:r>
            <a:endParaRPr lang="en-GB" sz="900" dirty="0"/>
          </a:p>
        </p:txBody>
      </p:sp>
      <p:sp>
        <p:nvSpPr>
          <p:cNvPr id="412" name="Flowchart: Terminator 411"/>
          <p:cNvSpPr/>
          <p:nvPr/>
        </p:nvSpPr>
        <p:spPr>
          <a:xfrm>
            <a:off x="5271506" y="5126331"/>
            <a:ext cx="689220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13" name="TextBox 412"/>
          <p:cNvSpPr txBox="1"/>
          <p:nvPr/>
        </p:nvSpPr>
        <p:spPr>
          <a:xfrm>
            <a:off x="5240646" y="5126332"/>
            <a:ext cx="83373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Open / Close</a:t>
            </a:r>
            <a:endParaRPr lang="en-GB" sz="900" dirty="0"/>
          </a:p>
        </p:txBody>
      </p:sp>
      <p:sp>
        <p:nvSpPr>
          <p:cNvPr id="414" name="Flowchart: Terminator 413"/>
          <p:cNvSpPr/>
          <p:nvPr/>
        </p:nvSpPr>
        <p:spPr>
          <a:xfrm>
            <a:off x="6043020" y="5126331"/>
            <a:ext cx="689220" cy="205738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GB"/>
          </a:p>
        </p:txBody>
      </p:sp>
      <p:sp>
        <p:nvSpPr>
          <p:cNvPr id="415" name="TextBox 414"/>
          <p:cNvSpPr txBox="1"/>
          <p:nvPr/>
        </p:nvSpPr>
        <p:spPr>
          <a:xfrm>
            <a:off x="6012160" y="5126332"/>
            <a:ext cx="833734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GB" sz="900" dirty="0" smtClean="0"/>
              <a:t>Open / Close</a:t>
            </a:r>
            <a:endParaRPr lang="en-GB" sz="900" dirty="0"/>
          </a:p>
        </p:txBody>
      </p:sp>
      <p:sp>
        <p:nvSpPr>
          <p:cNvPr id="418" name="Rectangle 417"/>
          <p:cNvSpPr/>
          <p:nvPr/>
        </p:nvSpPr>
        <p:spPr>
          <a:xfrm>
            <a:off x="817297" y="5332068"/>
            <a:ext cx="411474" cy="462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19" name="TextBox 418"/>
          <p:cNvSpPr txBox="1"/>
          <p:nvPr/>
        </p:nvSpPr>
        <p:spPr>
          <a:xfrm>
            <a:off x="817297" y="5332069"/>
            <a:ext cx="411474" cy="281387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700" dirty="0" smtClean="0"/>
              <a:t>3 Diode Drop</a:t>
            </a:r>
            <a:endParaRPr lang="en-GB" sz="700" dirty="0"/>
          </a:p>
        </p:txBody>
      </p:sp>
      <p:sp>
        <p:nvSpPr>
          <p:cNvPr id="420" name="Rectangle 419"/>
          <p:cNvSpPr/>
          <p:nvPr/>
        </p:nvSpPr>
        <p:spPr>
          <a:xfrm>
            <a:off x="1280206" y="5332068"/>
            <a:ext cx="411474" cy="462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21" name="TextBox 420"/>
          <p:cNvSpPr txBox="1"/>
          <p:nvPr/>
        </p:nvSpPr>
        <p:spPr>
          <a:xfrm>
            <a:off x="1280206" y="5332069"/>
            <a:ext cx="411474" cy="281387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700" dirty="0" smtClean="0"/>
              <a:t>3 Diode Drop</a:t>
            </a:r>
            <a:endParaRPr lang="en-GB" sz="700" dirty="0"/>
          </a:p>
        </p:txBody>
      </p:sp>
      <p:sp>
        <p:nvSpPr>
          <p:cNvPr id="422" name="Rectangle 421"/>
          <p:cNvSpPr/>
          <p:nvPr/>
        </p:nvSpPr>
        <p:spPr>
          <a:xfrm>
            <a:off x="1743114" y="5332068"/>
            <a:ext cx="411474" cy="462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23" name="TextBox 422"/>
          <p:cNvSpPr txBox="1"/>
          <p:nvPr/>
        </p:nvSpPr>
        <p:spPr>
          <a:xfrm>
            <a:off x="1743114" y="5332069"/>
            <a:ext cx="411474" cy="281387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700" dirty="0" smtClean="0"/>
              <a:t>3 Diode Drop</a:t>
            </a:r>
            <a:endParaRPr lang="en-GB" sz="700" dirty="0"/>
          </a:p>
        </p:txBody>
      </p:sp>
      <p:sp>
        <p:nvSpPr>
          <p:cNvPr id="424" name="Rectangle 423"/>
          <p:cNvSpPr/>
          <p:nvPr/>
        </p:nvSpPr>
        <p:spPr>
          <a:xfrm>
            <a:off x="2206023" y="5332068"/>
            <a:ext cx="411474" cy="462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25" name="TextBox 424"/>
          <p:cNvSpPr txBox="1"/>
          <p:nvPr/>
        </p:nvSpPr>
        <p:spPr>
          <a:xfrm>
            <a:off x="2206023" y="5332069"/>
            <a:ext cx="411474" cy="281387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700" dirty="0" smtClean="0"/>
              <a:t>3 Diode Drop</a:t>
            </a:r>
            <a:endParaRPr lang="en-GB" sz="700" dirty="0"/>
          </a:p>
        </p:txBody>
      </p:sp>
      <p:sp>
        <p:nvSpPr>
          <p:cNvPr id="426" name="Rectangle 425"/>
          <p:cNvSpPr/>
          <p:nvPr/>
        </p:nvSpPr>
        <p:spPr>
          <a:xfrm>
            <a:off x="2720366" y="5332068"/>
            <a:ext cx="720080" cy="462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31" name="TextBox 430"/>
          <p:cNvSpPr txBox="1"/>
          <p:nvPr/>
        </p:nvSpPr>
        <p:spPr>
          <a:xfrm>
            <a:off x="2874669" y="5332069"/>
            <a:ext cx="411474" cy="281387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700" dirty="0"/>
              <a:t>8</a:t>
            </a:r>
            <a:r>
              <a:rPr lang="en-GB" sz="700" dirty="0" smtClean="0"/>
              <a:t> Diode Drop</a:t>
            </a:r>
            <a:endParaRPr lang="en-GB" sz="700" dirty="0"/>
          </a:p>
        </p:txBody>
      </p:sp>
      <p:sp>
        <p:nvSpPr>
          <p:cNvPr id="432" name="Rectangle 431"/>
          <p:cNvSpPr/>
          <p:nvPr/>
        </p:nvSpPr>
        <p:spPr>
          <a:xfrm>
            <a:off x="3491880" y="5332068"/>
            <a:ext cx="720080" cy="462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endParaRPr lang="en-GB"/>
          </a:p>
        </p:txBody>
      </p:sp>
      <p:sp>
        <p:nvSpPr>
          <p:cNvPr id="433" name="TextBox 432"/>
          <p:cNvSpPr txBox="1"/>
          <p:nvPr/>
        </p:nvSpPr>
        <p:spPr>
          <a:xfrm>
            <a:off x="3646183" y="5332069"/>
            <a:ext cx="411474" cy="281387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GB" sz="700" dirty="0"/>
              <a:t>8</a:t>
            </a:r>
            <a:r>
              <a:rPr lang="en-GB" sz="700" dirty="0" smtClean="0"/>
              <a:t> Diode Drop</a:t>
            </a:r>
            <a:endParaRPr lang="en-GB" sz="700" dirty="0"/>
          </a:p>
        </p:txBody>
      </p:sp>
      <p:cxnSp>
        <p:nvCxnSpPr>
          <p:cNvPr id="506" name="Elbow Connector 505"/>
          <p:cNvCxnSpPr/>
          <p:nvPr/>
        </p:nvCxnSpPr>
        <p:spPr>
          <a:xfrm rot="5400000">
            <a:off x="817297" y="4972029"/>
            <a:ext cx="360040" cy="360040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Elbow Connector 507"/>
          <p:cNvCxnSpPr/>
          <p:nvPr/>
        </p:nvCxnSpPr>
        <p:spPr>
          <a:xfrm rot="16200000" flipH="1">
            <a:off x="1048751" y="5100614"/>
            <a:ext cx="360040" cy="102869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 rot="5400000">
            <a:off x="817297" y="6206451"/>
            <a:ext cx="8229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Connector 517"/>
          <p:cNvCxnSpPr/>
          <p:nvPr/>
        </p:nvCxnSpPr>
        <p:spPr>
          <a:xfrm>
            <a:off x="1228771" y="6617926"/>
            <a:ext cx="55034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/>
          <p:nvPr/>
        </p:nvCxnSpPr>
        <p:spPr>
          <a:xfrm rot="5400000" flipH="1" flipV="1">
            <a:off x="6320766" y="6206451"/>
            <a:ext cx="8229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Elbow Connector 521"/>
          <p:cNvCxnSpPr/>
          <p:nvPr/>
        </p:nvCxnSpPr>
        <p:spPr>
          <a:xfrm rot="5400000">
            <a:off x="1691680" y="5023463"/>
            <a:ext cx="360040" cy="257171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Elbow Connector 523"/>
          <p:cNvCxnSpPr/>
          <p:nvPr/>
        </p:nvCxnSpPr>
        <p:spPr>
          <a:xfrm rot="16200000" flipH="1">
            <a:off x="1923134" y="5049180"/>
            <a:ext cx="360040" cy="205737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/>
          <p:nvPr/>
        </p:nvCxnSpPr>
        <p:spPr>
          <a:xfrm rot="5400000">
            <a:off x="1820266" y="6129300"/>
            <a:ext cx="66864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/>
          <p:cNvCxnSpPr/>
          <p:nvPr/>
        </p:nvCxnSpPr>
        <p:spPr>
          <a:xfrm>
            <a:off x="2154589" y="6463623"/>
            <a:ext cx="380613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/>
          <p:cNvCxnSpPr/>
          <p:nvPr/>
        </p:nvCxnSpPr>
        <p:spPr>
          <a:xfrm rot="5400000" flipH="1" flipV="1">
            <a:off x="5626403" y="6129300"/>
            <a:ext cx="66864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/>
          <p:cNvCxnSpPr/>
          <p:nvPr/>
        </p:nvCxnSpPr>
        <p:spPr>
          <a:xfrm rot="5400000">
            <a:off x="2720366" y="5074897"/>
            <a:ext cx="20573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 rot="10800000">
            <a:off x="2720366" y="5177766"/>
            <a:ext cx="10286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Straight Connector 545"/>
          <p:cNvCxnSpPr/>
          <p:nvPr/>
        </p:nvCxnSpPr>
        <p:spPr>
          <a:xfrm rot="5400000">
            <a:off x="2643214" y="5254917"/>
            <a:ext cx="15430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/>
          <p:cNvCxnSpPr/>
          <p:nvPr/>
        </p:nvCxnSpPr>
        <p:spPr>
          <a:xfrm>
            <a:off x="2823234" y="5177766"/>
            <a:ext cx="66864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/>
          <p:nvPr/>
        </p:nvCxnSpPr>
        <p:spPr>
          <a:xfrm rot="5400000">
            <a:off x="3414729" y="5254917"/>
            <a:ext cx="15430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/>
          <p:nvPr/>
        </p:nvCxnSpPr>
        <p:spPr>
          <a:xfrm rot="5400000">
            <a:off x="3954789" y="6052149"/>
            <a:ext cx="5143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/>
          <p:cNvCxnSpPr/>
          <p:nvPr/>
        </p:nvCxnSpPr>
        <p:spPr>
          <a:xfrm>
            <a:off x="4211960" y="6309320"/>
            <a:ext cx="97725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Straight Connector 558"/>
          <p:cNvCxnSpPr/>
          <p:nvPr/>
        </p:nvCxnSpPr>
        <p:spPr>
          <a:xfrm rot="5400000" flipH="1" flipV="1">
            <a:off x="4932040" y="6052149"/>
            <a:ext cx="5143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37812</TotalTime>
  <Words>297</Words>
  <Application>Microsoft Macintosh PowerPoint</Application>
  <PresentationFormat>Letter Paper (8.5x11 in)</PresentationFormat>
  <Paragraphs>171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 Preece</dc:creator>
  <cp:lastModifiedBy>Roy Preece</cp:lastModifiedBy>
  <cp:revision>334</cp:revision>
  <dcterms:created xsi:type="dcterms:W3CDTF">2011-08-17T16:33:00Z</dcterms:created>
  <dcterms:modified xsi:type="dcterms:W3CDTF">2011-11-30T19:53:58Z</dcterms:modified>
</cp:coreProperties>
</file>