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4" r:id="rId3"/>
    <p:sldId id="287" r:id="rId4"/>
    <p:sldId id="276" r:id="rId5"/>
    <p:sldId id="283" r:id="rId6"/>
    <p:sldId id="281" r:id="rId7"/>
    <p:sldId id="280" r:id="rId8"/>
    <p:sldId id="277" r:id="rId9"/>
    <p:sldId id="284" r:id="rId10"/>
    <p:sldId id="282" r:id="rId11"/>
    <p:sldId id="285" r:id="rId12"/>
    <p:sldId id="278" r:id="rId13"/>
    <p:sldId id="286" r:id="rId1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1" charset="0"/>
        <a:ea typeface="ＭＳ Ｐゴシック" pitchFamily="2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1" charset="0"/>
        <a:ea typeface="ＭＳ Ｐゴシック" pitchFamily="2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1" charset="0"/>
        <a:ea typeface="ＭＳ Ｐゴシック" pitchFamily="2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1" charset="0"/>
        <a:ea typeface="ＭＳ Ｐゴシック" pitchFamily="2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1" charset="0"/>
        <a:ea typeface="ＭＳ Ｐゴシック" pitchFamily="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21" charset="0"/>
        <a:ea typeface="ＭＳ Ｐゴシック" pitchFamily="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21" charset="0"/>
        <a:ea typeface="ＭＳ Ｐゴシック" pitchFamily="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21" charset="0"/>
        <a:ea typeface="ＭＳ Ｐゴシック" pitchFamily="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21" charset="0"/>
        <a:ea typeface="ＭＳ Ｐゴシック" pitchFamily="2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A4E8"/>
    <a:srgbClr val="CB7D65"/>
    <a:srgbClr val="0066FF"/>
    <a:srgbClr val="33CC33"/>
    <a:srgbClr val="CC3300"/>
    <a:srgbClr val="9900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530" y="-96"/>
      </p:cViewPr>
      <p:guideLst>
        <p:guide orient="horz" pos="53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1416" y="-53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0" tIns="46205" rIns="92410" bIns="46205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0" tIns="46205" rIns="92410" bIns="46205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0" tIns="46205" rIns="92410" bIns="46205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0" tIns="46205" rIns="92410" bIns="46205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E91EE442-EBC0-49BB-A43D-EBB72D1FB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0" tIns="46205" rIns="92410" bIns="46205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0" tIns="46205" rIns="92410" bIns="46205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6613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0" tIns="46205" rIns="92410" bIns="462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0" tIns="46205" rIns="92410" bIns="46205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0" tIns="46205" rIns="92410" bIns="46205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ED98588D-03E7-432A-8C4C-91CDB61DD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21" charset="-128"/>
        <a:cs typeface="ＭＳ Ｐゴシック" pitchFamily="2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F61A78-CFE3-4EAE-AABF-E3D8CF3D8AC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F61A78-CFE3-4EAE-AABF-E3D8CF3D8AC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178F8-224E-44BE-8BF2-550561C42F0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mice-logo-30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18425" y="511175"/>
            <a:ext cx="776288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LBLlogo"/>
          <p:cNvPicPr>
            <a:picLocks noChangeAspect="1" noChangeArrowheads="1"/>
          </p:cNvPicPr>
          <p:nvPr userDrawn="1"/>
        </p:nvPicPr>
        <p:blipFill>
          <a:blip r:embed="rId3"/>
          <a:srcRect b="12582"/>
          <a:stretch>
            <a:fillRect/>
          </a:stretch>
        </p:blipFill>
        <p:spPr bwMode="auto">
          <a:xfrm>
            <a:off x="647700" y="487363"/>
            <a:ext cx="12795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971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Spectrometer Solenoid Review</a:t>
            </a:r>
          </a:p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5188" y="6477000"/>
            <a:ext cx="3048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Tapio Niinikoski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75B21C3-36FD-447E-85F9-F58CFE0CA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971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Spectrometer Solenoid Review</a:t>
            </a:r>
          </a:p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5188" y="6477000"/>
            <a:ext cx="3048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Tapio Niinikoski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AAF2D0B-01EF-49C8-962E-DD3733F03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403"/>
            <a:ext cx="8229600" cy="774232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971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Spectrometer Solenoid Review</a:t>
            </a:r>
          </a:p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5188" y="6477000"/>
            <a:ext cx="3048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Tapio Niinikoski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DB67BBB-1BAE-45F2-AD76-5F7013260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260"/>
            <a:ext cx="8229600" cy="806822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36E75B6-1889-4CAC-9FB9-452015E66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3D66A0F-C852-48F1-BDB3-C630578D1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42EBDB8-07F2-47D2-9A17-744FD8F68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BA70FC5-BFC8-42A9-A28E-1B91DD02C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98B7C2D-D466-49FC-A598-540D21EBF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971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Spectrometer Solenoid Review</a:t>
            </a:r>
          </a:p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5188" y="6477000"/>
            <a:ext cx="3048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Tapio Niinikoski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30A131B-FFEF-4BAB-949C-E33F11EE8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971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Spectrometer Solenoid Review</a:t>
            </a:r>
          </a:p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5188" y="6477000"/>
            <a:ext cx="3048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Tapio Niinikoski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CA95042-E08F-4BEC-8B25-D6596666A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971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Spectrometer Solenoid Review</a:t>
            </a:r>
          </a:p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5188" y="6477000"/>
            <a:ext cx="3048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Tapio Niinikoski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7E9CB53-496C-4EB0-B74B-7D5858811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770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  <a:latin typeface="Trebuchet MS" pitchFamily="21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71CAA35-985C-40F2-B8EA-5BF1D09D8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4262438" y="3119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+mj-lt"/>
          <a:ea typeface="ＭＳ Ｐゴシック" pitchFamily="21" charset="-128"/>
          <a:cs typeface="ＭＳ Ｐゴシック" pitchFamily="2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Comic Sans MS" charset="0"/>
          <a:ea typeface="ＭＳ Ｐゴシック" pitchFamily="21" charset="-128"/>
          <a:cs typeface="ＭＳ Ｐゴシック" pitchFamily="2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Comic Sans MS" charset="0"/>
          <a:ea typeface="ＭＳ Ｐゴシック" pitchFamily="21" charset="-128"/>
          <a:cs typeface="ＭＳ Ｐゴシック" pitchFamily="2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Comic Sans MS" charset="0"/>
          <a:ea typeface="ＭＳ Ｐゴシック" pitchFamily="21" charset="-128"/>
          <a:cs typeface="ＭＳ Ｐゴシック" pitchFamily="2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Comic Sans MS" charset="0"/>
          <a:ea typeface="ＭＳ Ｐゴシック" pitchFamily="21" charset="-128"/>
          <a:cs typeface="ＭＳ Ｐゴシック" pitchFamily="2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Comic Sans M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Comic Sans M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Comic Sans M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CC3300"/>
          </a:solidFill>
          <a:latin typeface="+mn-lt"/>
          <a:ea typeface="ＭＳ Ｐゴシック" pitchFamily="21" charset="-128"/>
          <a:cs typeface="ＭＳ Ｐゴシック" pitchFamily="2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64128" y="1376601"/>
            <a:ext cx="7202488" cy="2847975"/>
          </a:xfrm>
          <a:noFill/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b="1" dirty="0" smtClean="0">
                <a:solidFill>
                  <a:schemeClr val="tx1"/>
                </a:solidFill>
                <a:latin typeface="Trebuchet MS" pitchFamily="21" charset="0"/>
              </a:rPr>
              <a:t>Power Supply System </a:t>
            </a:r>
            <a:br>
              <a:rPr lang="en-US" b="1" dirty="0" smtClean="0">
                <a:solidFill>
                  <a:schemeClr val="tx1"/>
                </a:solidFill>
                <a:latin typeface="Trebuchet MS" pitchFamily="21" charset="0"/>
              </a:rPr>
            </a:br>
            <a:endParaRPr lang="en-US" b="1" dirty="0" smtClean="0">
              <a:solidFill>
                <a:schemeClr val="tx1"/>
              </a:solidFill>
              <a:latin typeface="Trebuchet MS" pitchFamily="21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98272" y="5480050"/>
            <a:ext cx="6934200" cy="1069975"/>
          </a:xfrm>
        </p:spPr>
        <p:txBody>
          <a:bodyPr/>
          <a:lstStyle/>
          <a:p>
            <a:pPr>
              <a:spcBef>
                <a:spcPct val="0"/>
              </a:spcBef>
              <a:tabLst>
                <a:tab pos="339725" algn="l"/>
                <a:tab pos="4232275" algn="l"/>
              </a:tabLst>
            </a:pPr>
            <a:r>
              <a:rPr lang="en-US" sz="2400" b="1" dirty="0" smtClean="0">
                <a:latin typeface="Trebuchet MS" pitchFamily="21" charset="0"/>
              </a:rPr>
              <a:t>John Joseph</a:t>
            </a:r>
          </a:p>
          <a:p>
            <a:pPr>
              <a:spcBef>
                <a:spcPct val="0"/>
              </a:spcBef>
              <a:tabLst>
                <a:tab pos="339725" algn="l"/>
                <a:tab pos="4232275" algn="l"/>
              </a:tabLst>
            </a:pPr>
            <a:r>
              <a:rPr lang="en-US" sz="1600" dirty="0" smtClean="0">
                <a:solidFill>
                  <a:schemeClr val="accent2"/>
                </a:solidFill>
                <a:latin typeface="Trebuchet MS" pitchFamily="21" charset="0"/>
              </a:rPr>
              <a:t>LBNL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857212" y="3418833"/>
            <a:ext cx="34163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Trebuchet MS" pitchFamily="21" charset="0"/>
              </a:rPr>
              <a:t>Spectrometer </a:t>
            </a:r>
            <a:r>
              <a:rPr lang="en-US" dirty="0" smtClean="0">
                <a:solidFill>
                  <a:schemeClr val="accent2"/>
                </a:solidFill>
                <a:latin typeface="Trebuchet MS" pitchFamily="21" charset="0"/>
              </a:rPr>
              <a:t>Solenoid 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Trebuchet MS" pitchFamily="21" charset="0"/>
              </a:rPr>
              <a:t>Test Plan Review</a:t>
            </a:r>
            <a:endParaRPr lang="en-US" dirty="0">
              <a:solidFill>
                <a:schemeClr val="accent2"/>
              </a:solidFill>
              <a:latin typeface="Trebuchet MS" pitchFamily="21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Trebuchet MS" pitchFamily="21" charset="0"/>
              </a:rPr>
              <a:t> </a:t>
            </a:r>
            <a:r>
              <a:rPr lang="en-US" sz="1800" dirty="0" smtClean="0">
                <a:solidFill>
                  <a:schemeClr val="accent2"/>
                </a:solidFill>
                <a:latin typeface="Trebuchet MS" pitchFamily="21" charset="0"/>
              </a:rPr>
              <a:t>Feb 17</a:t>
            </a:r>
            <a:r>
              <a:rPr lang="en-US" sz="1800" baseline="30000" dirty="0" smtClean="0">
                <a:solidFill>
                  <a:schemeClr val="accent2"/>
                </a:solidFill>
                <a:latin typeface="Trebuchet MS" pitchFamily="21" charset="0"/>
              </a:rPr>
              <a:t>th</a:t>
            </a:r>
            <a:r>
              <a:rPr lang="en-US" sz="1800" dirty="0" smtClean="0">
                <a:solidFill>
                  <a:schemeClr val="accent2"/>
                </a:solidFill>
                <a:latin typeface="Trebuchet MS" pitchFamily="21" charset="0"/>
              </a:rPr>
              <a:t> 2012</a:t>
            </a:r>
            <a:endParaRPr lang="en-US" sz="1800" dirty="0">
              <a:latin typeface="Trebuchet MS" pitchFamily="21" charset="0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2044476" y="5230678"/>
            <a:ext cx="5041792" cy="269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PS-Rack-FrontView.JPG"/>
          <p:cNvPicPr>
            <a:picLocks noChangeAspect="1"/>
          </p:cNvPicPr>
          <p:nvPr/>
        </p:nvPicPr>
        <p:blipFill>
          <a:blip r:embed="rId2" cstate="print"/>
          <a:srcRect l="36296" t="5556" r="28889" b="4444"/>
          <a:stretch>
            <a:fillRect/>
          </a:stretch>
        </p:blipFill>
        <p:spPr>
          <a:xfrm>
            <a:off x="69743" y="1528442"/>
            <a:ext cx="1525390" cy="5257800"/>
          </a:xfrm>
          <a:prstGeom prst="rect">
            <a:avLst/>
          </a:prstGeom>
        </p:spPr>
      </p:pic>
      <p:pic>
        <p:nvPicPr>
          <p:cNvPr id="7" name="Picture 6" descr="Contactors-1.JPG"/>
          <p:cNvPicPr>
            <a:picLocks noChangeAspect="1"/>
          </p:cNvPicPr>
          <p:nvPr/>
        </p:nvPicPr>
        <p:blipFill>
          <a:blip r:embed="rId3" cstate="print"/>
          <a:srcRect l="24815" t="4167" r="37348" b="833"/>
          <a:stretch>
            <a:fillRect/>
          </a:stretch>
        </p:blipFill>
        <p:spPr>
          <a:xfrm>
            <a:off x="7502816" y="1528442"/>
            <a:ext cx="1570364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rol-Monitoring-2.JPG"/>
          <p:cNvPicPr>
            <a:picLocks noChangeAspect="1"/>
          </p:cNvPicPr>
          <p:nvPr/>
        </p:nvPicPr>
        <p:blipFill>
          <a:blip r:embed="rId2" cstate="print"/>
          <a:srcRect l="11111" t="2778" r="9630" b="8333"/>
          <a:stretch>
            <a:fillRect/>
          </a:stretch>
        </p:blipFill>
        <p:spPr>
          <a:xfrm>
            <a:off x="4991109" y="685765"/>
            <a:ext cx="4076691" cy="6096035"/>
          </a:xfrm>
          <a:prstGeom prst="rect">
            <a:avLst/>
          </a:prstGeom>
        </p:spPr>
      </p:pic>
      <p:sp>
        <p:nvSpPr>
          <p:cNvPr id="3" name="Rectangle 2050"/>
          <p:cNvSpPr txBox="1">
            <a:spLocks noChangeArrowheads="1"/>
          </p:cNvSpPr>
          <p:nvPr/>
        </p:nvSpPr>
        <p:spPr bwMode="auto">
          <a:xfrm>
            <a:off x="457200" y="49917"/>
            <a:ext cx="8229600" cy="5467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rebuchet MS" pitchFamily="21" charset="0"/>
                <a:ea typeface="ＭＳ Ｐゴシック" pitchFamily="21" charset="-128"/>
                <a:cs typeface="ＭＳ Ｐゴシック" pitchFamily="21" charset="-128"/>
              </a:rPr>
              <a:t>Power Entry, Control,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rebuchet MS" pitchFamily="21" charset="0"/>
                <a:ea typeface="ＭＳ Ｐゴシック" pitchFamily="21" charset="-128"/>
                <a:cs typeface="ＭＳ Ｐゴシック" pitchFamily="21" charset="-128"/>
              </a:rPr>
              <a:t> and Monitoring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rebuchet MS" pitchFamily="21" charset="0"/>
              <a:ea typeface="ＭＳ Ｐゴシック" pitchFamily="21" charset="-128"/>
              <a:cs typeface="ＭＳ Ｐゴシック" pitchFamily="21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627453" y="914400"/>
            <a:ext cx="2071879" cy="86810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TB1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208 VAC 3-PHASE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Power Entry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 bwMode="auto">
          <a:xfrm>
            <a:off x="4699332" y="1348451"/>
            <a:ext cx="1851939" cy="1446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164467" y="2629425"/>
            <a:ext cx="2513640" cy="86810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TB4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Status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 Monitoring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 bwMode="auto">
          <a:xfrm>
            <a:off x="4678107" y="3063476"/>
            <a:ext cx="2046784" cy="385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2523281" y="5478800"/>
            <a:ext cx="2156750" cy="86810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SSR, TB3,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 PS6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Interlock &amp; Contactor Control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 bwMode="auto">
          <a:xfrm flipV="1">
            <a:off x="4680031" y="5856791"/>
            <a:ext cx="1882815" cy="560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2720051" y="3997200"/>
            <a:ext cx="1959980" cy="86810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TB2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PS Voltage Monitoring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 bwMode="auto">
          <a:xfrm flipV="1">
            <a:off x="4680031" y="4386805"/>
            <a:ext cx="1963837" cy="444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92596" y="1346562"/>
            <a:ext cx="2073792" cy="4452353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TB4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Status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 Monitoring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C00000"/>
              </a:solidFill>
              <a:latin typeface="Trebuchet MS" pitchFamily="34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C00000"/>
              </a:solidFill>
              <a:latin typeface="Trebuchet MS" pitchFamily="34" charset="0"/>
              <a:cs typeface="Arial" pitchFamily="34" charset="0"/>
            </a:endParaRPr>
          </a:p>
          <a:p>
            <a:r>
              <a:rPr lang="en-US" sz="18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 K1 - V</a:t>
            </a:r>
            <a:r>
              <a:rPr lang="en-US" sz="1800" baseline="-250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DROP</a:t>
            </a:r>
            <a:r>
              <a:rPr lang="en-US" sz="18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  </a:t>
            </a:r>
          </a:p>
          <a:p>
            <a:r>
              <a:rPr lang="en-US" sz="18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 K2 – V</a:t>
            </a:r>
            <a:r>
              <a:rPr lang="en-US" sz="1800" baseline="-250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DROP</a:t>
            </a:r>
          </a:p>
          <a:p>
            <a:r>
              <a:rPr lang="en-US" sz="18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 K3 – V</a:t>
            </a:r>
            <a:r>
              <a:rPr lang="en-US" sz="1800" baseline="-250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DROP</a:t>
            </a:r>
          </a:p>
          <a:p>
            <a:r>
              <a:rPr lang="en-US" sz="18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 K4 - V</a:t>
            </a:r>
            <a:r>
              <a:rPr lang="en-US" sz="1800" baseline="-250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DROP</a:t>
            </a:r>
            <a:r>
              <a:rPr lang="en-US" sz="18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 </a:t>
            </a:r>
          </a:p>
          <a:p>
            <a:r>
              <a:rPr lang="en-US" sz="18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 K5 - V</a:t>
            </a:r>
            <a:r>
              <a:rPr lang="en-US" sz="1800" baseline="-250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DROP</a:t>
            </a:r>
            <a:r>
              <a:rPr lang="en-US" sz="18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 </a:t>
            </a:r>
          </a:p>
          <a:p>
            <a:r>
              <a:rPr lang="en-US" sz="18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 K6 - V</a:t>
            </a:r>
            <a:r>
              <a:rPr lang="en-US" sz="1800" baseline="-250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DROP</a:t>
            </a:r>
            <a:r>
              <a:rPr lang="en-US" sz="18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 </a:t>
            </a:r>
          </a:p>
          <a:p>
            <a:r>
              <a:rPr lang="en-US" sz="18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 K7 - V</a:t>
            </a:r>
            <a:r>
              <a:rPr lang="en-US" sz="1800" baseline="-250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DROP</a:t>
            </a:r>
            <a:r>
              <a:rPr lang="en-US" sz="18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 </a:t>
            </a:r>
          </a:p>
          <a:p>
            <a:r>
              <a:rPr lang="en-US" sz="18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 K8 – V</a:t>
            </a:r>
            <a:r>
              <a:rPr lang="en-US" sz="1800" baseline="-250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DROP</a:t>
            </a:r>
          </a:p>
          <a:p>
            <a:r>
              <a:rPr lang="en-US" sz="18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 CONTACT STATUS</a:t>
            </a:r>
          </a:p>
          <a:p>
            <a:r>
              <a:rPr lang="en-US" sz="18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 PS TEMP SENSORS 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36" y="1039802"/>
            <a:ext cx="8435050" cy="519896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Rewire Temp Sensors to move over-temp reaction control to Slow or Fast DAQ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Overheating of Energy Absorbers should be slow ramp down not fast discharge</a:t>
            </a:r>
          </a:p>
          <a:p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Add Emergency Off switch to front and  back of racks</a:t>
            </a:r>
          </a:p>
          <a:p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Contactor Aux Contacts indicate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All Contactors closed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One or more Contactors open</a:t>
            </a:r>
          </a:p>
          <a:p>
            <a:pPr lvl="2"/>
            <a:r>
              <a:rPr lang="en-US" dirty="0" smtClean="0">
                <a:latin typeface="Calibri" pitchFamily="34" charset="0"/>
                <a:cs typeface="Calibri" pitchFamily="34" charset="0"/>
              </a:rPr>
              <a:t>Currently only indicates if all are open</a:t>
            </a:r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050"/>
          <p:cNvSpPr txBox="1">
            <a:spLocks noChangeArrowheads="1"/>
          </p:cNvSpPr>
          <p:nvPr/>
        </p:nvSpPr>
        <p:spPr bwMode="auto">
          <a:xfrm>
            <a:off x="457200" y="49917"/>
            <a:ext cx="8229600" cy="5467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rebuchet MS" pitchFamily="21" charset="0"/>
                <a:ea typeface="ＭＳ Ｐゴシック" pitchFamily="21" charset="-128"/>
                <a:cs typeface="ＭＳ Ｐゴシック" pitchFamily="21" charset="-128"/>
              </a:rPr>
              <a:t>Additional Changes per Collaboration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33" y="877751"/>
            <a:ext cx="8539223" cy="541888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Loads on 3 Phase 208 VAC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300A Power Supply for the Center Coil (15A @ 3.3kW)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300A Power Supply for Matching Coil 1 (80% efficiency min)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300A Power Supply for Matching Coil 2 (80% efficiency min)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Loads on Single Phase 208 VAC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 Contactor Coils requiring 970VA for Pickup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 Contactor Coils requiring 245VA for Pickup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24VDC, 60 Watt, Power Supply for system Interlock circuits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Loads on 120 VAC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60A Trimming  Power Supplies for the End Coils (Qty 2)</a:t>
            </a:r>
          </a:p>
          <a:p>
            <a:pPr lvl="2"/>
            <a:r>
              <a:rPr lang="en-US" dirty="0" smtClean="0">
                <a:latin typeface="Calibri" pitchFamily="34" charset="0"/>
                <a:cs typeface="Calibri" pitchFamily="34" charset="0"/>
              </a:rPr>
              <a:t>850 VA per Unit</a:t>
            </a:r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Power Supply Controllers for the 300A Units (Qty 2)</a:t>
            </a:r>
          </a:p>
          <a:p>
            <a:pPr lvl="2"/>
            <a:r>
              <a:rPr lang="en-US" dirty="0" smtClean="0">
                <a:latin typeface="Calibri" pitchFamily="34" charset="0"/>
                <a:cs typeface="Calibri" pitchFamily="34" charset="0"/>
              </a:rPr>
              <a:t>50 VA per Unit</a:t>
            </a:r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050"/>
          <p:cNvSpPr txBox="1">
            <a:spLocks noChangeArrowheads="1"/>
          </p:cNvSpPr>
          <p:nvPr/>
        </p:nvSpPr>
        <p:spPr bwMode="auto">
          <a:xfrm>
            <a:off x="457200" y="49917"/>
            <a:ext cx="8229600" cy="5467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rebuchet MS" pitchFamily="21" charset="0"/>
                <a:ea typeface="ＭＳ Ｐゴシック" pitchFamily="21" charset="-128"/>
                <a:cs typeface="ＭＳ Ｐゴシック" pitchFamily="21" charset="-128"/>
              </a:rPr>
              <a:t>Power Requirements for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36" y="634677"/>
            <a:ext cx="8435050" cy="597446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Complete remaining assembly tasks on the rack to be used at Wang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Implement RAL recommendations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Complete the final Documentation package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Final Schematics &amp; Wire Lists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Configuration Drawing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Low Current Functionality Testing of all System Components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Avoid connecting water circuits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Load PS outputs with shorting cables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Decision on Assembly of 2</a:t>
            </a:r>
            <a:r>
              <a:rPr lang="en-US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nd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Power Supply Rack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Requested to go directly to RAL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New rack configuration is under consideration</a:t>
            </a:r>
          </a:p>
        </p:txBody>
      </p:sp>
      <p:sp>
        <p:nvSpPr>
          <p:cNvPr id="4" name="Rectangle 2050"/>
          <p:cNvSpPr txBox="1">
            <a:spLocks noChangeArrowheads="1"/>
          </p:cNvSpPr>
          <p:nvPr/>
        </p:nvSpPr>
        <p:spPr bwMode="auto">
          <a:xfrm>
            <a:off x="457200" y="49917"/>
            <a:ext cx="8229600" cy="5467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rebuchet MS" pitchFamily="21" charset="0"/>
                <a:ea typeface="ＭＳ Ｐゴシック" pitchFamily="21" charset="-128"/>
                <a:cs typeface="ＭＳ Ｐゴシック" pitchFamily="21" charset="-128"/>
              </a:rPr>
              <a:t>Tasks to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9917"/>
            <a:ext cx="8229600" cy="54677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solidFill>
                  <a:srgbClr val="CC3300"/>
                </a:solidFill>
                <a:latin typeface="Trebuchet MS" pitchFamily="21" charset="0"/>
              </a:rPr>
              <a:t>Simplified </a:t>
            </a:r>
            <a:r>
              <a:rPr lang="en-US" sz="2800" b="1" dirty="0" smtClean="0">
                <a:solidFill>
                  <a:srgbClr val="CC3300"/>
                </a:solidFill>
                <a:latin typeface="Trebuchet MS" pitchFamily="21" charset="0"/>
              </a:rPr>
              <a:t>PS System </a:t>
            </a:r>
            <a:r>
              <a:rPr lang="en-US" sz="2800" b="1" dirty="0" smtClean="0">
                <a:solidFill>
                  <a:srgbClr val="CC3300"/>
                </a:solidFill>
                <a:latin typeface="Trebuchet MS" pitchFamily="21" charset="0"/>
              </a:rPr>
              <a:t>Block Diagram</a:t>
            </a:r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F253EA38-D61F-4D3B-ACB4-F6FA456A471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928452" y="1331094"/>
            <a:ext cx="2514600" cy="1828800"/>
          </a:xfrm>
          <a:prstGeom prst="rect">
            <a:avLst/>
          </a:prstGeom>
          <a:solidFill>
            <a:srgbClr val="FFC000">
              <a:alpha val="80000"/>
            </a:srgb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Power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Supply Slow Control System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28452" y="4516080"/>
            <a:ext cx="2514600" cy="1828800"/>
          </a:xfrm>
          <a:prstGeom prst="rect">
            <a:avLst/>
          </a:prstGeom>
          <a:solidFill>
            <a:srgbClr val="FFC000">
              <a:alpha val="80000"/>
            </a:srgb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Quench Detect System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053299"/>
            <a:ext cx="2766349" cy="541694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21" charset="-128"/>
                <a:cs typeface="Calibri" pitchFamily="34" charset="0"/>
              </a:rPr>
              <a:t>Slow Control Functions</a:t>
            </a:r>
          </a:p>
          <a:p>
            <a:pPr marL="568325" lvl="1" indent="-342900">
              <a:spcBef>
                <a:spcPct val="20000"/>
              </a:spcBef>
              <a:buFontTx/>
              <a:buChar char="•"/>
            </a:pPr>
            <a:r>
              <a:rPr lang="en-US" sz="1800" kern="0" dirty="0" smtClean="0">
                <a:latin typeface="Calibri" pitchFamily="34" charset="0"/>
                <a:cs typeface="Calibri" pitchFamily="34" charset="0"/>
              </a:rPr>
              <a:t>Ramp Rates</a:t>
            </a:r>
          </a:p>
          <a:p>
            <a:pPr marL="568325" lvl="1" indent="-342900">
              <a:spcBef>
                <a:spcPct val="20000"/>
              </a:spcBef>
              <a:buFontTx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Contactor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 switching for ramp cycles</a:t>
            </a:r>
          </a:p>
          <a:p>
            <a:pPr marL="568325" lvl="1" indent="-342900">
              <a:spcBef>
                <a:spcPct val="20000"/>
              </a:spcBef>
              <a:buFontTx/>
              <a:buChar char="•"/>
            </a:pPr>
            <a:r>
              <a:rPr lang="en-US" sz="1800" kern="0" noProof="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Status Monitoring</a:t>
            </a:r>
          </a:p>
          <a:p>
            <a:pPr marL="1025525" lvl="2" indent="-342900">
              <a:spcBef>
                <a:spcPct val="20000"/>
              </a:spcBef>
              <a:buFontTx/>
              <a:buChar char="•"/>
            </a:pPr>
            <a:r>
              <a:rPr lang="en-US" sz="1800" kern="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Voltage</a:t>
            </a:r>
          </a:p>
          <a:p>
            <a:pPr marL="1025525" lvl="2" indent="-342900">
              <a:spcBef>
                <a:spcPct val="20000"/>
              </a:spcBef>
              <a:buFontTx/>
              <a:buChar char="•"/>
            </a:pPr>
            <a:r>
              <a:rPr lang="en-US" sz="1800" kern="0" noProof="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Current</a:t>
            </a:r>
          </a:p>
          <a:p>
            <a:pPr marL="1025525" lvl="2" indent="-342900">
              <a:spcBef>
                <a:spcPct val="20000"/>
              </a:spcBef>
              <a:buFontTx/>
              <a:buChar char="•"/>
            </a:pPr>
            <a:r>
              <a:rPr lang="en-US" sz="1800" kern="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Temperature</a:t>
            </a:r>
            <a:endParaRPr lang="en-US" sz="1800" kern="0" noProof="0" dirty="0" smtClean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568325" lvl="1" indent="-342900">
              <a:spcBef>
                <a:spcPct val="20000"/>
              </a:spcBef>
              <a:buFontTx/>
              <a:buChar char="•"/>
            </a:pP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Direct</a:t>
            </a:r>
            <a:r>
              <a:rPr kumimoji="0" lang="en-US" sz="1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 control of all PS Units</a:t>
            </a:r>
          </a:p>
          <a:p>
            <a:pPr marL="568325" lvl="1" indent="-342900">
              <a:spcBef>
                <a:spcPct val="20000"/>
              </a:spcBef>
              <a:buFontTx/>
              <a:buChar char="•"/>
            </a:pPr>
            <a:endParaRPr lang="en-US" sz="1800" kern="0" baseline="0" noProof="0" dirty="0" smtClean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111125" indent="-342900">
              <a:spcBef>
                <a:spcPct val="20000"/>
              </a:spcBef>
              <a:buFontTx/>
              <a:buChar char="•"/>
            </a:pPr>
            <a:r>
              <a:rPr kumimoji="0" lang="en-US" sz="1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QDS Functions</a:t>
            </a:r>
          </a:p>
          <a:p>
            <a:pPr marL="568325" lvl="1" indent="-342900">
              <a:spcBef>
                <a:spcPct val="20000"/>
              </a:spcBef>
              <a:buFontTx/>
              <a:buChar char="•"/>
            </a:pPr>
            <a:r>
              <a:rPr lang="en-US" sz="1800" kern="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Real time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Quench Detection</a:t>
            </a:r>
          </a:p>
          <a:p>
            <a:pPr marL="568325" lvl="1" indent="-342900">
              <a:spcBef>
                <a:spcPct val="20000"/>
              </a:spcBef>
              <a:buFontTx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Contactor switching for fast discharge</a:t>
            </a:r>
          </a:p>
          <a:p>
            <a:pPr marL="568325" lvl="1" indent="-342900">
              <a:spcBef>
                <a:spcPct val="20000"/>
              </a:spcBef>
              <a:buFontTx/>
              <a:buChar char="•"/>
            </a:pPr>
            <a:r>
              <a:rPr lang="en-US" sz="1800" kern="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Real time system status monitoring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45002" y="1307949"/>
            <a:ext cx="2514600" cy="5036932"/>
          </a:xfrm>
          <a:prstGeom prst="rect">
            <a:avLst/>
          </a:prstGeom>
          <a:solidFill>
            <a:srgbClr val="00B0F0">
              <a:alpha val="80000"/>
            </a:srgb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Magnet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Coil Power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Supply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Rack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aseline="0" dirty="0" smtClean="0">
              <a:latin typeface="Calibri" pitchFamily="34" charset="0"/>
              <a:cs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Power Supplies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for the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Center Coil &amp;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Matching Coils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432440" y="2245494"/>
            <a:ext cx="934603" cy="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432440" y="5476766"/>
            <a:ext cx="934603" cy="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cxnSp>
        <p:nvCxnSpPr>
          <p:cNvPr id="12" name="Straight Arrow Connector 11"/>
          <p:cNvCxnSpPr>
            <a:stCxn id="6" idx="0"/>
            <a:endCxn id="5" idx="2"/>
          </p:cNvCxnSpPr>
          <p:nvPr/>
        </p:nvCxnSpPr>
        <p:spPr bwMode="auto">
          <a:xfrm flipV="1">
            <a:off x="4185752" y="3159894"/>
            <a:ext cx="0" cy="13561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6123012" y="1064873"/>
            <a:ext cx="2928395" cy="542852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9917"/>
            <a:ext cx="8229600" cy="54677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solidFill>
                  <a:srgbClr val="CC3300"/>
                </a:solidFill>
                <a:latin typeface="Trebuchet MS" pitchFamily="21" charset="0"/>
              </a:rPr>
              <a:t>Primary PS Rack Components and Loads</a:t>
            </a:r>
            <a:endParaRPr lang="en-US" sz="2800" b="1" dirty="0" smtClean="0">
              <a:solidFill>
                <a:srgbClr val="CC3300"/>
              </a:solidFill>
              <a:latin typeface="Trebuchet MS" pitchFamily="21" charset="0"/>
            </a:endParaRPr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F253EA38-D61F-4D3B-ACB4-F6FA456A4719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6390" name="Picture 11" descr="Wang_NMR_PS Info_Page_07.png"/>
          <p:cNvPicPr>
            <a:picLocks noChangeAspect="1"/>
          </p:cNvPicPr>
          <p:nvPr/>
        </p:nvPicPr>
        <p:blipFill>
          <a:blip r:embed="rId3"/>
          <a:srcRect l="3664" t="3535" r="2748" b="4713"/>
          <a:stretch>
            <a:fillRect/>
          </a:stretch>
        </p:blipFill>
        <p:spPr bwMode="auto">
          <a:xfrm>
            <a:off x="439838" y="533990"/>
            <a:ext cx="8272182" cy="630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037402AD-7846-4803-92D4-3A19D555A9B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485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50802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solidFill>
                  <a:srgbClr val="CC3300"/>
                </a:solidFill>
                <a:latin typeface="Trebuchet MS" pitchFamily="21" charset="0"/>
              </a:rPr>
              <a:t>Wang NMR System: DC SIGNAL </a:t>
            </a:r>
            <a:r>
              <a:rPr lang="en-US" sz="2800" b="1" dirty="0" smtClean="0">
                <a:solidFill>
                  <a:srgbClr val="CC3300"/>
                </a:solidFill>
                <a:latin typeface="Trebuchet MS" pitchFamily="21" charset="0"/>
              </a:rPr>
              <a:t>PATH &amp; Control</a:t>
            </a:r>
            <a:endParaRPr lang="en-US" sz="2800" b="1" dirty="0" smtClean="0">
              <a:solidFill>
                <a:srgbClr val="CC3300"/>
              </a:solidFill>
              <a:latin typeface="Trebuchet MS" pitchFamily="21" charset="0"/>
            </a:endParaRPr>
          </a:p>
        </p:txBody>
      </p:sp>
      <p:pic>
        <p:nvPicPr>
          <p:cNvPr id="20486" name="Picture 5" descr="Wang_NMR_PS Info_Page_10.png"/>
          <p:cNvPicPr>
            <a:picLocks noChangeAspect="1"/>
          </p:cNvPicPr>
          <p:nvPr/>
        </p:nvPicPr>
        <p:blipFill>
          <a:blip r:embed="rId3"/>
          <a:srcRect l="2718" t="5779" r="2718" b="4623"/>
          <a:stretch>
            <a:fillRect/>
          </a:stretch>
        </p:blipFill>
        <p:spPr bwMode="auto">
          <a:xfrm>
            <a:off x="246614" y="503694"/>
            <a:ext cx="8560659" cy="635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71" y="603151"/>
            <a:ext cx="8961120" cy="582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50802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solidFill>
                  <a:srgbClr val="CC3300"/>
                </a:solidFill>
                <a:latin typeface="Trebuchet MS" pitchFamily="21" charset="0"/>
              </a:rPr>
              <a:t>LBNL/MICE: DC PATH [As Built]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6044339"/>
            <a:ext cx="7772400" cy="805912"/>
          </a:xfrm>
        </p:spPr>
        <p:txBody>
          <a:bodyPr/>
          <a:lstStyle/>
          <a:p>
            <a:r>
              <a:rPr lang="en-US" sz="1800" dirty="0" smtClean="0">
                <a:latin typeface="Trebuchet MS" pitchFamily="34" charset="0"/>
              </a:rPr>
              <a:t>Added 5 contactors to system</a:t>
            </a:r>
          </a:p>
          <a:p>
            <a:pPr lvl="1"/>
            <a:r>
              <a:rPr lang="en-US" sz="1800" dirty="0" smtClean="0">
                <a:latin typeface="Trebuchet MS" pitchFamily="34" charset="0"/>
              </a:rPr>
              <a:t>HTS Lead protection during fast discharge</a:t>
            </a:r>
            <a:endParaRPr lang="en-US" sz="18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arView-EnergyAbsorbAssy.JPG"/>
          <p:cNvPicPr>
            <a:picLocks noChangeAspect="1"/>
          </p:cNvPicPr>
          <p:nvPr/>
        </p:nvPicPr>
        <p:blipFill>
          <a:blip r:embed="rId2" cstate="print"/>
          <a:srcRect l="2222" r="2593" b="3889"/>
          <a:stretch>
            <a:fillRect/>
          </a:stretch>
        </p:blipFill>
        <p:spPr>
          <a:xfrm>
            <a:off x="115750" y="821804"/>
            <a:ext cx="4418293" cy="5948423"/>
          </a:xfrm>
          <a:prstGeom prst="rect">
            <a:avLst/>
          </a:prstGeom>
        </p:spPr>
      </p:pic>
      <p:sp>
        <p:nvSpPr>
          <p:cNvPr id="4" name="Rectangle 2050"/>
          <p:cNvSpPr txBox="1">
            <a:spLocks noChangeArrowheads="1"/>
          </p:cNvSpPr>
          <p:nvPr/>
        </p:nvSpPr>
        <p:spPr bwMode="auto">
          <a:xfrm>
            <a:off x="457200" y="49917"/>
            <a:ext cx="8229600" cy="5467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rebuchet MS" pitchFamily="21" charset="0"/>
                <a:ea typeface="ＭＳ Ｐゴシック" pitchFamily="21" charset="-128"/>
                <a:cs typeface="ＭＳ Ｐゴシック" pitchFamily="21" charset="-128"/>
              </a:rPr>
              <a:t>Energy Absorber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rebuchet MS" pitchFamily="21" charset="0"/>
                <a:ea typeface="ＭＳ Ｐゴシック" pitchFamily="21" charset="-128"/>
                <a:cs typeface="ＭＳ Ｐゴシック" pitchFamily="21" charset="-128"/>
              </a:rPr>
              <a:t> Assemblies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rebuchet MS" pitchFamily="21" charset="0"/>
              <a:ea typeface="ＭＳ Ｐゴシック" pitchFamily="21" charset="-128"/>
              <a:cs typeface="ＭＳ Ｐゴシック" pitchFamily="21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88287" y="925975"/>
            <a:ext cx="2071879" cy="1377387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Plumbing for Water Cooling of Energy Absorbers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 bwMode="auto">
          <a:xfrm flipH="1">
            <a:off x="4583575" y="1614669"/>
            <a:ext cx="1504712" cy="5729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25701" y="2581154"/>
            <a:ext cx="4618299" cy="385436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 Energy Absorbers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Required for slow ramp down of coils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 diode assemblies per absorber circuit</a:t>
            </a:r>
          </a:p>
          <a:p>
            <a:pPr lvl="2"/>
            <a:r>
              <a:rPr lang="en-US" dirty="0" smtClean="0">
                <a:latin typeface="Calibri" pitchFamily="34" charset="0"/>
                <a:cs typeface="Calibri" pitchFamily="34" charset="0"/>
              </a:rPr>
              <a:t>1 DA always dissipating power into air &amp; water</a:t>
            </a:r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 water circuits available for cooling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S-Rack-FrontView.JPG"/>
          <p:cNvPicPr>
            <a:picLocks noChangeAspect="1"/>
          </p:cNvPicPr>
          <p:nvPr/>
        </p:nvPicPr>
        <p:blipFill>
          <a:blip r:embed="rId2" cstate="print"/>
          <a:srcRect l="36296" t="5556" r="28889" b="4444"/>
          <a:stretch>
            <a:fillRect/>
          </a:stretch>
        </p:blipFill>
        <p:spPr>
          <a:xfrm>
            <a:off x="243068" y="605915"/>
            <a:ext cx="1813851" cy="6252086"/>
          </a:xfrm>
          <a:prstGeom prst="rect">
            <a:avLst/>
          </a:prstGeom>
        </p:spPr>
      </p:pic>
      <p:pic>
        <p:nvPicPr>
          <p:cNvPr id="5" name="Picture 4" descr="Contactors-1.JPG"/>
          <p:cNvPicPr>
            <a:picLocks noChangeAspect="1"/>
          </p:cNvPicPr>
          <p:nvPr/>
        </p:nvPicPr>
        <p:blipFill>
          <a:blip r:embed="rId3" cstate="print"/>
          <a:srcRect l="24815" t="4167" r="24444" b="833"/>
          <a:stretch>
            <a:fillRect/>
          </a:stretch>
        </p:blipFill>
        <p:spPr>
          <a:xfrm>
            <a:off x="6587205" y="879676"/>
            <a:ext cx="2394745" cy="5978324"/>
          </a:xfrm>
          <a:prstGeom prst="rect">
            <a:avLst/>
          </a:prstGeom>
        </p:spPr>
      </p:pic>
      <p:sp>
        <p:nvSpPr>
          <p:cNvPr id="6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50802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solidFill>
                  <a:srgbClr val="CC3300"/>
                </a:solidFill>
                <a:latin typeface="Trebuchet MS" pitchFamily="21" charset="0"/>
              </a:rPr>
              <a:t>POWER SUPPLY RACK CONFIGURATION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199194" y="1620456"/>
            <a:ext cx="1759352" cy="462987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MS2 300A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 PS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01119" y="2316881"/>
            <a:ext cx="1759352" cy="462987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MS1 300A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 PS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03044" y="3024881"/>
            <a:ext cx="1759352" cy="462987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EC1 60A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 PS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04969" y="3628706"/>
            <a:ext cx="1759352" cy="462987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EC2 60A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 PS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195319" y="4313556"/>
            <a:ext cx="1759352" cy="462987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CS 60A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 PS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197244" y="4986832"/>
            <a:ext cx="1759352" cy="37225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EA - DA3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199169" y="5463332"/>
            <a:ext cx="1759352" cy="37225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EA - DA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4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201094" y="5939832"/>
            <a:ext cx="1759352" cy="37225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EA - DA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203019" y="6416332"/>
            <a:ext cx="1759352" cy="37225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EA - DA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625291" y="1217256"/>
            <a:ext cx="881679" cy="462987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K2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627216" y="2295656"/>
            <a:ext cx="881679" cy="462987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K1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629141" y="3293032"/>
            <a:ext cx="881679" cy="376144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K7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631066" y="3792682"/>
            <a:ext cx="881679" cy="376144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K8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629141" y="4716756"/>
            <a:ext cx="881679" cy="462987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K3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631066" y="5922481"/>
            <a:ext cx="881679" cy="462987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K6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49119" y="706052"/>
            <a:ext cx="1595428" cy="38386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cs typeface="Arial" pitchFamily="34" charset="0"/>
              </a:rPr>
              <a:t>FRONT VIEW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06" y="727273"/>
            <a:ext cx="8458201" cy="583557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Redesigned system to improve HTS Lead protection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Additional contactors to isolate coils from power supplies during fast ramp down and enable in-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cryo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coil protection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Adding 2</a:t>
            </a:r>
            <a:r>
              <a:rPr lang="en-US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nd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Solid State Relay to handle increased Contactor pickup current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Reconfigured rack to optimize DC cabling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Improved physical separation of AC and DC wires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All Contactors physically close to associated supplies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Moved all AC wiring above water cooling circuits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Replacing 15 VDC PS with 24 VDC PS for interlock circuits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Replaced all control and monitoring wiring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Bundled twisted pair</a:t>
            </a:r>
          </a:p>
        </p:txBody>
      </p:sp>
      <p:sp>
        <p:nvSpPr>
          <p:cNvPr id="5" name="Rectangle 2050"/>
          <p:cNvSpPr txBox="1">
            <a:spLocks noChangeArrowheads="1"/>
          </p:cNvSpPr>
          <p:nvPr/>
        </p:nvSpPr>
        <p:spPr bwMode="auto">
          <a:xfrm>
            <a:off x="457200" y="49917"/>
            <a:ext cx="8229600" cy="5467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rebuchet MS" pitchFamily="21" charset="0"/>
                <a:ea typeface="ＭＳ Ｐゴシック" pitchFamily="21" charset="-128"/>
                <a:cs typeface="ＭＳ Ｐゴシック" pitchFamily="21" charset="-128"/>
              </a:rPr>
              <a:t>Summary of Changes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rebuchet MS" pitchFamily="21" charset="0"/>
                <a:ea typeface="ＭＳ Ｐゴシック" pitchFamily="21" charset="-128"/>
                <a:cs typeface="ＭＳ Ｐゴシック" pitchFamily="21" charset="-128"/>
              </a:rPr>
              <a:t> Implemented @ LBL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rebuchet MS" pitchFamily="21" charset="0"/>
              <a:ea typeface="ＭＳ Ｐゴシック" pitchFamily="21" charset="-128"/>
              <a:cs typeface="ＭＳ Ｐゴシック" pitchFamily="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36" y="116236"/>
            <a:ext cx="884249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" y="3506154"/>
            <a:ext cx="4228585" cy="2619210"/>
          </a:xfrm>
        </p:spPr>
        <p:txBody>
          <a:bodyPr/>
          <a:lstStyle/>
          <a:p>
            <a:r>
              <a:rPr lang="en-US" sz="1800" dirty="0" smtClean="0">
                <a:latin typeface="Trebuchet MS" pitchFamily="34" charset="0"/>
              </a:rPr>
              <a:t>Requires 2</a:t>
            </a:r>
            <a:r>
              <a:rPr lang="en-US" sz="1800" baseline="30000" dirty="0" smtClean="0">
                <a:latin typeface="Trebuchet MS" pitchFamily="34" charset="0"/>
              </a:rPr>
              <a:t>nd</a:t>
            </a:r>
            <a:r>
              <a:rPr lang="en-US" sz="1800" dirty="0" smtClean="0">
                <a:latin typeface="Trebuchet MS" pitchFamily="34" charset="0"/>
              </a:rPr>
              <a:t> Solid State Relay</a:t>
            </a:r>
          </a:p>
          <a:p>
            <a:pPr marL="509588" lvl="1"/>
            <a:r>
              <a:rPr lang="en-US" sz="1400" dirty="0" smtClean="0">
                <a:latin typeface="Trebuchet MS" pitchFamily="34" charset="0"/>
              </a:rPr>
              <a:t>~35A of in-rush when coils energized to close contactors</a:t>
            </a:r>
          </a:p>
          <a:p>
            <a:pPr marL="109538"/>
            <a:r>
              <a:rPr lang="en-US" sz="1800" dirty="0" smtClean="0">
                <a:latin typeface="Trebuchet MS" pitchFamily="34" charset="0"/>
              </a:rPr>
              <a:t>Replacing 15 VDC PS with 24 VDC PS</a:t>
            </a:r>
          </a:p>
          <a:p>
            <a:pPr marL="509588" lvl="1"/>
            <a:r>
              <a:rPr lang="en-US" sz="1400" dirty="0" smtClean="0">
                <a:latin typeface="Trebuchet MS" pitchFamily="34" charset="0"/>
              </a:rPr>
              <a:t>Standard for Interlock systems</a:t>
            </a:r>
          </a:p>
          <a:p>
            <a:pPr marL="509588" lvl="1"/>
            <a:r>
              <a:rPr lang="en-US" sz="1400" dirty="0" smtClean="0">
                <a:latin typeface="Trebuchet MS" pitchFamily="34" charset="0"/>
              </a:rPr>
              <a:t>Requested by RAL</a:t>
            </a:r>
          </a:p>
          <a:p>
            <a:pPr marL="109538"/>
            <a:r>
              <a:rPr lang="en-US" sz="1800" dirty="0" smtClean="0">
                <a:latin typeface="Trebuchet MS" pitchFamily="34" charset="0"/>
              </a:rPr>
              <a:t>Potential to stagger Contactor on signal to reduce instantaneous power peak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507129" y="3183038"/>
            <a:ext cx="578734" cy="50928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3507129" y="3715474"/>
            <a:ext cx="925975" cy="42826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16594</TotalTime>
  <Words>645</Words>
  <Application>Microsoft Office PowerPoint</Application>
  <PresentationFormat>On-screen Show (4:3)</PresentationFormat>
  <Paragraphs>141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 Supply System  </vt:lpstr>
      <vt:lpstr>Simplified PS System Block Diagram</vt:lpstr>
      <vt:lpstr>Primary PS Rack Components and Loads</vt:lpstr>
      <vt:lpstr>Wang NMR System: DC SIGNAL PATH &amp; Control</vt:lpstr>
      <vt:lpstr>LBNL/MICE: DC PATH [As Built]</vt:lpstr>
      <vt:lpstr>Slide 6</vt:lpstr>
      <vt:lpstr>POWER SUPPLY RACK CONFIGURATION</vt:lpstr>
      <vt:lpstr>Slide 8</vt:lpstr>
      <vt:lpstr>Slide 9</vt:lpstr>
      <vt:lpstr>Slide 10</vt:lpstr>
      <vt:lpstr>Slide 11</vt:lpstr>
      <vt:lpstr>Slide 12</vt:lpstr>
      <vt:lpstr>Slide 13</vt:lpstr>
    </vt:vector>
  </TitlesOfParts>
  <Company>LBNL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MICE Electronics</dc:title>
  <dc:creator>John Joseph</dc:creator>
  <cp:lastModifiedBy>John Joseph</cp:lastModifiedBy>
  <cp:revision>204</cp:revision>
  <cp:lastPrinted>2002-07-15T20:29:34Z</cp:lastPrinted>
  <dcterms:created xsi:type="dcterms:W3CDTF">2011-05-09T17:32:02Z</dcterms:created>
  <dcterms:modified xsi:type="dcterms:W3CDTF">2012-02-17T15:49:05Z</dcterms:modified>
</cp:coreProperties>
</file>