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86" r:id="rId2"/>
    <p:sldId id="295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96" r:id="rId29"/>
    <p:sldId id="294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FF0033"/>
    <a:srgbClr val="FFFF66"/>
    <a:srgbClr val="FF9933"/>
    <a:srgbClr val="FFCC66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fld id="{1B1D1F18-4ECB-4361-9B68-A3644E4CBD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946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fld id="{C2BE33BC-B497-4CC9-8D77-4DE4745DF0A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4" name="Rectangle 6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5" name="Rectangle 7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09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764440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6C7B55-AC0F-4E0D-8D0A-9BCC049D79A2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sz="1000" i="1"/>
              <a:t>4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6151" name="Rectangle 7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45FE74-6EC8-4321-B7E9-F57312116308}" type="slidenum">
              <a:rPr lang="en-US"/>
              <a:pPr/>
              <a:t>12</a:t>
            </a:fld>
            <a:endParaRPr lang="en-US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sz="1000" i="1"/>
              <a:t>13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24583" name="Rectangle 7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FBBE70-FD77-42AF-86BD-CA2E36A9BDF1}" type="slidenum">
              <a:rPr lang="en-US"/>
              <a:pPr/>
              <a:t>13</a:t>
            </a:fld>
            <a:endParaRPr lang="en-US"/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sz="1000" i="1"/>
              <a:t>14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3886200" y="22225"/>
            <a:ext cx="297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3886200" y="8664575"/>
            <a:ext cx="297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sz="1000" i="1">
                <a:solidFill>
                  <a:srgbClr val="FF0033"/>
                </a:solidFill>
              </a:rPr>
              <a:t>14</a:t>
            </a: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8664575"/>
            <a:ext cx="297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0" y="22225"/>
            <a:ext cx="297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Rectangle 10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6635" name="Rectangle 11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2AF61A-C313-499C-B8D5-9DAE19A9F38F}" type="slidenum">
              <a:rPr lang="en-US"/>
              <a:pPr/>
              <a:t>14</a:t>
            </a:fld>
            <a:endParaRPr lang="en-US"/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sz="1000" i="1"/>
              <a:t>15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28679" name="Rectangle 7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8223FD-8C5A-4544-9E98-04726139903A}" type="slidenum">
              <a:rPr lang="en-US"/>
              <a:pPr/>
              <a:t>15</a:t>
            </a:fld>
            <a:endParaRPr lang="en-US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sz="1000" i="1"/>
              <a:t>16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30727" name="Rectangle 7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1FBF04-E6DD-4546-8286-08B6E7C44A1C}" type="slidenum">
              <a:rPr lang="en-US"/>
              <a:pPr/>
              <a:t>16</a:t>
            </a:fld>
            <a:endParaRPr lang="en-US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sz="1000" i="1"/>
              <a:t>17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32775" name="Rectangle 7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C3A0B9-4293-41B6-A957-CC293F10F734}" type="slidenum">
              <a:rPr lang="en-US"/>
              <a:pPr/>
              <a:t>17</a:t>
            </a:fld>
            <a:endParaRPr lang="en-US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sz="1000" i="1"/>
              <a:t>18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34823" name="Rectangle 7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17154D-2BC5-43AF-B7D1-4AB030D5FB58}" type="slidenum">
              <a:rPr lang="en-US"/>
              <a:pPr/>
              <a:t>18</a:t>
            </a:fld>
            <a:endParaRPr lang="en-US"/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sz="1000" i="1"/>
              <a:t>19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36871" name="Rectangle 7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22669E-B2D6-47CA-90D7-C27DC38619DC}" type="slidenum">
              <a:rPr lang="en-US"/>
              <a:pPr/>
              <a:t>19</a:t>
            </a:fld>
            <a:endParaRPr lang="en-US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sz="1000" i="1"/>
              <a:t>20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38919" name="Rectangle 7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908F83-BD1D-425E-8428-6B0F5DD83EE4}" type="slidenum">
              <a:rPr lang="en-US"/>
              <a:pPr/>
              <a:t>20</a:t>
            </a:fld>
            <a:endParaRPr lang="en-US"/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sz="1000" i="1"/>
              <a:t>21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40967" name="Rectangle 7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E64EEA-4FF6-46A8-8E0C-A441568A7B76}" type="slidenum">
              <a:rPr lang="en-US"/>
              <a:pPr/>
              <a:t>21</a:t>
            </a:fld>
            <a:endParaRPr lang="en-US"/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sz="1000" i="1"/>
              <a:t>22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43015" name="Rectangle 7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B18248-BA8C-4447-8B86-CF73E75586AC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sz="1000" i="1"/>
              <a:t>5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8199" name="Rectangle 7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884A99-CC86-4ADC-AC41-FFC76B26F931}" type="slidenum">
              <a:rPr lang="en-US"/>
              <a:pPr/>
              <a:t>22</a:t>
            </a:fld>
            <a:endParaRPr lang="en-US"/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sz="1000" i="1"/>
              <a:t>23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45063" name="Rectangle 7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2461E2-7966-40FC-8F68-DE82D8531BA6}" type="slidenum">
              <a:rPr lang="en-US"/>
              <a:pPr/>
              <a:t>23</a:t>
            </a:fld>
            <a:endParaRPr lang="en-US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sz="1000" i="1"/>
              <a:t>24</a:t>
            </a: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47111" name="Rectangle 7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7CFF85-B15B-4306-A746-E47C0A3B41D8}" type="slidenum">
              <a:rPr lang="en-US"/>
              <a:pPr/>
              <a:t>24</a:t>
            </a:fld>
            <a:endParaRPr lang="en-US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sz="1000" i="1"/>
              <a:t>25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49159" name="Rectangle 7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C1FE6C-AEB2-4447-8BB7-E505584D0882}" type="slidenum">
              <a:rPr lang="en-US"/>
              <a:pPr/>
              <a:t>25</a:t>
            </a:fld>
            <a:endParaRPr lang="en-US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sz="1000" i="1"/>
              <a:t>26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51207" name="Rectangle 7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3482B6-0E13-4CDB-BCEC-BA2F9D55BD36}" type="slidenum">
              <a:rPr lang="en-US"/>
              <a:pPr/>
              <a:t>26</a:t>
            </a:fld>
            <a:endParaRPr lang="en-US"/>
          </a:p>
        </p:txBody>
      </p:sp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sz="1000" i="1"/>
              <a:t>27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53255" name="Rectangle 7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527195-42E9-4CCF-BF30-9A0A909BD912}" type="slidenum">
              <a:rPr lang="en-US"/>
              <a:pPr/>
              <a:t>27</a:t>
            </a:fld>
            <a:endParaRPr lang="en-US"/>
          </a:p>
        </p:txBody>
      </p:sp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sz="1000" i="1"/>
              <a:t>28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55303" name="Rectangle 7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C03508-04F3-48B5-88E7-E783CE585079}" type="slidenum">
              <a:rPr lang="en-US"/>
              <a:pPr/>
              <a:t>29</a:t>
            </a:fld>
            <a:endParaRPr lang="en-US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sz="1000" i="1"/>
              <a:t>39</a:t>
            </a: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59399" name="Rectangle 7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F26A4A-41AE-4EC4-A33B-8C0FA8D12EB7}" type="slidenum">
              <a:rPr lang="en-US"/>
              <a:pPr/>
              <a:t>5</a:t>
            </a:fld>
            <a:endParaRPr lang="en-US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sz="1000" i="1"/>
              <a:t>6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479912-8245-43AC-99FD-6550F68E30C8}" type="slidenum">
              <a:rPr lang="en-US"/>
              <a:pPr/>
              <a:t>6</a:t>
            </a:fld>
            <a:endParaRPr lang="en-US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sz="1000" i="1"/>
              <a:t>7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12295" name="Rectangle 7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442C2B-121D-4E8C-853E-B3048597C510}" type="slidenum">
              <a:rPr lang="en-US"/>
              <a:pPr/>
              <a:t>7</a:t>
            </a:fld>
            <a:endParaRPr lang="en-US"/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sz="1000" i="1"/>
              <a:t>8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14343" name="Rectangle 7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B90B90-DAA9-4E81-9260-C038F53BA101}" type="slidenum">
              <a:rPr lang="en-US"/>
              <a:pPr/>
              <a:t>8</a:t>
            </a:fld>
            <a:endParaRPr lang="en-US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sz="1000" i="1"/>
              <a:t>9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16391" name="Rectangle 7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094962-355B-4183-80B5-1D22C3DA3DF5}" type="slidenum">
              <a:rPr lang="en-US"/>
              <a:pPr/>
              <a:t>9</a:t>
            </a:fld>
            <a:endParaRPr lang="en-US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sz="1000" i="1"/>
              <a:t>10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18439" name="Rectangle 7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894B54-3F0A-4307-9A7B-99D811C1BB34}" type="slidenum">
              <a:rPr lang="en-US"/>
              <a:pPr/>
              <a:t>10</a:t>
            </a:fld>
            <a:endParaRPr lang="en-US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sz="1000" i="1"/>
              <a:t>11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3886200" y="22225"/>
            <a:ext cx="297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3886200" y="8664575"/>
            <a:ext cx="297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sz="1000" i="1">
                <a:solidFill>
                  <a:srgbClr val="FF0033"/>
                </a:solidFill>
              </a:rPr>
              <a:t>11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0" y="8664575"/>
            <a:ext cx="297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0" y="22225"/>
            <a:ext cx="297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Rectangle 10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0491" name="Rectangle 11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BF4FDC-847B-4BFA-BA38-8F8031746D59}" type="slidenum">
              <a:rPr lang="en-US"/>
              <a:pPr/>
              <a:t>11</a:t>
            </a:fld>
            <a:endParaRPr lang="en-US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sz="1000" i="1"/>
              <a:t>12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22535" name="Rectangle 7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/>
              <a:t>Peterson </a:t>
            </a:r>
          </a:p>
          <a:p>
            <a:fld id="{CE0C947E-E71E-4D7F-8FAE-E2F038A7DB8E}" type="slidenum">
              <a:rPr lang="en-US" sz="1400"/>
              <a:pPr/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661518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/>
              <a:t>Peterson </a:t>
            </a:r>
          </a:p>
          <a:p>
            <a:fld id="{092DF8FD-D217-4953-9768-04E8BF91D557}" type="slidenum">
              <a:rPr lang="en-US" sz="1400"/>
              <a:pPr/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23605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/>
              <a:t>Peterson </a:t>
            </a:r>
          </a:p>
          <a:p>
            <a:fld id="{439648B9-1999-4F12-8AA0-441F067D1F97}" type="slidenum">
              <a:rPr lang="en-US" sz="1400"/>
              <a:pPr/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2166123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34200" y="6172200"/>
            <a:ext cx="1905000" cy="457200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/>
              <a:t>Peterson </a:t>
            </a:r>
          </a:p>
          <a:p>
            <a:fld id="{B3F4DB67-A98B-4659-A969-417629E70AD2}" type="slidenum">
              <a:rPr lang="en-US" sz="1400"/>
              <a:pPr/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752005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/>
              <a:t>Peterson </a:t>
            </a:r>
          </a:p>
          <a:p>
            <a:fld id="{658F36EB-1A6F-4C5C-A6CC-73BD778A9F72}" type="slidenum">
              <a:rPr lang="en-US" sz="1400"/>
              <a:pPr/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4177535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/>
              <a:t>Peterson </a:t>
            </a:r>
          </a:p>
          <a:p>
            <a:fld id="{C7266D90-9FE0-423E-BB66-14A7E6B416C1}" type="slidenum">
              <a:rPr lang="en-US" sz="1400"/>
              <a:pPr/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76712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/>
              <a:t>Peterson </a:t>
            </a:r>
          </a:p>
          <a:p>
            <a:fld id="{31E51B5A-CD8B-4C74-BD7A-8EBD051E77AE}" type="slidenum">
              <a:rPr lang="en-US" sz="1400"/>
              <a:pPr/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639827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/>
              <a:t>Peterson </a:t>
            </a:r>
          </a:p>
          <a:p>
            <a:fld id="{D26BCDD8-A367-4755-944A-C2005E3FC4CD}" type="slidenum">
              <a:rPr lang="en-US" sz="1400"/>
              <a:pPr/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4088481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/>
              <a:t>Peterson </a:t>
            </a:r>
          </a:p>
          <a:p>
            <a:fld id="{A4F54360-CA8E-49D0-8360-527F6DCE15C6}" type="slidenum">
              <a:rPr lang="en-US" sz="1400"/>
              <a:pPr/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80476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/>
              <a:t>Peterson </a:t>
            </a:r>
          </a:p>
          <a:p>
            <a:fld id="{2B1BE13C-3FE7-4EFE-BB12-C002C2543013}" type="slidenum">
              <a:rPr lang="en-US" sz="1400"/>
              <a:pPr/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282456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/>
              <a:t>Peterson </a:t>
            </a:r>
          </a:p>
          <a:p>
            <a:fld id="{B2B0A539-0EB9-4D51-A842-D610C5B58929}" type="slidenum">
              <a:rPr lang="en-US" sz="1400"/>
              <a:pPr/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516442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/>
              <a:t>Peterson </a:t>
            </a:r>
          </a:p>
          <a:p>
            <a:fld id="{B3CF34C1-8080-48E7-9AA7-17FC8680364D}" type="slidenum">
              <a:rPr lang="en-US" sz="1400"/>
              <a:pPr/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047404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1033" name="Group 9"/>
          <p:cNvGrpSpPr>
            <a:grpSpLocks/>
          </p:cNvGrpSpPr>
          <p:nvPr/>
        </p:nvGrpSpPr>
        <p:grpSpPr bwMode="auto">
          <a:xfrm>
            <a:off x="901700" y="6286500"/>
            <a:ext cx="7281863" cy="304800"/>
            <a:chOff x="528" y="2024"/>
            <a:chExt cx="4587" cy="192"/>
          </a:xfrm>
        </p:grpSpPr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528" y="2024"/>
              <a:ext cx="458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i="1">
                  <a:solidFill>
                    <a:schemeClr val="accent2"/>
                  </a:solidFill>
                </a:rPr>
                <a:t>NSF/SRC Engineering Research Center for Environmentally Benign Semiconductor Manufacturing</a:t>
              </a: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552" y="2064"/>
              <a:ext cx="4516" cy="128"/>
            </a:xfrm>
            <a:prstGeom prst="rect">
              <a:avLst/>
            </a:prstGeom>
            <a:noFill/>
            <a:ln w="12700">
              <a:solidFill>
                <a:schemeClr val="accent2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1722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r>
              <a:rPr lang="en-US" sz="900"/>
              <a:t>Peterson </a:t>
            </a:r>
          </a:p>
          <a:p>
            <a:fld id="{EC94FD4F-1FD2-4D36-82CF-5499D8F5D17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Schoolbook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Schoolbook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Schoolbook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Schoolbook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Schoolbook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Schoolbook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Schoolbook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Schoolbook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wmf"/><Relationship Id="rId4" Type="http://schemas.openxmlformats.org/officeDocument/2006/relationships/oleObject" Target="file:///C:\Users\dbshuman\AppData\Local\Temp\seminar96.xls!Chart5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wmf"/><Relationship Id="rId4" Type="http://schemas.openxmlformats.org/officeDocument/2006/relationships/oleObject" Target="file:///C:\Users\dbshuman\AppData\Local\Temp\motorola\photoresist\evaprate.xls!Xa%20vs%20Time%20@%20RPM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oleObject" Target="file:///C:\Users\dbshuman\AppData\Local\Temp\motorola\photoresist\evaprate.xls!solvent%20mass%20@%20rpm" TargetMode="External"/><Relationship Id="rId5" Type="http://schemas.openxmlformats.org/officeDocument/2006/relationships/image" Target="../media/image6.wmf"/><Relationship Id="rId4" Type="http://schemas.openxmlformats.org/officeDocument/2006/relationships/oleObject" Target="file:///C:\Users\dbshuman\AppData\Local\Temp\motorola\photoresist\evaprate.xls!solids%20mass%20@%20rpm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wmf"/><Relationship Id="rId4" Type="http://schemas.openxmlformats.org/officeDocument/2006/relationships/oleObject" Target="file:///C:\Users\dbshuman\AppData\Local\Temp\motorola\photoresist\nozzletst.xls!Flow%20vs%20Dp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9.wmf"/><Relationship Id="rId4" Type="http://schemas.openxmlformats.org/officeDocument/2006/relationships/oleObject" Target="file:///C:\Users\dbshuman\AppData\Local\Temp\motorola\photoresist\spin.xls!Chart2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0.wmf"/><Relationship Id="rId4" Type="http://schemas.openxmlformats.org/officeDocument/2006/relationships/oleObject" Target="file:///C:\Users\dbshuman\AppData\Local\Temp\motorola\photoresist\ratevstemp.xls!rate_vs_T!%5bratevstemp.xls%5drate_vs_T%20Chart%201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1.wmf"/><Relationship Id="rId4" Type="http://schemas.openxmlformats.org/officeDocument/2006/relationships/oleObject" Target="file:///C:\Users\dbshuman\AppData\Local\Temp\motorola\photoresist\spinmodel.xls!log%20visc%20vs%20Inv%20T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6.wmf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8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5" Type="http://schemas.openxmlformats.org/officeDocument/2006/relationships/image" Target="../media/image17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14.wmf"/><Relationship Id="rId14" Type="http://schemas.openxmlformats.org/officeDocument/2006/relationships/oleObject" Target="../embeddings/oleObject6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6" Type="http://schemas.openxmlformats.org/officeDocument/2006/relationships/oleObject" Target="file:///C:\Users\dbshuman\AppData\Local\Temp\fortran\spin_no_Xa\spinplt2.xls!Solvent%20Xa" TargetMode="External"/><Relationship Id="rId5" Type="http://schemas.openxmlformats.org/officeDocument/2006/relationships/image" Target="../media/image19.wmf"/><Relationship Id="rId4" Type="http://schemas.openxmlformats.org/officeDocument/2006/relationships/oleObject" Target="file:///C:\Users\dbshuman\AppData\Local\Temp\fortran\spin_no_Xa\spinplt2.xls!effect%20of%20evap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1.wmf"/><Relationship Id="rId4" Type="http://schemas.openxmlformats.org/officeDocument/2006/relationships/oleObject" Target="file:///C:\Users\dbshuman\AppData\Local\Temp\motorola\photoresist\spinmodel.xls!single%20best%20fit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22.wmf"/><Relationship Id="rId4" Type="http://schemas.openxmlformats.org/officeDocument/2006/relationships/oleObject" Target="file:///C:\Users\dbshuman\AppData\Local\Temp\motorola\photoresist\spindata.xls!Hf%20vs%20RPM,%20ALL%20DATA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23.wmf"/><Relationship Id="rId4" Type="http://schemas.openxmlformats.org/officeDocument/2006/relationships/oleObject" Target="file:///C:\Users\dbshuman\AppData\Local\Temp\motorola\photoresist\spinmodel.xls!double%20best%20fit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6" Type="http://schemas.openxmlformats.org/officeDocument/2006/relationships/oleObject" Target="file:///C:\Users\dbshuman\AppData\Local\Temp\motorola\photoresist\spindata.xls!Expt%20vs%20Model,%20ALL%20DATA" TargetMode="External"/><Relationship Id="rId5" Type="http://schemas.openxmlformats.org/officeDocument/2006/relationships/image" Target="../media/image24.wmf"/><Relationship Id="rId4" Type="http://schemas.openxmlformats.org/officeDocument/2006/relationships/oleObject" Target="file:///C:\Users\dbshuman\AppData\Local\Temp\motorola\photoresist\spindata.xls!all%20best%20fit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file:///C:\Users\dbshuman\AppData\Local\Temp\seminar96.xls!Chart6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file:///C:\Users\dbshuman\AppData\Local\Temp\seminar96.xls!Chart3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wmf"/><Relationship Id="rId4" Type="http://schemas.openxmlformats.org/officeDocument/2006/relationships/oleObject" Target="file:///C:\Users\dbshuman\AppData\Local\Temp\seminar96.xls!Chart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Peterson </a:t>
            </a:r>
          </a:p>
          <a:p>
            <a:fld id="{75881664-D5F7-4DB4-8F44-BACB837F00C2}" type="slidenum">
              <a:rPr lang="en-US" sz="1400"/>
              <a:pPr/>
              <a:t>1</a:t>
            </a:fld>
            <a:endParaRPr lang="en-US" sz="140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609600" y="3810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/>
            <a:r>
              <a:rPr lang="en-US" sz="3200">
                <a:solidFill>
                  <a:srgbClr val="3333FF"/>
                </a:solidFill>
                <a:latin typeface="Century Schoolbook" pitchFamily="18" charset="0"/>
              </a:rPr>
              <a:t>VOC Emissions Reduction from Photolithographic Processes</a:t>
            </a:r>
            <a:endParaRPr lang="en-US" sz="3200" b="1" i="1">
              <a:solidFill>
                <a:srgbClr val="3333FF"/>
              </a:solidFill>
              <a:latin typeface="Century Schoolbook" pitchFamily="18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371600" y="2514600"/>
            <a:ext cx="64770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algn="ctr">
              <a:spcBef>
                <a:spcPct val="20000"/>
              </a:spcBef>
            </a:pPr>
            <a:endParaRPr lang="en-US" sz="2800"/>
          </a:p>
          <a:p>
            <a:pPr marL="342900" indent="-342900" algn="ctr">
              <a:spcBef>
                <a:spcPct val="20000"/>
              </a:spcBef>
            </a:pPr>
            <a:r>
              <a:rPr lang="en-US"/>
              <a:t> </a:t>
            </a:r>
            <a:r>
              <a:rPr lang="en-US" sz="2000" i="1"/>
              <a:t>Dr. Thomas W. Peterson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000" i="1"/>
              <a:t>Chemical and Environmental Engineering, 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000" i="1"/>
              <a:t>University of Arizona</a:t>
            </a:r>
          </a:p>
          <a:p>
            <a:pPr marL="342900" indent="-342900" algn="ctr">
              <a:spcBef>
                <a:spcPct val="20000"/>
              </a:spcBef>
            </a:pPr>
            <a:endParaRPr lang="en-US" sz="2000" i="1"/>
          </a:p>
          <a:p>
            <a:pPr marL="342900" indent="-342900" algn="ctr">
              <a:spcBef>
                <a:spcPct val="20000"/>
              </a:spcBef>
            </a:pPr>
            <a:endParaRPr lang="en-US" sz="2000" i="1"/>
          </a:p>
          <a:p>
            <a:pPr marL="342900" indent="-342900" algn="ctr">
              <a:spcBef>
                <a:spcPct val="20000"/>
              </a:spcBef>
            </a:pPr>
            <a:endParaRPr lang="en-US" sz="2000" i="1"/>
          </a:p>
          <a:p>
            <a:pPr marL="342900" indent="-342900" algn="ctr"/>
            <a:r>
              <a:rPr lang="en-US" sz="1200">
                <a:solidFill>
                  <a:srgbClr val="0000FF"/>
                </a:solidFill>
                <a:sym typeface="Symbol" pitchFamily="18" charset="2"/>
              </a:rPr>
              <a:t></a:t>
            </a:r>
            <a:r>
              <a:rPr lang="en-US" sz="1200">
                <a:solidFill>
                  <a:srgbClr val="0000FF"/>
                </a:solidFill>
              </a:rPr>
              <a:t> 1999 Arizona Board of Regents for The University of Arizona</a:t>
            </a:r>
            <a:endParaRPr lang="en-US">
              <a:solidFill>
                <a:srgbClr val="0000FF"/>
              </a:solidFill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2000" i="1"/>
          </a:p>
          <a:p>
            <a:pPr marL="342900" indent="-342900" algn="ctr">
              <a:spcBef>
                <a:spcPct val="20000"/>
              </a:spcBef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Peterson </a:t>
            </a:r>
          </a:p>
          <a:p>
            <a:fld id="{1F8F22A5-D71F-4D9B-831A-84A007E20FD0}" type="slidenum">
              <a:rPr lang="en-US" sz="1400"/>
              <a:pPr/>
              <a:t>10</a:t>
            </a:fld>
            <a:endParaRPr lang="en-US" sz="140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noFill/>
          <a:ln/>
        </p:spPr>
        <p:txBody>
          <a:bodyPr/>
          <a:lstStyle/>
          <a:p>
            <a:r>
              <a:rPr lang="en-US"/>
              <a:t>Spin-Coat Operating Parameters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2286000"/>
            <a:ext cx="3886200" cy="4114800"/>
          </a:xfrm>
          <a:noFill/>
          <a:ln/>
        </p:spPr>
        <p:txBody>
          <a:bodyPr/>
          <a:lstStyle/>
          <a:p>
            <a:r>
              <a:rPr lang="en-US" sz="2000"/>
              <a:t>Spin Speed (rpm)</a:t>
            </a:r>
          </a:p>
          <a:p>
            <a:r>
              <a:rPr lang="en-US" sz="2000"/>
              <a:t>Spin Time (sec)</a:t>
            </a:r>
          </a:p>
          <a:p>
            <a:r>
              <a:rPr lang="en-US" sz="2000"/>
              <a:t>Surface Temperature</a:t>
            </a:r>
          </a:p>
          <a:p>
            <a:r>
              <a:rPr lang="en-US" sz="2000"/>
              <a:t>Room Temperature</a:t>
            </a:r>
          </a:p>
          <a:p>
            <a:r>
              <a:rPr lang="en-US" sz="2000"/>
              <a:t>Room Humidity</a:t>
            </a:r>
          </a:p>
          <a:p>
            <a:r>
              <a:rPr lang="en-US" sz="2000"/>
              <a:t>Resist Volume</a:t>
            </a:r>
          </a:p>
          <a:p>
            <a:r>
              <a:rPr lang="en-US" sz="2000"/>
              <a:t>Resist Viscosity</a:t>
            </a:r>
          </a:p>
          <a:p>
            <a:r>
              <a:rPr lang="en-US" sz="2000"/>
              <a:t>Resist Solid Mass Fraction</a:t>
            </a:r>
          </a:p>
        </p:txBody>
      </p:sp>
      <p:graphicFrame>
        <p:nvGraphicFramePr>
          <p:cNvPr id="19462" name="Objec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293649"/>
              </p:ext>
            </p:extLst>
          </p:nvPr>
        </p:nvGraphicFramePr>
        <p:xfrm>
          <a:off x="2514600" y="1447800"/>
          <a:ext cx="6629400" cy="449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36" name="Chart" r:id="rId4" imgW="8673840" imgH="5930640" progId="Excel.Chart.8">
                  <p:link updateAutomatic="1"/>
                </p:oleObj>
              </mc:Choice>
              <mc:Fallback>
                <p:oleObj name="Chart" r:id="rId4" imgW="8673840" imgH="5930640" progId="Excel.Chart.8">
                  <p:link updateAutomatic="1"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1447800"/>
                        <a:ext cx="6629400" cy="449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Peterson </a:t>
            </a:r>
          </a:p>
          <a:p>
            <a:fld id="{0E76B65B-F5B3-45BD-ADF3-0217373A551F}" type="slidenum">
              <a:rPr lang="en-US" sz="1400"/>
              <a:pPr/>
              <a:t>11</a:t>
            </a:fld>
            <a:endParaRPr lang="en-US" sz="1400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  <a:noFill/>
          <a:ln/>
        </p:spPr>
        <p:txBody>
          <a:bodyPr/>
          <a:lstStyle/>
          <a:p>
            <a:r>
              <a:rPr lang="en-US"/>
              <a:t>Properties of Photoresist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114800"/>
          </a:xfrm>
          <a:noFill/>
          <a:ln/>
        </p:spPr>
        <p:txBody>
          <a:bodyPr/>
          <a:lstStyle/>
          <a:p>
            <a:r>
              <a:rPr lang="en-US"/>
              <a:t>Initial Viscosity: 5 to 100 cP</a:t>
            </a:r>
          </a:p>
          <a:p>
            <a:r>
              <a:rPr lang="en-US"/>
              <a:t>Solvent Mass Fraction (SMF): 70-90%</a:t>
            </a:r>
          </a:p>
          <a:p>
            <a:r>
              <a:rPr lang="en-US"/>
              <a:t> Photoresist viscosity for the experiments presented:</a:t>
            </a:r>
          </a:p>
          <a:p>
            <a:pPr lvl="1"/>
            <a:r>
              <a:rPr lang="en-US"/>
              <a:t>560 Resist - 17 cP   </a:t>
            </a:r>
          </a:p>
          <a:p>
            <a:pPr lvl="1"/>
            <a:r>
              <a:rPr lang="en-US"/>
              <a:t>500 Resist - 40 cP </a:t>
            </a:r>
          </a:p>
          <a:p>
            <a:r>
              <a:rPr lang="en-US"/>
              <a:t>Typical Viscosity Changes: 0.01 to 10,000 Poise as SMF goes from 1.0 to 0.0</a:t>
            </a:r>
          </a:p>
          <a:p>
            <a:r>
              <a:rPr lang="en-US"/>
              <a:t>Typical Diffusivity Changes: 10</a:t>
            </a:r>
            <a:r>
              <a:rPr lang="en-US" baseline="30000"/>
              <a:t>-6</a:t>
            </a:r>
            <a:r>
              <a:rPr lang="en-US"/>
              <a:t> to 10</a:t>
            </a:r>
            <a:r>
              <a:rPr lang="en-US" baseline="30000"/>
              <a:t>-12</a:t>
            </a:r>
            <a:r>
              <a:rPr lang="en-US"/>
              <a:t> cm</a:t>
            </a:r>
            <a:r>
              <a:rPr lang="en-US" baseline="30000"/>
              <a:t>2</a:t>
            </a:r>
            <a:r>
              <a:rPr lang="en-US"/>
              <a:t>/sec as SMF goes from 1.0 to 0.0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Peterson </a:t>
            </a:r>
          </a:p>
          <a:p>
            <a:fld id="{91C74736-0244-4A60-A997-7C9CE75BB2FD}" type="slidenum">
              <a:rPr lang="en-US" sz="1400"/>
              <a:pPr/>
              <a:t>12</a:t>
            </a:fld>
            <a:endParaRPr lang="en-US" sz="140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  <a:noFill/>
          <a:ln/>
        </p:spPr>
        <p:txBody>
          <a:bodyPr/>
          <a:lstStyle/>
          <a:p>
            <a:r>
              <a:rPr lang="en-US"/>
              <a:t>Coating Process Overview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114800"/>
          </a:xfrm>
          <a:noFill/>
          <a:ln/>
        </p:spPr>
        <p:txBody>
          <a:bodyPr/>
          <a:lstStyle/>
          <a:p>
            <a:pPr marL="285750" indent="-285750">
              <a:lnSpc>
                <a:spcPct val="90000"/>
              </a:lnSpc>
              <a:spcBef>
                <a:spcPct val="30000"/>
              </a:spcBef>
            </a:pPr>
            <a:r>
              <a:rPr lang="en-US"/>
              <a:t>Current Practice</a:t>
            </a:r>
            <a:endParaRPr lang="en-US" sz="2000" b="1"/>
          </a:p>
          <a:p>
            <a:pPr marL="685800" lvl="1" indent="-228600">
              <a:lnSpc>
                <a:spcPct val="90000"/>
              </a:lnSpc>
              <a:spcBef>
                <a:spcPct val="30000"/>
              </a:spcBef>
            </a:pPr>
            <a:r>
              <a:rPr lang="en-US" sz="2000"/>
              <a:t>At slow speed (usually ~2000 rpm) dispense 3-5 cc resist and spin for less than 2 seconds</a:t>
            </a:r>
          </a:p>
          <a:p>
            <a:pPr marL="685800" lvl="1" indent="-228600">
              <a:lnSpc>
                <a:spcPct val="90000"/>
              </a:lnSpc>
              <a:spcBef>
                <a:spcPct val="30000"/>
              </a:spcBef>
            </a:pPr>
            <a:r>
              <a:rPr lang="en-US" sz="2000"/>
              <a:t>Ramp up speed (~3000 rpm) and spin for 20-30 seconds</a:t>
            </a:r>
          </a:p>
          <a:p>
            <a:pPr marL="685800" lvl="1" indent="-228600">
              <a:lnSpc>
                <a:spcPct val="90000"/>
              </a:lnSpc>
              <a:spcBef>
                <a:spcPct val="30000"/>
              </a:spcBef>
            </a:pPr>
            <a:r>
              <a:rPr lang="en-US" sz="2000"/>
              <a:t>Apply Edge Bead Remover</a:t>
            </a:r>
          </a:p>
          <a:p>
            <a:pPr marL="685800" lvl="1" indent="-228600">
              <a:lnSpc>
                <a:spcPct val="90000"/>
              </a:lnSpc>
              <a:spcBef>
                <a:spcPct val="30000"/>
              </a:spcBef>
            </a:pPr>
            <a:r>
              <a:rPr lang="en-US" sz="2000"/>
              <a:t>Fraction Resist “spun off”:  typically 97-99%</a:t>
            </a:r>
            <a:endParaRPr lang="en-US" sz="1800"/>
          </a:p>
          <a:p>
            <a:pPr marL="285750" indent="-285750">
              <a:lnSpc>
                <a:spcPct val="90000"/>
              </a:lnSpc>
              <a:spcBef>
                <a:spcPct val="30000"/>
              </a:spcBef>
            </a:pPr>
            <a:r>
              <a:rPr lang="en-US"/>
              <a:t>Ultra Casting Pre-dispense (UCP)</a:t>
            </a:r>
            <a:endParaRPr lang="en-US" sz="2000" b="1"/>
          </a:p>
          <a:p>
            <a:pPr marL="685800" lvl="1" indent="-228600">
              <a:lnSpc>
                <a:spcPct val="90000"/>
              </a:lnSpc>
              <a:spcBef>
                <a:spcPct val="30000"/>
              </a:spcBef>
            </a:pPr>
            <a:r>
              <a:rPr lang="en-US" sz="2000"/>
              <a:t>At very high speed (6000 rpm) dispense 1 cc resist and spin for 1 second</a:t>
            </a:r>
          </a:p>
          <a:p>
            <a:pPr marL="685800" lvl="1" indent="-228600">
              <a:lnSpc>
                <a:spcPct val="90000"/>
              </a:lnSpc>
              <a:spcBef>
                <a:spcPct val="30000"/>
              </a:spcBef>
            </a:pPr>
            <a:r>
              <a:rPr lang="en-US" sz="2000"/>
              <a:t>Decelerate to 2000 rpm and apply second dispense of 1 cc</a:t>
            </a:r>
          </a:p>
          <a:p>
            <a:pPr marL="685800" lvl="1" indent="-228600">
              <a:lnSpc>
                <a:spcPct val="90000"/>
              </a:lnSpc>
              <a:spcBef>
                <a:spcPct val="30000"/>
              </a:spcBef>
            </a:pPr>
            <a:r>
              <a:rPr lang="en-US" sz="2000"/>
              <a:t>Accelerate to 3000 rpm and spin for 20-30 seconds</a:t>
            </a:r>
          </a:p>
          <a:p>
            <a:pPr marL="685800" lvl="1" indent="-228600">
              <a:lnSpc>
                <a:spcPct val="90000"/>
              </a:lnSpc>
              <a:spcBef>
                <a:spcPct val="30000"/>
              </a:spcBef>
            </a:pPr>
            <a:r>
              <a:rPr lang="en-US" sz="2000"/>
              <a:t>Apply Edge Bead Remover</a:t>
            </a:r>
          </a:p>
          <a:p>
            <a:pPr marL="685800" lvl="1" indent="-228600">
              <a:lnSpc>
                <a:spcPct val="90000"/>
              </a:lnSpc>
              <a:spcBef>
                <a:spcPct val="30000"/>
              </a:spcBef>
            </a:pPr>
            <a:r>
              <a:rPr lang="en-US" sz="2000"/>
              <a:t>Fraction Resist “spin off”:  typically 95-97%</a:t>
            </a:r>
            <a:endParaRPr lang="en-US" sz="180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Peterson </a:t>
            </a:r>
          </a:p>
          <a:p>
            <a:fld id="{6E9E657A-4B87-49A3-B223-132A6E251994}" type="slidenum">
              <a:rPr lang="en-US" sz="1400"/>
              <a:pPr/>
              <a:t>13</a:t>
            </a:fld>
            <a:endParaRPr lang="en-US" sz="140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noFill/>
          <a:ln/>
        </p:spPr>
        <p:txBody>
          <a:bodyPr/>
          <a:lstStyle/>
          <a:p>
            <a:r>
              <a:rPr lang="en-US"/>
              <a:t>How Fast Does the Solvent Evaporate?</a:t>
            </a:r>
          </a:p>
        </p:txBody>
      </p:sp>
      <p:graphicFrame>
        <p:nvGraphicFramePr>
          <p:cNvPr id="25605" name="Object 5"/>
          <p:cNvGraphicFramePr>
            <a:graphicFrameLocks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19636951"/>
              </p:ext>
            </p:extLst>
          </p:nvPr>
        </p:nvGraphicFramePr>
        <p:xfrm>
          <a:off x="914400" y="1219200"/>
          <a:ext cx="7162800" cy="487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6" name="Chart" r:id="rId4" imgW="8673840" imgH="5930640" progId="Excel.Chart.8">
                  <p:link updateAutomatic="1"/>
                </p:oleObj>
              </mc:Choice>
              <mc:Fallback>
                <p:oleObj name="Chart" r:id="rId4" imgW="8673840" imgH="5930640" progId="Excel.Chart.8">
                  <p:link updateAutomatic="1"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219200"/>
                        <a:ext cx="7162800" cy="487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Peterson </a:t>
            </a:r>
          </a:p>
          <a:p>
            <a:fld id="{7FAB1B9F-D4E4-4C74-900C-72EFC6DAC888}" type="slidenum">
              <a:rPr lang="en-US" sz="1400"/>
              <a:pPr/>
              <a:t>14</a:t>
            </a:fld>
            <a:endParaRPr lang="en-US" sz="1400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noFill/>
          <a:ln/>
        </p:spPr>
        <p:txBody>
          <a:bodyPr/>
          <a:lstStyle/>
          <a:p>
            <a:r>
              <a:rPr lang="en-US"/>
              <a:t>Solid and Solvent Mass Remaining</a:t>
            </a:r>
            <a:br>
              <a:rPr lang="en-US"/>
            </a:br>
            <a:r>
              <a:rPr lang="en-US"/>
              <a:t>on Wafer</a:t>
            </a:r>
          </a:p>
        </p:txBody>
      </p:sp>
      <p:graphicFrame>
        <p:nvGraphicFramePr>
          <p:cNvPr id="27653" name="Object 5"/>
          <p:cNvGraphicFramePr>
            <a:graphicFrameLocks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625282266"/>
              </p:ext>
            </p:extLst>
          </p:nvPr>
        </p:nvGraphicFramePr>
        <p:xfrm>
          <a:off x="228600" y="1600200"/>
          <a:ext cx="4495800" cy="388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5" name="Chart" r:id="rId4" imgW="8673840" imgH="5930640" progId="Excel.Chart.8">
                  <p:link updateAutomatic="1"/>
                </p:oleObj>
              </mc:Choice>
              <mc:Fallback>
                <p:oleObj name="Chart" r:id="rId4" imgW="8673840" imgH="5930640" progId="Excel.Chart.8">
                  <p:link updateAutomatic="1"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600200"/>
                        <a:ext cx="4495800" cy="388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4" name="Objec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0428242"/>
              </p:ext>
            </p:extLst>
          </p:nvPr>
        </p:nvGraphicFramePr>
        <p:xfrm>
          <a:off x="4343400" y="1600200"/>
          <a:ext cx="4648200" cy="396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6" name="Chart" r:id="rId6" imgW="8673840" imgH="5930640" progId="Excel.Chart.8">
                  <p:link updateAutomatic="1"/>
                </p:oleObj>
              </mc:Choice>
              <mc:Fallback>
                <p:oleObj name="Chart" r:id="rId6" imgW="8673840" imgH="5930640" progId="Excel.Chart.8">
                  <p:link updateAutomatic="1"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1600200"/>
                        <a:ext cx="4648200" cy="396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Peterson </a:t>
            </a:r>
          </a:p>
          <a:p>
            <a:fld id="{AFDF1218-AB86-4FE2-B248-C0EF58F8D056}" type="slidenum">
              <a:rPr lang="en-US" sz="1400"/>
              <a:pPr/>
              <a:t>15</a:t>
            </a:fld>
            <a:endParaRPr lang="en-US" sz="1400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noFill/>
          <a:ln/>
        </p:spPr>
        <p:txBody>
          <a:bodyPr/>
          <a:lstStyle/>
          <a:p>
            <a:r>
              <a:rPr lang="en-US"/>
              <a:t>Flow Characteristics:</a:t>
            </a:r>
            <a:br>
              <a:rPr lang="en-US"/>
            </a:br>
            <a:r>
              <a:rPr lang="en-US"/>
              <a:t>Resist Dispense Nozzle</a:t>
            </a:r>
          </a:p>
        </p:txBody>
      </p:sp>
      <p:graphicFrame>
        <p:nvGraphicFramePr>
          <p:cNvPr id="29701" name="Object 5"/>
          <p:cNvGraphicFramePr>
            <a:graphicFrameLocks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59223330"/>
              </p:ext>
            </p:extLst>
          </p:nvPr>
        </p:nvGraphicFramePr>
        <p:xfrm>
          <a:off x="2209800" y="1676400"/>
          <a:ext cx="5992813" cy="409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0" name="Chart" r:id="rId4" imgW="8673840" imgH="5930640" progId="Excel.Chart.8">
                  <p:link updateAutomatic="1"/>
                </p:oleObj>
              </mc:Choice>
              <mc:Fallback>
                <p:oleObj name="Chart" r:id="rId4" imgW="8673840" imgH="5930640" progId="Excel.Chart.8">
                  <p:link updateAutomatic="1"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676400"/>
                        <a:ext cx="5992813" cy="409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Peterson </a:t>
            </a:r>
          </a:p>
          <a:p>
            <a:fld id="{EE40F261-DB63-466E-B877-4263A0384965}" type="slidenum">
              <a:rPr lang="en-US" sz="1400"/>
              <a:pPr/>
              <a:t>16</a:t>
            </a:fld>
            <a:endParaRPr lang="en-US" sz="1400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Resist Flows vs. Pressure Drop</a:t>
            </a:r>
            <a:br>
              <a:rPr lang="en-US"/>
            </a:br>
            <a:r>
              <a:rPr lang="en-US"/>
              <a:t>in TRACK Pump </a:t>
            </a:r>
          </a:p>
        </p:txBody>
      </p:sp>
      <p:graphicFrame>
        <p:nvGraphicFramePr>
          <p:cNvPr id="31749" name="Object 5"/>
          <p:cNvGraphicFramePr>
            <a:graphicFrameLocks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910540618"/>
              </p:ext>
            </p:extLst>
          </p:nvPr>
        </p:nvGraphicFramePr>
        <p:xfrm>
          <a:off x="1600200" y="1981200"/>
          <a:ext cx="5992813" cy="381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84" name="Chart" r:id="rId4" imgW="8673840" imgH="5930640" progId="Excel.Chart.8">
                  <p:link updateAutomatic="1"/>
                </p:oleObj>
              </mc:Choice>
              <mc:Fallback>
                <p:oleObj name="Chart" r:id="rId4" imgW="8673840" imgH="5930640" progId="Excel.Chart.8">
                  <p:link updateAutomatic="1"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981200"/>
                        <a:ext cx="5992813" cy="381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Peterson </a:t>
            </a:r>
          </a:p>
          <a:p>
            <a:fld id="{1B6F6A5F-4E11-445A-A3BA-17B463017288}" type="slidenum">
              <a:rPr lang="en-US" sz="1400"/>
              <a:pPr/>
              <a:t>17</a:t>
            </a:fld>
            <a:endParaRPr lang="en-US" sz="1400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r>
              <a:rPr lang="en-US"/>
              <a:t>Dispense Rate vs. Temperature</a:t>
            </a:r>
          </a:p>
        </p:txBody>
      </p:sp>
      <p:graphicFrame>
        <p:nvGraphicFramePr>
          <p:cNvPr id="33797" name="Object 5"/>
          <p:cNvGraphicFramePr>
            <a:graphicFrameLocks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712638297"/>
              </p:ext>
            </p:extLst>
          </p:nvPr>
        </p:nvGraphicFramePr>
        <p:xfrm>
          <a:off x="1662113" y="1143000"/>
          <a:ext cx="5780087" cy="407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8" name="Worksheet" r:id="rId4" imgW="4368600" imgH="3082680" progId="Excel.Sheet.8">
                  <p:link updateAutomatic="1"/>
                </p:oleObj>
              </mc:Choice>
              <mc:Fallback>
                <p:oleObj name="Worksheet" r:id="rId4" imgW="4368600" imgH="3082680" progId="Excel.Sheet.8">
                  <p:link updateAutomatic="1"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2113" y="1143000"/>
                        <a:ext cx="5780087" cy="407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Peterson </a:t>
            </a:r>
          </a:p>
          <a:p>
            <a:fld id="{D1DD86A5-42B3-43AA-89D5-351E75CD9C9D}" type="slidenum">
              <a:rPr lang="en-US" sz="1400"/>
              <a:pPr/>
              <a:t>18</a:t>
            </a:fld>
            <a:endParaRPr lang="en-US" sz="1400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noFill/>
          <a:ln/>
        </p:spPr>
        <p:txBody>
          <a:bodyPr/>
          <a:lstStyle/>
          <a:p>
            <a:r>
              <a:rPr lang="en-US"/>
              <a:t>Temperature Dependence </a:t>
            </a:r>
            <a:br>
              <a:rPr lang="en-US"/>
            </a:br>
            <a:r>
              <a:rPr lang="en-US"/>
              <a:t>of Resist Viscosity </a:t>
            </a:r>
          </a:p>
        </p:txBody>
      </p:sp>
      <p:graphicFrame>
        <p:nvGraphicFramePr>
          <p:cNvPr id="35845" name="Object 5"/>
          <p:cNvGraphicFramePr>
            <a:graphicFrameLocks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767718008"/>
              </p:ext>
            </p:extLst>
          </p:nvPr>
        </p:nvGraphicFramePr>
        <p:xfrm>
          <a:off x="1565275" y="1600200"/>
          <a:ext cx="5992813" cy="381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6" name="Chart" r:id="rId4" imgW="8673840" imgH="5930640" progId="Excel.Chart.8">
                  <p:link updateAutomatic="1"/>
                </p:oleObj>
              </mc:Choice>
              <mc:Fallback>
                <p:oleObj name="Chart" r:id="rId4" imgW="8673840" imgH="5930640" progId="Excel.Chart.8">
                  <p:link updateAutomatic="1"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5275" y="1600200"/>
                        <a:ext cx="5992813" cy="381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Peterson </a:t>
            </a:r>
          </a:p>
          <a:p>
            <a:fld id="{0886F4D0-BA0C-4188-B234-553F27577E63}" type="slidenum">
              <a:rPr lang="en-US" sz="1400"/>
              <a:pPr/>
              <a:t>19</a:t>
            </a:fld>
            <a:endParaRPr lang="en-US" sz="1400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  <a:noFill/>
          <a:ln/>
        </p:spPr>
        <p:txBody>
          <a:bodyPr/>
          <a:lstStyle/>
          <a:p>
            <a:r>
              <a:rPr lang="en-US"/>
              <a:t>Theory of Spin Coating</a:t>
            </a:r>
          </a:p>
        </p:txBody>
      </p:sp>
      <p:graphicFrame>
        <p:nvGraphicFramePr>
          <p:cNvPr id="37893" name="Object 5"/>
          <p:cNvGraphicFramePr>
            <a:graphicFrameLocks/>
          </p:cNvGraphicFramePr>
          <p:nvPr/>
        </p:nvGraphicFramePr>
        <p:xfrm>
          <a:off x="822325" y="2033588"/>
          <a:ext cx="23526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5" name="Equation" r:id="rId4" imgW="2358720" imgH="492120" progId="Equation.2">
                  <p:embed/>
                </p:oleObj>
              </mc:Choice>
              <mc:Fallback>
                <p:oleObj name="Equation" r:id="rId4" imgW="2358720" imgH="492120" progId="Equation.2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325" y="2033588"/>
                        <a:ext cx="2352675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4" name="Object 6"/>
          <p:cNvGraphicFramePr>
            <a:graphicFrameLocks/>
          </p:cNvGraphicFramePr>
          <p:nvPr/>
        </p:nvGraphicFramePr>
        <p:xfrm>
          <a:off x="822325" y="3094038"/>
          <a:ext cx="2111375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6" name="Equation" r:id="rId6" imgW="2117520" imgH="504720" progId="Equation.2">
                  <p:embed/>
                </p:oleObj>
              </mc:Choice>
              <mc:Fallback>
                <p:oleObj name="Equation" r:id="rId6" imgW="2117520" imgH="504720" progId="Equation.2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325" y="3094038"/>
                        <a:ext cx="2111375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5" name="Object 7"/>
          <p:cNvGraphicFramePr>
            <a:graphicFrameLocks/>
          </p:cNvGraphicFramePr>
          <p:nvPr/>
        </p:nvGraphicFramePr>
        <p:xfrm>
          <a:off x="822325" y="4160838"/>
          <a:ext cx="2695575" cy="156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7" name="Equation" r:id="rId8" imgW="2701800" imgH="1571400" progId="Equation.2">
                  <p:embed/>
                </p:oleObj>
              </mc:Choice>
              <mc:Fallback>
                <p:oleObj name="Equation" r:id="rId8" imgW="2701800" imgH="1571400" progId="Equation.2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325" y="4160838"/>
                        <a:ext cx="2695575" cy="156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6" name="Object 8"/>
          <p:cNvGraphicFramePr>
            <a:graphicFrameLocks/>
          </p:cNvGraphicFramePr>
          <p:nvPr/>
        </p:nvGraphicFramePr>
        <p:xfrm>
          <a:off x="4800600" y="5026025"/>
          <a:ext cx="2111375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8" name="Equation" r:id="rId10" imgW="2117520" imgH="250560" progId="Equation.2">
                  <p:embed/>
                </p:oleObj>
              </mc:Choice>
              <mc:Fallback>
                <p:oleObj name="Equation" r:id="rId10" imgW="2117520" imgH="250560" progId="Equation.2">
                  <p:embed/>
                  <p:pic>
                    <p:nvPicPr>
                      <p:cNvPr id="0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5026025"/>
                        <a:ext cx="2111375" cy="244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747713" y="1700213"/>
            <a:ext cx="2041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400">
                <a:latin typeface="Arial" pitchFamily="34" charset="0"/>
              </a:rPr>
              <a:t>Conservation of solvent</a:t>
            </a:r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747713" y="2690813"/>
            <a:ext cx="24209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400">
                <a:latin typeface="Arial" pitchFamily="34" charset="0"/>
              </a:rPr>
              <a:t>Radial momentum/continuity</a:t>
            </a:r>
          </a:p>
        </p:txBody>
      </p:sp>
      <p:sp>
        <p:nvSpPr>
          <p:cNvPr id="37899" name="Rectangle 11"/>
          <p:cNvSpPr>
            <a:spLocks noChangeArrowheads="1"/>
          </p:cNvSpPr>
          <p:nvPr/>
        </p:nvSpPr>
        <p:spPr bwMode="auto">
          <a:xfrm>
            <a:off x="4648200" y="4494213"/>
            <a:ext cx="23129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400">
                <a:latin typeface="Arial" pitchFamily="34" charset="0"/>
              </a:rPr>
              <a:t>Can show theoretically that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838200" y="3733800"/>
            <a:ext cx="666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400">
                <a:latin typeface="Arial" pitchFamily="34" charset="0"/>
              </a:rPr>
              <a:t>where</a:t>
            </a:r>
          </a:p>
        </p:txBody>
      </p:sp>
      <p:graphicFrame>
        <p:nvGraphicFramePr>
          <p:cNvPr id="37901" name="Object 13"/>
          <p:cNvGraphicFramePr>
            <a:graphicFrameLocks/>
          </p:cNvGraphicFramePr>
          <p:nvPr/>
        </p:nvGraphicFramePr>
        <p:xfrm>
          <a:off x="4894263" y="2162175"/>
          <a:ext cx="33305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9" name="Equation" r:id="rId12" imgW="3336840" imgH="492120" progId="Equation.2">
                  <p:embed/>
                </p:oleObj>
              </mc:Choice>
              <mc:Fallback>
                <p:oleObj name="Equation" r:id="rId12" imgW="3336840" imgH="492120" progId="Equation.2">
                  <p:embed/>
                  <p:pic>
                    <p:nvPicPr>
                      <p:cNvPr id="0" name="Object 13"/>
                      <p:cNvPicPr>
                        <a:picLocks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4263" y="2162175"/>
                        <a:ext cx="3330575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4648200" y="1752600"/>
            <a:ext cx="18303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400">
                <a:solidFill>
                  <a:schemeClr val="tx2"/>
                </a:solidFill>
                <a:latin typeface="Arial" pitchFamily="34" charset="0"/>
              </a:rPr>
              <a:t>Boundary Conditions</a:t>
            </a:r>
          </a:p>
        </p:txBody>
      </p:sp>
      <p:graphicFrame>
        <p:nvGraphicFramePr>
          <p:cNvPr id="37903" name="Object 15"/>
          <p:cNvGraphicFramePr>
            <a:graphicFrameLocks/>
          </p:cNvGraphicFramePr>
          <p:nvPr/>
        </p:nvGraphicFramePr>
        <p:xfrm>
          <a:off x="4932363" y="2695575"/>
          <a:ext cx="21875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0" name="Equation" r:id="rId14" imgW="2193840" imgH="492120" progId="Equation.2">
                  <p:embed/>
                </p:oleObj>
              </mc:Choice>
              <mc:Fallback>
                <p:oleObj name="Equation" r:id="rId14" imgW="2193840" imgH="492120" progId="Equation.2">
                  <p:embed/>
                  <p:pic>
                    <p:nvPicPr>
                      <p:cNvPr id="0" name="Object 15"/>
                      <p:cNvPicPr>
                        <a:picLocks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363" y="2695575"/>
                        <a:ext cx="2187575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04" name="Object 16"/>
          <p:cNvGraphicFramePr>
            <a:graphicFrameLocks/>
          </p:cNvGraphicFramePr>
          <p:nvPr/>
        </p:nvGraphicFramePr>
        <p:xfrm>
          <a:off x="4906963" y="3101975"/>
          <a:ext cx="284797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1" name="Equation" r:id="rId16" imgW="2854080" imgH="441000" progId="Equation.2">
                  <p:embed/>
                </p:oleObj>
              </mc:Choice>
              <mc:Fallback>
                <p:oleObj name="Equation" r:id="rId16" imgW="2854080" imgH="441000" progId="Equation.2">
                  <p:embed/>
                  <p:pic>
                    <p:nvPicPr>
                      <p:cNvPr id="0" name="Object 16"/>
                      <p:cNvPicPr>
                        <a:picLocks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6963" y="3101975"/>
                        <a:ext cx="2847975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Peterson </a:t>
            </a:r>
          </a:p>
          <a:p>
            <a:fld id="{6B298E90-6DE6-48DE-A6C0-20B2AB916926}" type="slidenum">
              <a:rPr lang="en-US" sz="1400"/>
              <a:pPr/>
              <a:t>2</a:t>
            </a:fld>
            <a:endParaRPr lang="en-US" sz="1400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/>
              <a:t>Photolithography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/>
              <a:t>Application and development of photoresist with the use of light and heat to write a pattern of microstructures on a wafer</a:t>
            </a:r>
          </a:p>
          <a:p>
            <a:endParaRPr lang="en-US"/>
          </a:p>
          <a:p>
            <a:r>
              <a:rPr lang="en-US"/>
              <a:t>Photoresist</a:t>
            </a:r>
          </a:p>
          <a:p>
            <a:pPr lvl="1"/>
            <a:r>
              <a:rPr lang="en-US"/>
              <a:t>Protective material used to form a resistant film on the wafer surface</a:t>
            </a:r>
          </a:p>
          <a:p>
            <a:pPr lvl="1"/>
            <a:r>
              <a:rPr lang="en-US"/>
              <a:t>Reacts chemically with areas exposed (not covered by a patterned mask) to become more or less soluble with respect to a solvent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Peterson </a:t>
            </a:r>
          </a:p>
          <a:p>
            <a:fld id="{7D59EE11-F57E-4C6F-A2D3-BFFFE643488C}" type="slidenum">
              <a:rPr lang="en-US" sz="1400"/>
              <a:pPr/>
              <a:t>20</a:t>
            </a:fld>
            <a:endParaRPr lang="en-US" sz="1400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  <a:noFill/>
          <a:ln/>
        </p:spPr>
        <p:txBody>
          <a:bodyPr/>
          <a:lstStyle/>
          <a:p>
            <a:r>
              <a:rPr lang="en-US"/>
              <a:t>Effect of Evaporation on Film Height During Spinning</a:t>
            </a:r>
          </a:p>
        </p:txBody>
      </p:sp>
      <p:graphicFrame>
        <p:nvGraphicFramePr>
          <p:cNvPr id="39941" name="Object 5"/>
          <p:cNvGraphicFramePr>
            <a:graphicFrameLocks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617949439"/>
              </p:ext>
            </p:extLst>
          </p:nvPr>
        </p:nvGraphicFramePr>
        <p:xfrm>
          <a:off x="381000" y="1371600"/>
          <a:ext cx="5992813" cy="409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08" name="Chart" r:id="rId4" imgW="8673840" imgH="5930640" progId="Excel.Chart.8">
                  <p:link updateAutomatic="1"/>
                </p:oleObj>
              </mc:Choice>
              <mc:Fallback>
                <p:oleObj name="Chart" r:id="rId4" imgW="8673840" imgH="5930640" progId="Excel.Chart.8">
                  <p:link updateAutomatic="1"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371600"/>
                        <a:ext cx="5992813" cy="409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2" name="Objec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6357501"/>
              </p:ext>
            </p:extLst>
          </p:nvPr>
        </p:nvGraphicFramePr>
        <p:xfrm>
          <a:off x="3216275" y="1752600"/>
          <a:ext cx="5468938" cy="426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09" name="Chart" r:id="rId6" imgW="8673840" imgH="5930640" progId="Excel.Chart.8">
                  <p:link updateAutomatic="1"/>
                </p:oleObj>
              </mc:Choice>
              <mc:Fallback>
                <p:oleObj name="Chart" r:id="rId6" imgW="8673840" imgH="5930640" progId="Excel.Chart.8">
                  <p:link updateAutomatic="1"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6275" y="1752600"/>
                        <a:ext cx="5468938" cy="426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Peterson </a:t>
            </a:r>
          </a:p>
          <a:p>
            <a:fld id="{70533202-D0F1-4237-A2AE-54353DA54298}" type="slidenum">
              <a:rPr lang="en-US" sz="1400"/>
              <a:pPr/>
              <a:t>21</a:t>
            </a:fld>
            <a:endParaRPr lang="en-US" sz="1400"/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  <a:noFill/>
          <a:ln/>
        </p:spPr>
        <p:txBody>
          <a:bodyPr/>
          <a:lstStyle/>
          <a:p>
            <a:r>
              <a:rPr lang="en-US"/>
              <a:t>Final Film Thickness:</a:t>
            </a:r>
            <a:br>
              <a:rPr lang="en-US"/>
            </a:br>
            <a:r>
              <a:rPr lang="en-US"/>
              <a:t>Single Dispense</a:t>
            </a:r>
          </a:p>
        </p:txBody>
      </p:sp>
      <p:graphicFrame>
        <p:nvGraphicFramePr>
          <p:cNvPr id="41989" name="Objec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9026128"/>
              </p:ext>
            </p:extLst>
          </p:nvPr>
        </p:nvGraphicFramePr>
        <p:xfrm>
          <a:off x="1066800" y="1295400"/>
          <a:ext cx="7239000" cy="48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0" name="Chart" r:id="rId4" imgW="8673840" imgH="5930640" progId="Excel.Chart.8">
                  <p:link updateAutomatic="1"/>
                </p:oleObj>
              </mc:Choice>
              <mc:Fallback>
                <p:oleObj name="Chart" r:id="rId4" imgW="8673840" imgH="5930640" progId="Excel.Chart.8">
                  <p:link updateAutomatic="1"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295400"/>
                        <a:ext cx="7239000" cy="480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Peterson </a:t>
            </a:r>
          </a:p>
          <a:p>
            <a:fld id="{5F03D74B-5BDA-4BFB-A3A1-8DAF2D62A90B}" type="slidenum">
              <a:rPr lang="en-US" sz="1400"/>
              <a:pPr/>
              <a:t>22</a:t>
            </a:fld>
            <a:endParaRPr lang="en-US" sz="1400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title"/>
          </p:nvPr>
        </p:nvSpPr>
        <p:spPr>
          <a:xfrm>
            <a:off x="990600" y="381000"/>
            <a:ext cx="7162800" cy="1143000"/>
          </a:xfrm>
          <a:noFill/>
          <a:ln/>
        </p:spPr>
        <p:txBody>
          <a:bodyPr/>
          <a:lstStyle/>
          <a:p>
            <a:r>
              <a:rPr lang="en-US"/>
              <a:t>Ultra Casting Predispense Technique</a:t>
            </a:r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>
            <a:off x="1905000" y="2552700"/>
            <a:ext cx="0" cy="2057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1905000" y="4610100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auto">
          <a:xfrm>
            <a:off x="1752600" y="28575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1752600" y="46101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Line 9"/>
          <p:cNvSpPr>
            <a:spLocks noChangeShapeType="1"/>
          </p:cNvSpPr>
          <p:nvPr/>
        </p:nvSpPr>
        <p:spPr bwMode="auto">
          <a:xfrm>
            <a:off x="1752600" y="34671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>
            <a:off x="1752600" y="40767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1281113" y="3992563"/>
            <a:ext cx="4667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000" b="1">
                <a:latin typeface="Arial" pitchFamily="34" charset="0"/>
              </a:rPr>
              <a:t>2000</a:t>
            </a:r>
          </a:p>
        </p:txBody>
      </p:sp>
      <p:sp>
        <p:nvSpPr>
          <p:cNvPr id="44044" name="Rectangle 12"/>
          <p:cNvSpPr>
            <a:spLocks noChangeArrowheads="1"/>
          </p:cNvSpPr>
          <p:nvPr/>
        </p:nvSpPr>
        <p:spPr bwMode="auto">
          <a:xfrm>
            <a:off x="1281113" y="3382963"/>
            <a:ext cx="4667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000" b="1">
                <a:latin typeface="Arial" pitchFamily="34" charset="0"/>
              </a:rPr>
              <a:t>4000</a:t>
            </a:r>
          </a:p>
        </p:txBody>
      </p:sp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1281113" y="2774950"/>
            <a:ext cx="4667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000" b="1">
                <a:latin typeface="Arial" pitchFamily="34" charset="0"/>
              </a:rPr>
              <a:t>6000</a:t>
            </a:r>
          </a:p>
        </p:txBody>
      </p:sp>
      <p:sp>
        <p:nvSpPr>
          <p:cNvPr id="44046" name="Line 14"/>
          <p:cNvSpPr>
            <a:spLocks noChangeShapeType="1"/>
          </p:cNvSpPr>
          <p:nvPr/>
        </p:nvSpPr>
        <p:spPr bwMode="auto">
          <a:xfrm>
            <a:off x="1905000" y="46101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7" name="Line 15"/>
          <p:cNvSpPr>
            <a:spLocks noChangeShapeType="1"/>
          </p:cNvSpPr>
          <p:nvPr/>
        </p:nvSpPr>
        <p:spPr bwMode="auto">
          <a:xfrm>
            <a:off x="5410200" y="2552700"/>
            <a:ext cx="0" cy="2057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Line 16"/>
          <p:cNvSpPr>
            <a:spLocks noChangeShapeType="1"/>
          </p:cNvSpPr>
          <p:nvPr/>
        </p:nvSpPr>
        <p:spPr bwMode="auto">
          <a:xfrm>
            <a:off x="5410200" y="4610100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Line 17"/>
          <p:cNvSpPr>
            <a:spLocks noChangeShapeType="1"/>
          </p:cNvSpPr>
          <p:nvPr/>
        </p:nvSpPr>
        <p:spPr bwMode="auto">
          <a:xfrm>
            <a:off x="5257800" y="28575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Line 18"/>
          <p:cNvSpPr>
            <a:spLocks noChangeShapeType="1"/>
          </p:cNvSpPr>
          <p:nvPr/>
        </p:nvSpPr>
        <p:spPr bwMode="auto">
          <a:xfrm>
            <a:off x="5257800" y="46101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1" name="Line 19"/>
          <p:cNvSpPr>
            <a:spLocks noChangeShapeType="1"/>
          </p:cNvSpPr>
          <p:nvPr/>
        </p:nvSpPr>
        <p:spPr bwMode="auto">
          <a:xfrm>
            <a:off x="5257800" y="34671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2" name="Line 20"/>
          <p:cNvSpPr>
            <a:spLocks noChangeShapeType="1"/>
          </p:cNvSpPr>
          <p:nvPr/>
        </p:nvSpPr>
        <p:spPr bwMode="auto">
          <a:xfrm>
            <a:off x="5257800" y="40767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3" name="Rectangle 21"/>
          <p:cNvSpPr>
            <a:spLocks noChangeArrowheads="1"/>
          </p:cNvSpPr>
          <p:nvPr/>
        </p:nvSpPr>
        <p:spPr bwMode="auto">
          <a:xfrm>
            <a:off x="4784725" y="3992563"/>
            <a:ext cx="4667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000" b="1">
                <a:latin typeface="Arial" pitchFamily="34" charset="0"/>
              </a:rPr>
              <a:t>2000</a:t>
            </a:r>
          </a:p>
        </p:txBody>
      </p:sp>
      <p:sp>
        <p:nvSpPr>
          <p:cNvPr id="44054" name="Rectangle 22"/>
          <p:cNvSpPr>
            <a:spLocks noChangeArrowheads="1"/>
          </p:cNvSpPr>
          <p:nvPr/>
        </p:nvSpPr>
        <p:spPr bwMode="auto">
          <a:xfrm>
            <a:off x="4784725" y="3382963"/>
            <a:ext cx="4667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000" b="1">
                <a:latin typeface="Arial" pitchFamily="34" charset="0"/>
              </a:rPr>
              <a:t>4000</a:t>
            </a:r>
          </a:p>
        </p:txBody>
      </p:sp>
      <p:sp>
        <p:nvSpPr>
          <p:cNvPr id="44055" name="Rectangle 23"/>
          <p:cNvSpPr>
            <a:spLocks noChangeArrowheads="1"/>
          </p:cNvSpPr>
          <p:nvPr/>
        </p:nvSpPr>
        <p:spPr bwMode="auto">
          <a:xfrm>
            <a:off x="4784725" y="2774950"/>
            <a:ext cx="4667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000" b="1">
                <a:latin typeface="Arial" pitchFamily="34" charset="0"/>
              </a:rPr>
              <a:t>6000</a:t>
            </a:r>
          </a:p>
        </p:txBody>
      </p:sp>
      <p:sp>
        <p:nvSpPr>
          <p:cNvPr id="44056" name="Arc 24"/>
          <p:cNvSpPr>
            <a:spLocks/>
          </p:cNvSpPr>
          <p:nvPr/>
        </p:nvSpPr>
        <p:spPr bwMode="auto">
          <a:xfrm>
            <a:off x="1905000" y="4076700"/>
            <a:ext cx="152400" cy="53340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7" name="Arc 25"/>
          <p:cNvSpPr>
            <a:spLocks/>
          </p:cNvSpPr>
          <p:nvPr/>
        </p:nvSpPr>
        <p:spPr bwMode="auto">
          <a:xfrm>
            <a:off x="2038350" y="4000500"/>
            <a:ext cx="628650" cy="7620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8" name="Arc 26"/>
          <p:cNvSpPr>
            <a:spLocks/>
          </p:cNvSpPr>
          <p:nvPr/>
        </p:nvSpPr>
        <p:spPr bwMode="auto">
          <a:xfrm>
            <a:off x="2479675" y="3676650"/>
            <a:ext cx="409575" cy="38100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9" name="Line 27"/>
          <p:cNvSpPr>
            <a:spLocks noChangeShapeType="1"/>
          </p:cNvSpPr>
          <p:nvPr/>
        </p:nvSpPr>
        <p:spPr bwMode="auto">
          <a:xfrm>
            <a:off x="2879725" y="3695700"/>
            <a:ext cx="8540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60" name="Line 28"/>
          <p:cNvSpPr>
            <a:spLocks noChangeShapeType="1"/>
          </p:cNvSpPr>
          <p:nvPr/>
        </p:nvSpPr>
        <p:spPr bwMode="auto">
          <a:xfrm>
            <a:off x="3733800" y="3683000"/>
            <a:ext cx="0" cy="317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61" name="Line 29"/>
          <p:cNvSpPr>
            <a:spLocks noChangeShapeType="1"/>
          </p:cNvSpPr>
          <p:nvPr/>
        </p:nvSpPr>
        <p:spPr bwMode="auto">
          <a:xfrm>
            <a:off x="3724275" y="4000500"/>
            <a:ext cx="4000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62" name="Line 30"/>
          <p:cNvSpPr>
            <a:spLocks noChangeShapeType="1"/>
          </p:cNvSpPr>
          <p:nvPr/>
        </p:nvSpPr>
        <p:spPr bwMode="auto">
          <a:xfrm>
            <a:off x="4114800" y="3990975"/>
            <a:ext cx="0" cy="6159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63" name="Rectangle 31"/>
          <p:cNvSpPr>
            <a:spLocks noChangeArrowheads="1"/>
          </p:cNvSpPr>
          <p:nvPr/>
        </p:nvSpPr>
        <p:spPr bwMode="auto">
          <a:xfrm>
            <a:off x="3719513" y="4754563"/>
            <a:ext cx="7413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000" b="1">
                <a:latin typeface="Arial" pitchFamily="34" charset="0"/>
              </a:rPr>
              <a:t>time[sec]</a:t>
            </a:r>
          </a:p>
        </p:txBody>
      </p:sp>
      <p:sp>
        <p:nvSpPr>
          <p:cNvPr id="44064" name="Line 32"/>
          <p:cNvSpPr>
            <a:spLocks noChangeShapeType="1"/>
          </p:cNvSpPr>
          <p:nvPr/>
        </p:nvSpPr>
        <p:spPr bwMode="auto">
          <a:xfrm flipV="1">
            <a:off x="5486400" y="2857500"/>
            <a:ext cx="0" cy="1752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65" name="Line 33"/>
          <p:cNvSpPr>
            <a:spLocks noChangeShapeType="1"/>
          </p:cNvSpPr>
          <p:nvPr/>
        </p:nvSpPr>
        <p:spPr bwMode="auto">
          <a:xfrm>
            <a:off x="5486400" y="2857500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66" name="Line 34"/>
          <p:cNvSpPr>
            <a:spLocks noChangeShapeType="1"/>
          </p:cNvSpPr>
          <p:nvPr/>
        </p:nvSpPr>
        <p:spPr bwMode="auto">
          <a:xfrm>
            <a:off x="5641975" y="2847975"/>
            <a:ext cx="76200" cy="1219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67" name="Arc 35"/>
          <p:cNvSpPr>
            <a:spLocks/>
          </p:cNvSpPr>
          <p:nvPr/>
        </p:nvSpPr>
        <p:spPr bwMode="auto">
          <a:xfrm>
            <a:off x="5949950" y="3683000"/>
            <a:ext cx="371475" cy="38100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68" name="Line 36"/>
          <p:cNvSpPr>
            <a:spLocks noChangeShapeType="1"/>
          </p:cNvSpPr>
          <p:nvPr/>
        </p:nvSpPr>
        <p:spPr bwMode="auto">
          <a:xfrm>
            <a:off x="6324600" y="3695700"/>
            <a:ext cx="838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69" name="Line 37"/>
          <p:cNvSpPr>
            <a:spLocks noChangeShapeType="1"/>
          </p:cNvSpPr>
          <p:nvPr/>
        </p:nvSpPr>
        <p:spPr bwMode="auto">
          <a:xfrm>
            <a:off x="7162800" y="3683000"/>
            <a:ext cx="0" cy="3143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70" name="Line 38"/>
          <p:cNvSpPr>
            <a:spLocks noChangeShapeType="1"/>
          </p:cNvSpPr>
          <p:nvPr/>
        </p:nvSpPr>
        <p:spPr bwMode="auto">
          <a:xfrm>
            <a:off x="7153275" y="3994150"/>
            <a:ext cx="3968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71" name="Line 39"/>
          <p:cNvSpPr>
            <a:spLocks noChangeShapeType="1"/>
          </p:cNvSpPr>
          <p:nvPr/>
        </p:nvSpPr>
        <p:spPr bwMode="auto">
          <a:xfrm>
            <a:off x="7543800" y="4000500"/>
            <a:ext cx="0" cy="571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72" name="Rectangle 40" descr="Large confetti"/>
          <p:cNvSpPr>
            <a:spLocks noChangeArrowheads="1"/>
          </p:cNvSpPr>
          <p:nvPr/>
        </p:nvSpPr>
        <p:spPr bwMode="auto">
          <a:xfrm>
            <a:off x="2082800" y="4076700"/>
            <a:ext cx="444500" cy="520700"/>
          </a:xfrm>
          <a:prstGeom prst="rect">
            <a:avLst/>
          </a:prstGeom>
          <a:pattFill prst="lgConfetti">
            <a:fgClr>
              <a:schemeClr val="tx1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73" name="Rectangle 41"/>
          <p:cNvSpPr>
            <a:spLocks noChangeArrowheads="1"/>
          </p:cNvSpPr>
          <p:nvPr/>
        </p:nvSpPr>
        <p:spPr bwMode="auto">
          <a:xfrm>
            <a:off x="2043113" y="3155950"/>
            <a:ext cx="11303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000" b="1">
                <a:latin typeface="Arial" pitchFamily="34" charset="0"/>
              </a:rPr>
              <a:t>3-5 cc dispense</a:t>
            </a:r>
          </a:p>
        </p:txBody>
      </p:sp>
      <p:sp>
        <p:nvSpPr>
          <p:cNvPr id="44074" name="Line 42"/>
          <p:cNvSpPr>
            <a:spLocks noChangeShapeType="1"/>
          </p:cNvSpPr>
          <p:nvPr/>
        </p:nvSpPr>
        <p:spPr bwMode="auto">
          <a:xfrm flipH="1">
            <a:off x="2362200" y="3467100"/>
            <a:ext cx="1524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75" name="Rectangle 43" descr="Large confetti"/>
          <p:cNvSpPr>
            <a:spLocks noChangeArrowheads="1"/>
          </p:cNvSpPr>
          <p:nvPr/>
        </p:nvSpPr>
        <p:spPr bwMode="auto">
          <a:xfrm>
            <a:off x="5873750" y="4070350"/>
            <a:ext cx="63500" cy="533400"/>
          </a:xfrm>
          <a:prstGeom prst="rect">
            <a:avLst/>
          </a:prstGeom>
          <a:pattFill prst="lgConfetti">
            <a:fgClr>
              <a:schemeClr val="tx1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76" name="Rectangle 44" descr="Large confetti"/>
          <p:cNvSpPr>
            <a:spLocks noChangeArrowheads="1"/>
          </p:cNvSpPr>
          <p:nvPr/>
        </p:nvSpPr>
        <p:spPr bwMode="auto">
          <a:xfrm>
            <a:off x="5568950" y="2863850"/>
            <a:ext cx="63500" cy="1739900"/>
          </a:xfrm>
          <a:prstGeom prst="rect">
            <a:avLst/>
          </a:prstGeom>
          <a:pattFill prst="lgConfetti">
            <a:fgClr>
              <a:schemeClr val="tx1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77" name="Rectangle 45"/>
          <p:cNvSpPr>
            <a:spLocks noChangeArrowheads="1"/>
          </p:cNvSpPr>
          <p:nvPr/>
        </p:nvSpPr>
        <p:spPr bwMode="auto">
          <a:xfrm>
            <a:off x="5927725" y="3003550"/>
            <a:ext cx="9826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000" b="1">
                <a:latin typeface="Arial" pitchFamily="34" charset="0"/>
              </a:rPr>
              <a:t>1cc dispense</a:t>
            </a:r>
          </a:p>
        </p:txBody>
      </p:sp>
      <p:sp>
        <p:nvSpPr>
          <p:cNvPr id="44078" name="Line 46"/>
          <p:cNvSpPr>
            <a:spLocks noChangeShapeType="1"/>
          </p:cNvSpPr>
          <p:nvPr/>
        </p:nvSpPr>
        <p:spPr bwMode="auto">
          <a:xfrm flipV="1">
            <a:off x="5715000" y="3238500"/>
            <a:ext cx="3048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79" name="Line 47"/>
          <p:cNvSpPr>
            <a:spLocks noChangeShapeType="1"/>
          </p:cNvSpPr>
          <p:nvPr/>
        </p:nvSpPr>
        <p:spPr bwMode="auto">
          <a:xfrm flipH="1">
            <a:off x="5943600" y="3314700"/>
            <a:ext cx="152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80" name="Rectangle 48"/>
          <p:cNvSpPr>
            <a:spLocks noChangeArrowheads="1"/>
          </p:cNvSpPr>
          <p:nvPr/>
        </p:nvSpPr>
        <p:spPr bwMode="auto">
          <a:xfrm>
            <a:off x="7146925" y="4754563"/>
            <a:ext cx="7413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000" b="1">
                <a:latin typeface="Arial" pitchFamily="34" charset="0"/>
              </a:rPr>
              <a:t>time[sec]</a:t>
            </a:r>
          </a:p>
        </p:txBody>
      </p:sp>
      <p:sp>
        <p:nvSpPr>
          <p:cNvPr id="44081" name="Rectangle 49"/>
          <p:cNvSpPr>
            <a:spLocks noChangeArrowheads="1"/>
          </p:cNvSpPr>
          <p:nvPr/>
        </p:nvSpPr>
        <p:spPr bwMode="auto">
          <a:xfrm>
            <a:off x="3795713" y="3687763"/>
            <a:ext cx="4524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000" b="1">
                <a:latin typeface="Arial" pitchFamily="34" charset="0"/>
              </a:rPr>
              <a:t>EBR</a:t>
            </a:r>
          </a:p>
        </p:txBody>
      </p:sp>
      <p:sp>
        <p:nvSpPr>
          <p:cNvPr id="44082" name="Rectangle 50"/>
          <p:cNvSpPr>
            <a:spLocks noChangeArrowheads="1"/>
          </p:cNvSpPr>
          <p:nvPr/>
        </p:nvSpPr>
        <p:spPr bwMode="auto">
          <a:xfrm>
            <a:off x="7299325" y="3687763"/>
            <a:ext cx="4524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000" b="1">
                <a:latin typeface="Arial" pitchFamily="34" charset="0"/>
              </a:rPr>
              <a:t>EBR</a:t>
            </a:r>
          </a:p>
        </p:txBody>
      </p:sp>
      <p:sp>
        <p:nvSpPr>
          <p:cNvPr id="44083" name="Rectangle 51"/>
          <p:cNvSpPr>
            <a:spLocks noChangeArrowheads="1"/>
          </p:cNvSpPr>
          <p:nvPr/>
        </p:nvSpPr>
        <p:spPr bwMode="auto">
          <a:xfrm>
            <a:off x="2881313" y="3459163"/>
            <a:ext cx="9032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000" b="1">
                <a:latin typeface="Arial" pitchFamily="34" charset="0"/>
              </a:rPr>
              <a:t>casting rpm</a:t>
            </a:r>
          </a:p>
          <a:p>
            <a:endParaRPr lang="en-US" sz="1000" b="1">
              <a:latin typeface="Arial" pitchFamily="34" charset="0"/>
            </a:endParaRPr>
          </a:p>
        </p:txBody>
      </p:sp>
      <p:sp>
        <p:nvSpPr>
          <p:cNvPr id="44084" name="Rectangle 52"/>
          <p:cNvSpPr>
            <a:spLocks noChangeArrowheads="1"/>
          </p:cNvSpPr>
          <p:nvPr/>
        </p:nvSpPr>
        <p:spPr bwMode="auto">
          <a:xfrm>
            <a:off x="6308725" y="3459163"/>
            <a:ext cx="903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000" b="1">
                <a:latin typeface="Arial" pitchFamily="34" charset="0"/>
              </a:rPr>
              <a:t>casting rpm</a:t>
            </a:r>
          </a:p>
          <a:p>
            <a:endParaRPr lang="en-US" sz="1000" b="1">
              <a:latin typeface="Arial" pitchFamily="34" charset="0"/>
            </a:endParaRPr>
          </a:p>
        </p:txBody>
      </p:sp>
      <p:sp>
        <p:nvSpPr>
          <p:cNvPr id="44085" name="Rectangle 53"/>
          <p:cNvSpPr>
            <a:spLocks noChangeArrowheads="1"/>
          </p:cNvSpPr>
          <p:nvPr/>
        </p:nvSpPr>
        <p:spPr bwMode="auto">
          <a:xfrm>
            <a:off x="5699125" y="2622550"/>
            <a:ext cx="4524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000" b="1">
                <a:latin typeface="Arial" pitchFamily="34" charset="0"/>
              </a:rPr>
              <a:t>UCP</a:t>
            </a:r>
          </a:p>
        </p:txBody>
      </p:sp>
      <p:sp>
        <p:nvSpPr>
          <p:cNvPr id="44086" name="Rectangle 54"/>
          <p:cNvSpPr>
            <a:spLocks noChangeArrowheads="1"/>
          </p:cNvSpPr>
          <p:nvPr/>
        </p:nvSpPr>
        <p:spPr bwMode="auto">
          <a:xfrm>
            <a:off x="2093913" y="5338763"/>
            <a:ext cx="15890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000" b="1">
                <a:latin typeface="Arial" pitchFamily="34" charset="0"/>
              </a:rPr>
              <a:t>conventional dispense </a:t>
            </a:r>
          </a:p>
        </p:txBody>
      </p:sp>
      <p:sp>
        <p:nvSpPr>
          <p:cNvPr id="44087" name="Rectangle 55"/>
          <p:cNvSpPr>
            <a:spLocks noChangeArrowheads="1"/>
          </p:cNvSpPr>
          <p:nvPr/>
        </p:nvSpPr>
        <p:spPr bwMode="auto">
          <a:xfrm>
            <a:off x="5965825" y="5364163"/>
            <a:ext cx="1038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000" b="1">
                <a:latin typeface="Arial" pitchFamily="34" charset="0"/>
              </a:rPr>
              <a:t>UCP dispense</a:t>
            </a:r>
          </a:p>
        </p:txBody>
      </p:sp>
      <p:sp>
        <p:nvSpPr>
          <p:cNvPr id="44088" name="Rectangle 56"/>
          <p:cNvSpPr>
            <a:spLocks noChangeArrowheads="1"/>
          </p:cNvSpPr>
          <p:nvPr/>
        </p:nvSpPr>
        <p:spPr bwMode="auto">
          <a:xfrm>
            <a:off x="746125" y="5608638"/>
            <a:ext cx="6846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200" b="1"/>
              <a:t>Note:  All dispenses achieve complete coverage of the wafer with coating solution (Resist) ; the process </a:t>
            </a:r>
          </a:p>
          <a:p>
            <a:r>
              <a:rPr lang="en-US" sz="1200" b="1"/>
              <a:t>that forms the final thickness and uniformity is at the same rpm in both cases !</a:t>
            </a:r>
            <a:r>
              <a:rPr lang="en-US" sz="1200" b="1">
                <a:latin typeface="Arial" pitchFamily="34" charset="0"/>
              </a:rPr>
              <a:t> </a:t>
            </a:r>
          </a:p>
        </p:txBody>
      </p:sp>
      <p:sp>
        <p:nvSpPr>
          <p:cNvPr id="44089" name="Line 57"/>
          <p:cNvSpPr>
            <a:spLocks noChangeShapeType="1"/>
          </p:cNvSpPr>
          <p:nvPr/>
        </p:nvSpPr>
        <p:spPr bwMode="auto">
          <a:xfrm flipV="1">
            <a:off x="5705475" y="4054475"/>
            <a:ext cx="260350" cy="95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90" name="Line 58"/>
          <p:cNvSpPr>
            <a:spLocks noChangeShapeType="1"/>
          </p:cNvSpPr>
          <p:nvPr/>
        </p:nvSpPr>
        <p:spPr bwMode="auto">
          <a:xfrm>
            <a:off x="5645150" y="4597400"/>
            <a:ext cx="0" cy="25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91" name="Line 59"/>
          <p:cNvSpPr>
            <a:spLocks noChangeShapeType="1"/>
          </p:cNvSpPr>
          <p:nvPr/>
        </p:nvSpPr>
        <p:spPr bwMode="auto">
          <a:xfrm>
            <a:off x="5873750" y="4610100"/>
            <a:ext cx="0" cy="241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92" name="AutoShape 60"/>
          <p:cNvSpPr>
            <a:spLocks noChangeArrowheads="1"/>
          </p:cNvSpPr>
          <p:nvPr/>
        </p:nvSpPr>
        <p:spPr bwMode="auto">
          <a:xfrm>
            <a:off x="5480050" y="4686300"/>
            <a:ext cx="152400" cy="76200"/>
          </a:xfrm>
          <a:prstGeom prst="rightArrow">
            <a:avLst>
              <a:gd name="adj1" fmla="val 50000"/>
              <a:gd name="adj2" fmla="val 100009"/>
            </a:avLst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93" name="AutoShape 61"/>
          <p:cNvSpPr>
            <a:spLocks noChangeArrowheads="1"/>
          </p:cNvSpPr>
          <p:nvPr/>
        </p:nvSpPr>
        <p:spPr bwMode="auto">
          <a:xfrm>
            <a:off x="5867400" y="4679950"/>
            <a:ext cx="152400" cy="76200"/>
          </a:xfrm>
          <a:prstGeom prst="leftArrow">
            <a:avLst>
              <a:gd name="adj1" fmla="val 50000"/>
              <a:gd name="adj2" fmla="val 99991"/>
            </a:avLst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94" name="Rectangle 62"/>
          <p:cNvSpPr>
            <a:spLocks noChangeArrowheads="1"/>
          </p:cNvSpPr>
          <p:nvPr/>
        </p:nvSpPr>
        <p:spPr bwMode="auto">
          <a:xfrm>
            <a:off x="5502275" y="4878388"/>
            <a:ext cx="525463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latin typeface="Arial" pitchFamily="34" charset="0"/>
              </a:rPr>
              <a:t>&lt; 1 sec</a:t>
            </a:r>
          </a:p>
        </p:txBody>
      </p:sp>
      <p:sp>
        <p:nvSpPr>
          <p:cNvPr id="44095" name="Rectangle 63"/>
          <p:cNvSpPr>
            <a:spLocks noChangeArrowheads="1"/>
          </p:cNvSpPr>
          <p:nvPr/>
        </p:nvSpPr>
        <p:spPr bwMode="auto">
          <a:xfrm>
            <a:off x="984250" y="1822450"/>
            <a:ext cx="3670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96" name="Rectangle 64"/>
          <p:cNvSpPr>
            <a:spLocks noChangeArrowheads="1"/>
          </p:cNvSpPr>
          <p:nvPr/>
        </p:nvSpPr>
        <p:spPr bwMode="auto">
          <a:xfrm>
            <a:off x="4667250" y="1822450"/>
            <a:ext cx="3670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Peterson </a:t>
            </a:r>
          </a:p>
          <a:p>
            <a:fld id="{063A5D1C-F919-4ABB-BECF-044941CFF1B1}" type="slidenum">
              <a:rPr lang="en-US" sz="1400"/>
              <a:pPr/>
              <a:t>23</a:t>
            </a:fld>
            <a:endParaRPr lang="en-US" sz="1400"/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162800" cy="1143000"/>
          </a:xfrm>
          <a:noFill/>
          <a:ln/>
        </p:spPr>
        <p:txBody>
          <a:bodyPr/>
          <a:lstStyle/>
          <a:p>
            <a:r>
              <a:rPr lang="en-US"/>
              <a:t>UCP Resist Coating - 2 Layer Model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1670050" y="2838450"/>
            <a:ext cx="6921500" cy="3683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AutoShape 6"/>
          <p:cNvSpPr>
            <a:spLocks noChangeArrowheads="1"/>
          </p:cNvSpPr>
          <p:nvPr/>
        </p:nvSpPr>
        <p:spPr bwMode="auto">
          <a:xfrm>
            <a:off x="1644650" y="2673350"/>
            <a:ext cx="5969000" cy="139700"/>
          </a:xfrm>
          <a:prstGeom prst="roundRect">
            <a:avLst>
              <a:gd name="adj" fmla="val 12495"/>
            </a:avLst>
          </a:prstGeom>
          <a:solidFill>
            <a:srgbClr val="FF9933"/>
          </a:solidFill>
          <a:ln w="12700">
            <a:solidFill>
              <a:schemeClr val="bg1"/>
            </a:solidFill>
            <a:round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Arc 7"/>
          <p:cNvSpPr>
            <a:spLocks/>
          </p:cNvSpPr>
          <p:nvPr/>
        </p:nvSpPr>
        <p:spPr bwMode="auto">
          <a:xfrm>
            <a:off x="1651000" y="2427288"/>
            <a:ext cx="4064000" cy="2413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FFFF66"/>
          </a:solidFill>
          <a:ln w="12700" cap="rnd">
            <a:solidFill>
              <a:schemeClr val="bg1"/>
            </a:solidFill>
            <a:round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6702425" y="2347913"/>
            <a:ext cx="8556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latin typeface="Arial" pitchFamily="34" charset="0"/>
              </a:rPr>
              <a:t>Layer 1 </a:t>
            </a:r>
          </a:p>
        </p:txBody>
      </p:sp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3059113" y="2030413"/>
            <a:ext cx="806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latin typeface="Arial" pitchFamily="34" charset="0"/>
              </a:rPr>
              <a:t>Layer 2</a:t>
            </a:r>
          </a:p>
        </p:txBody>
      </p:sp>
      <p:grpSp>
        <p:nvGrpSpPr>
          <p:cNvPr id="46092" name="Group 12"/>
          <p:cNvGrpSpPr>
            <a:grpSpLocks/>
          </p:cNvGrpSpPr>
          <p:nvPr/>
        </p:nvGrpSpPr>
        <p:grpSpPr bwMode="auto">
          <a:xfrm>
            <a:off x="5699125" y="2309813"/>
            <a:ext cx="323850" cy="361950"/>
            <a:chOff x="3590" y="1455"/>
            <a:chExt cx="204" cy="228"/>
          </a:xfrm>
        </p:grpSpPr>
        <p:sp>
          <p:nvSpPr>
            <p:cNvPr id="46090" name="Rectangle 10"/>
            <p:cNvSpPr>
              <a:spLocks noChangeArrowheads="1"/>
            </p:cNvSpPr>
            <p:nvPr/>
          </p:nvSpPr>
          <p:spPr bwMode="auto">
            <a:xfrm>
              <a:off x="3590" y="1455"/>
              <a:ext cx="19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b="1">
                  <a:latin typeface="Symbol" pitchFamily="18" charset="2"/>
                </a:rPr>
                <a:t>g </a:t>
              </a:r>
            </a:p>
          </p:txBody>
        </p:sp>
        <p:sp>
          <p:nvSpPr>
            <p:cNvPr id="46091" name="Rectangle 11"/>
            <p:cNvSpPr>
              <a:spLocks noChangeArrowheads="1"/>
            </p:cNvSpPr>
            <p:nvPr/>
          </p:nvSpPr>
          <p:spPr bwMode="auto">
            <a:xfrm>
              <a:off x="3638" y="1539"/>
              <a:ext cx="156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900" b="1">
                  <a:latin typeface="Arial" pitchFamily="34" charset="0"/>
                </a:rPr>
                <a:t>2</a:t>
              </a:r>
            </a:p>
          </p:txBody>
        </p:sp>
      </p:grpSp>
      <p:sp>
        <p:nvSpPr>
          <p:cNvPr id="46093" name="Rectangle 13"/>
          <p:cNvSpPr>
            <a:spLocks noChangeArrowheads="1"/>
          </p:cNvSpPr>
          <p:nvPr/>
        </p:nvSpPr>
        <p:spPr bwMode="auto">
          <a:xfrm>
            <a:off x="3262313" y="2843213"/>
            <a:ext cx="6492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latin typeface="Arial" pitchFamily="34" charset="0"/>
              </a:rPr>
              <a:t>wafer</a:t>
            </a:r>
          </a:p>
        </p:txBody>
      </p:sp>
      <p:sp>
        <p:nvSpPr>
          <p:cNvPr id="46094" name="Rectangle 14"/>
          <p:cNvSpPr>
            <a:spLocks noChangeArrowheads="1"/>
          </p:cNvSpPr>
          <p:nvPr/>
        </p:nvSpPr>
        <p:spPr bwMode="auto">
          <a:xfrm>
            <a:off x="5318125" y="2843213"/>
            <a:ext cx="806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latin typeface="Arial" pitchFamily="34" charset="0"/>
              </a:rPr>
              <a:t>FORCE</a:t>
            </a:r>
          </a:p>
        </p:txBody>
      </p:sp>
      <p:grpSp>
        <p:nvGrpSpPr>
          <p:cNvPr id="46097" name="Group 17"/>
          <p:cNvGrpSpPr>
            <a:grpSpLocks/>
          </p:cNvGrpSpPr>
          <p:nvPr/>
        </p:nvGrpSpPr>
        <p:grpSpPr bwMode="auto">
          <a:xfrm>
            <a:off x="7756525" y="2462213"/>
            <a:ext cx="323850" cy="361950"/>
            <a:chOff x="4886" y="1551"/>
            <a:chExt cx="204" cy="228"/>
          </a:xfrm>
        </p:grpSpPr>
        <p:sp>
          <p:nvSpPr>
            <p:cNvPr id="46095" name="Rectangle 15"/>
            <p:cNvSpPr>
              <a:spLocks noChangeArrowheads="1"/>
            </p:cNvSpPr>
            <p:nvPr/>
          </p:nvSpPr>
          <p:spPr bwMode="auto">
            <a:xfrm>
              <a:off x="4886" y="1551"/>
              <a:ext cx="19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b="1">
                  <a:latin typeface="Symbol" pitchFamily="18" charset="2"/>
                </a:rPr>
                <a:t>g </a:t>
              </a:r>
            </a:p>
          </p:txBody>
        </p:sp>
        <p:sp>
          <p:nvSpPr>
            <p:cNvPr id="46096" name="Rectangle 16"/>
            <p:cNvSpPr>
              <a:spLocks noChangeArrowheads="1"/>
            </p:cNvSpPr>
            <p:nvPr/>
          </p:nvSpPr>
          <p:spPr bwMode="auto">
            <a:xfrm>
              <a:off x="4934" y="1635"/>
              <a:ext cx="156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900" b="1">
                  <a:latin typeface="Arial" pitchFamily="34" charset="0"/>
                </a:rPr>
                <a:t>1</a:t>
              </a:r>
            </a:p>
          </p:txBody>
        </p:sp>
      </p:grpSp>
      <p:grpSp>
        <p:nvGrpSpPr>
          <p:cNvPr id="46100" name="Group 20"/>
          <p:cNvGrpSpPr>
            <a:grpSpLocks/>
          </p:cNvGrpSpPr>
          <p:nvPr/>
        </p:nvGrpSpPr>
        <p:grpSpPr bwMode="auto">
          <a:xfrm>
            <a:off x="3643313" y="3451225"/>
            <a:ext cx="323850" cy="361950"/>
            <a:chOff x="2295" y="2174"/>
            <a:chExt cx="204" cy="228"/>
          </a:xfrm>
        </p:grpSpPr>
        <p:sp>
          <p:nvSpPr>
            <p:cNvPr id="46098" name="Rectangle 18"/>
            <p:cNvSpPr>
              <a:spLocks noChangeArrowheads="1"/>
            </p:cNvSpPr>
            <p:nvPr/>
          </p:nvSpPr>
          <p:spPr bwMode="auto">
            <a:xfrm>
              <a:off x="2295" y="2174"/>
              <a:ext cx="19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b="1">
                  <a:latin typeface="Symbol" pitchFamily="18" charset="2"/>
                </a:rPr>
                <a:t>g </a:t>
              </a:r>
            </a:p>
          </p:txBody>
        </p:sp>
        <p:sp>
          <p:nvSpPr>
            <p:cNvPr id="46099" name="Rectangle 19"/>
            <p:cNvSpPr>
              <a:spLocks noChangeArrowheads="1"/>
            </p:cNvSpPr>
            <p:nvPr/>
          </p:nvSpPr>
          <p:spPr bwMode="auto">
            <a:xfrm>
              <a:off x="2343" y="2258"/>
              <a:ext cx="156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900" b="1">
                  <a:latin typeface="Arial" pitchFamily="34" charset="0"/>
                </a:rPr>
                <a:t>2</a:t>
              </a:r>
            </a:p>
          </p:txBody>
        </p:sp>
      </p:grpSp>
      <p:grpSp>
        <p:nvGrpSpPr>
          <p:cNvPr id="46103" name="Group 23"/>
          <p:cNvGrpSpPr>
            <a:grpSpLocks/>
          </p:cNvGrpSpPr>
          <p:nvPr/>
        </p:nvGrpSpPr>
        <p:grpSpPr bwMode="auto">
          <a:xfrm>
            <a:off x="4405313" y="3451225"/>
            <a:ext cx="322262" cy="361950"/>
            <a:chOff x="2775" y="2174"/>
            <a:chExt cx="203" cy="228"/>
          </a:xfrm>
        </p:grpSpPr>
        <p:sp>
          <p:nvSpPr>
            <p:cNvPr id="46101" name="Rectangle 21"/>
            <p:cNvSpPr>
              <a:spLocks noChangeArrowheads="1"/>
            </p:cNvSpPr>
            <p:nvPr/>
          </p:nvSpPr>
          <p:spPr bwMode="auto">
            <a:xfrm>
              <a:off x="2775" y="2174"/>
              <a:ext cx="19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b="1">
                  <a:latin typeface="Symbol" pitchFamily="18" charset="2"/>
                </a:rPr>
                <a:t>g </a:t>
              </a:r>
            </a:p>
          </p:txBody>
        </p:sp>
        <p:sp>
          <p:nvSpPr>
            <p:cNvPr id="46102" name="Rectangle 22"/>
            <p:cNvSpPr>
              <a:spLocks noChangeArrowheads="1"/>
            </p:cNvSpPr>
            <p:nvPr/>
          </p:nvSpPr>
          <p:spPr bwMode="auto">
            <a:xfrm>
              <a:off x="2822" y="2258"/>
              <a:ext cx="156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900" b="1">
                  <a:latin typeface="Arial" pitchFamily="34" charset="0"/>
                </a:rPr>
                <a:t>1</a:t>
              </a:r>
            </a:p>
          </p:txBody>
        </p:sp>
      </p:grpSp>
      <p:sp>
        <p:nvSpPr>
          <p:cNvPr id="46104" name="Rectangle 24"/>
          <p:cNvSpPr>
            <a:spLocks noChangeArrowheads="1"/>
          </p:cNvSpPr>
          <p:nvPr/>
        </p:nvSpPr>
        <p:spPr bwMode="auto">
          <a:xfrm>
            <a:off x="3948113" y="3451225"/>
            <a:ext cx="495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latin typeface="Arial" pitchFamily="34" charset="0"/>
              </a:rPr>
              <a:t>&lt;&lt;&lt;</a:t>
            </a:r>
          </a:p>
        </p:txBody>
      </p:sp>
      <p:sp>
        <p:nvSpPr>
          <p:cNvPr id="46105" name="Rectangle 25"/>
          <p:cNvSpPr>
            <a:spLocks noChangeArrowheads="1"/>
          </p:cNvSpPr>
          <p:nvPr/>
        </p:nvSpPr>
        <p:spPr bwMode="auto">
          <a:xfrm>
            <a:off x="1357313" y="3984625"/>
            <a:ext cx="5932487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/>
              <a:t>Step 1: (1cc)	Overcome surface tension</a:t>
            </a:r>
          </a:p>
          <a:p>
            <a:pPr lvl="4"/>
            <a:r>
              <a:rPr lang="en-US" sz="1400" b="1"/>
              <a:t>Use radial force (ultra casting rpm, 5000-6000 rpm)</a:t>
            </a:r>
          </a:p>
          <a:p>
            <a:pPr lvl="4"/>
            <a:r>
              <a:rPr lang="en-US" sz="1400" b="1"/>
              <a:t>Create interface</a:t>
            </a:r>
            <a:endParaRPr lang="en-US" sz="1400" b="1">
              <a:latin typeface="Arial" pitchFamily="34" charset="0"/>
            </a:endParaRPr>
          </a:p>
          <a:p>
            <a:endParaRPr lang="en-US" sz="1400" b="1">
              <a:latin typeface="Arial" pitchFamily="34" charset="0"/>
            </a:endParaRPr>
          </a:p>
        </p:txBody>
      </p:sp>
      <p:sp>
        <p:nvSpPr>
          <p:cNvPr id="46106" name="Rectangle 26"/>
          <p:cNvSpPr>
            <a:spLocks noChangeArrowheads="1"/>
          </p:cNvSpPr>
          <p:nvPr/>
        </p:nvSpPr>
        <p:spPr bwMode="auto">
          <a:xfrm>
            <a:off x="1357313" y="4899025"/>
            <a:ext cx="5897562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/>
              <a:t>Step 2: (1cc)	Dispense at or below casting rpm, </a:t>
            </a:r>
          </a:p>
          <a:p>
            <a:pPr lvl="4"/>
            <a:r>
              <a:rPr lang="en-US" sz="1400" b="1"/>
              <a:t>Minimal resist needed because very little resistance</a:t>
            </a:r>
          </a:p>
          <a:p>
            <a:pPr lvl="4"/>
            <a:r>
              <a:rPr lang="en-US" sz="1400" b="1"/>
              <a:t>   from surface tension</a:t>
            </a:r>
            <a:endParaRPr lang="en-US" sz="1400" b="1">
              <a:latin typeface="Arial" pitchFamily="34" charset="0"/>
            </a:endParaRPr>
          </a:p>
        </p:txBody>
      </p:sp>
      <p:sp>
        <p:nvSpPr>
          <p:cNvPr id="46107" name="AutoShape 27"/>
          <p:cNvSpPr>
            <a:spLocks noChangeArrowheads="1"/>
          </p:cNvSpPr>
          <p:nvPr/>
        </p:nvSpPr>
        <p:spPr bwMode="auto">
          <a:xfrm>
            <a:off x="7689850" y="2711450"/>
            <a:ext cx="139700" cy="50800"/>
          </a:xfrm>
          <a:prstGeom prst="rightArrow">
            <a:avLst>
              <a:gd name="adj1" fmla="val 50000"/>
              <a:gd name="adj2" fmla="val 137513"/>
            </a:avLst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08" name="AutoShape 28"/>
          <p:cNvSpPr>
            <a:spLocks noChangeArrowheads="1"/>
          </p:cNvSpPr>
          <p:nvPr/>
        </p:nvSpPr>
        <p:spPr bwMode="auto">
          <a:xfrm>
            <a:off x="5975350" y="2571750"/>
            <a:ext cx="139700" cy="50800"/>
          </a:xfrm>
          <a:prstGeom prst="rightArrow">
            <a:avLst>
              <a:gd name="adj1" fmla="val 50000"/>
              <a:gd name="adj2" fmla="val 137513"/>
            </a:avLst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09" name="Freeform 29"/>
          <p:cNvSpPr>
            <a:spLocks/>
          </p:cNvSpPr>
          <p:nvPr/>
        </p:nvSpPr>
        <p:spPr bwMode="auto">
          <a:xfrm>
            <a:off x="1422400" y="2159000"/>
            <a:ext cx="458788" cy="1309688"/>
          </a:xfrm>
          <a:custGeom>
            <a:avLst/>
            <a:gdLst>
              <a:gd name="T0" fmla="*/ 232 w 289"/>
              <a:gd name="T1" fmla="*/ 104 h 825"/>
              <a:gd name="T2" fmla="*/ 208 w 289"/>
              <a:gd name="T3" fmla="*/ 136 h 825"/>
              <a:gd name="T4" fmla="*/ 192 w 289"/>
              <a:gd name="T5" fmla="*/ 168 h 825"/>
              <a:gd name="T6" fmla="*/ 176 w 289"/>
              <a:gd name="T7" fmla="*/ 200 h 825"/>
              <a:gd name="T8" fmla="*/ 168 w 289"/>
              <a:gd name="T9" fmla="*/ 240 h 825"/>
              <a:gd name="T10" fmla="*/ 152 w 289"/>
              <a:gd name="T11" fmla="*/ 264 h 825"/>
              <a:gd name="T12" fmla="*/ 168 w 289"/>
              <a:gd name="T13" fmla="*/ 296 h 825"/>
              <a:gd name="T14" fmla="*/ 200 w 289"/>
              <a:gd name="T15" fmla="*/ 312 h 825"/>
              <a:gd name="T16" fmla="*/ 216 w 289"/>
              <a:gd name="T17" fmla="*/ 336 h 825"/>
              <a:gd name="T18" fmla="*/ 248 w 289"/>
              <a:gd name="T19" fmla="*/ 376 h 825"/>
              <a:gd name="T20" fmla="*/ 264 w 289"/>
              <a:gd name="T21" fmla="*/ 416 h 825"/>
              <a:gd name="T22" fmla="*/ 280 w 289"/>
              <a:gd name="T23" fmla="*/ 448 h 825"/>
              <a:gd name="T24" fmla="*/ 288 w 289"/>
              <a:gd name="T25" fmla="*/ 480 h 825"/>
              <a:gd name="T26" fmla="*/ 272 w 289"/>
              <a:gd name="T27" fmla="*/ 520 h 825"/>
              <a:gd name="T28" fmla="*/ 240 w 289"/>
              <a:gd name="T29" fmla="*/ 536 h 825"/>
              <a:gd name="T30" fmla="*/ 208 w 289"/>
              <a:gd name="T31" fmla="*/ 560 h 825"/>
              <a:gd name="T32" fmla="*/ 184 w 289"/>
              <a:gd name="T33" fmla="*/ 592 h 825"/>
              <a:gd name="T34" fmla="*/ 176 w 289"/>
              <a:gd name="T35" fmla="*/ 624 h 825"/>
              <a:gd name="T36" fmla="*/ 168 w 289"/>
              <a:gd name="T37" fmla="*/ 656 h 825"/>
              <a:gd name="T38" fmla="*/ 168 w 289"/>
              <a:gd name="T39" fmla="*/ 696 h 825"/>
              <a:gd name="T40" fmla="*/ 168 w 289"/>
              <a:gd name="T41" fmla="*/ 728 h 825"/>
              <a:gd name="T42" fmla="*/ 176 w 289"/>
              <a:gd name="T43" fmla="*/ 768 h 825"/>
              <a:gd name="T44" fmla="*/ 176 w 289"/>
              <a:gd name="T45" fmla="*/ 800 h 825"/>
              <a:gd name="T46" fmla="*/ 152 w 289"/>
              <a:gd name="T47" fmla="*/ 824 h 825"/>
              <a:gd name="T48" fmla="*/ 120 w 289"/>
              <a:gd name="T49" fmla="*/ 824 h 825"/>
              <a:gd name="T50" fmla="*/ 88 w 289"/>
              <a:gd name="T51" fmla="*/ 824 h 825"/>
              <a:gd name="T52" fmla="*/ 48 w 289"/>
              <a:gd name="T53" fmla="*/ 816 h 825"/>
              <a:gd name="T54" fmla="*/ 16 w 289"/>
              <a:gd name="T55" fmla="*/ 792 h 825"/>
              <a:gd name="T56" fmla="*/ 8 w 289"/>
              <a:gd name="T57" fmla="*/ 744 h 825"/>
              <a:gd name="T58" fmla="*/ 8 w 289"/>
              <a:gd name="T59" fmla="*/ 704 h 825"/>
              <a:gd name="T60" fmla="*/ 0 w 289"/>
              <a:gd name="T61" fmla="*/ 664 h 825"/>
              <a:gd name="T62" fmla="*/ 0 w 289"/>
              <a:gd name="T63" fmla="*/ 616 h 825"/>
              <a:gd name="T64" fmla="*/ 0 w 289"/>
              <a:gd name="T65" fmla="*/ 576 h 825"/>
              <a:gd name="T66" fmla="*/ 0 w 289"/>
              <a:gd name="T67" fmla="*/ 536 h 825"/>
              <a:gd name="T68" fmla="*/ 0 w 289"/>
              <a:gd name="T69" fmla="*/ 504 h 825"/>
              <a:gd name="T70" fmla="*/ 0 w 289"/>
              <a:gd name="T71" fmla="*/ 464 h 825"/>
              <a:gd name="T72" fmla="*/ 0 w 289"/>
              <a:gd name="T73" fmla="*/ 416 h 825"/>
              <a:gd name="T74" fmla="*/ 0 w 289"/>
              <a:gd name="T75" fmla="*/ 376 h 825"/>
              <a:gd name="T76" fmla="*/ 0 w 289"/>
              <a:gd name="T77" fmla="*/ 328 h 825"/>
              <a:gd name="T78" fmla="*/ 0 w 289"/>
              <a:gd name="T79" fmla="*/ 296 h 825"/>
              <a:gd name="T80" fmla="*/ 8 w 289"/>
              <a:gd name="T81" fmla="*/ 264 h 825"/>
              <a:gd name="T82" fmla="*/ 8 w 289"/>
              <a:gd name="T83" fmla="*/ 224 h 825"/>
              <a:gd name="T84" fmla="*/ 16 w 289"/>
              <a:gd name="T85" fmla="*/ 192 h 825"/>
              <a:gd name="T86" fmla="*/ 16 w 289"/>
              <a:gd name="T87" fmla="*/ 152 h 825"/>
              <a:gd name="T88" fmla="*/ 24 w 289"/>
              <a:gd name="T89" fmla="*/ 120 h 825"/>
              <a:gd name="T90" fmla="*/ 40 w 289"/>
              <a:gd name="T91" fmla="*/ 88 h 825"/>
              <a:gd name="T92" fmla="*/ 48 w 289"/>
              <a:gd name="T93" fmla="*/ 48 h 825"/>
              <a:gd name="T94" fmla="*/ 64 w 289"/>
              <a:gd name="T95" fmla="*/ 24 h 825"/>
              <a:gd name="T96" fmla="*/ 96 w 289"/>
              <a:gd name="T97" fmla="*/ 0 h 825"/>
              <a:gd name="T98" fmla="*/ 128 w 289"/>
              <a:gd name="T99" fmla="*/ 0 h 825"/>
              <a:gd name="T100" fmla="*/ 168 w 289"/>
              <a:gd name="T101" fmla="*/ 0 h 825"/>
              <a:gd name="T102" fmla="*/ 192 w 289"/>
              <a:gd name="T103" fmla="*/ 32 h 825"/>
              <a:gd name="T104" fmla="*/ 208 w 289"/>
              <a:gd name="T105" fmla="*/ 64 h 825"/>
              <a:gd name="T106" fmla="*/ 240 w 289"/>
              <a:gd name="T107" fmla="*/ 88 h 8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289" h="825">
                <a:moveTo>
                  <a:pt x="240" y="88"/>
                </a:moveTo>
                <a:lnTo>
                  <a:pt x="232" y="104"/>
                </a:lnTo>
                <a:lnTo>
                  <a:pt x="216" y="120"/>
                </a:lnTo>
                <a:lnTo>
                  <a:pt x="208" y="136"/>
                </a:lnTo>
                <a:lnTo>
                  <a:pt x="200" y="152"/>
                </a:lnTo>
                <a:lnTo>
                  <a:pt x="192" y="168"/>
                </a:lnTo>
                <a:lnTo>
                  <a:pt x="184" y="184"/>
                </a:lnTo>
                <a:lnTo>
                  <a:pt x="176" y="200"/>
                </a:lnTo>
                <a:lnTo>
                  <a:pt x="168" y="216"/>
                </a:lnTo>
                <a:lnTo>
                  <a:pt x="168" y="240"/>
                </a:lnTo>
                <a:lnTo>
                  <a:pt x="152" y="248"/>
                </a:lnTo>
                <a:lnTo>
                  <a:pt x="152" y="264"/>
                </a:lnTo>
                <a:lnTo>
                  <a:pt x="160" y="280"/>
                </a:lnTo>
                <a:lnTo>
                  <a:pt x="168" y="296"/>
                </a:lnTo>
                <a:lnTo>
                  <a:pt x="184" y="304"/>
                </a:lnTo>
                <a:lnTo>
                  <a:pt x="200" y="312"/>
                </a:lnTo>
                <a:lnTo>
                  <a:pt x="200" y="328"/>
                </a:lnTo>
                <a:lnTo>
                  <a:pt x="216" y="336"/>
                </a:lnTo>
                <a:lnTo>
                  <a:pt x="240" y="360"/>
                </a:lnTo>
                <a:lnTo>
                  <a:pt x="248" y="376"/>
                </a:lnTo>
                <a:lnTo>
                  <a:pt x="256" y="392"/>
                </a:lnTo>
                <a:lnTo>
                  <a:pt x="264" y="416"/>
                </a:lnTo>
                <a:lnTo>
                  <a:pt x="272" y="432"/>
                </a:lnTo>
                <a:lnTo>
                  <a:pt x="280" y="448"/>
                </a:lnTo>
                <a:lnTo>
                  <a:pt x="288" y="464"/>
                </a:lnTo>
                <a:lnTo>
                  <a:pt x="288" y="480"/>
                </a:lnTo>
                <a:lnTo>
                  <a:pt x="288" y="504"/>
                </a:lnTo>
                <a:lnTo>
                  <a:pt x="272" y="520"/>
                </a:lnTo>
                <a:lnTo>
                  <a:pt x="256" y="528"/>
                </a:lnTo>
                <a:lnTo>
                  <a:pt x="240" y="536"/>
                </a:lnTo>
                <a:lnTo>
                  <a:pt x="224" y="552"/>
                </a:lnTo>
                <a:lnTo>
                  <a:pt x="208" y="560"/>
                </a:lnTo>
                <a:lnTo>
                  <a:pt x="200" y="576"/>
                </a:lnTo>
                <a:lnTo>
                  <a:pt x="184" y="592"/>
                </a:lnTo>
                <a:lnTo>
                  <a:pt x="176" y="608"/>
                </a:lnTo>
                <a:lnTo>
                  <a:pt x="176" y="624"/>
                </a:lnTo>
                <a:lnTo>
                  <a:pt x="168" y="640"/>
                </a:lnTo>
                <a:lnTo>
                  <a:pt x="168" y="656"/>
                </a:lnTo>
                <a:lnTo>
                  <a:pt x="168" y="680"/>
                </a:lnTo>
                <a:lnTo>
                  <a:pt x="168" y="696"/>
                </a:lnTo>
                <a:lnTo>
                  <a:pt x="168" y="712"/>
                </a:lnTo>
                <a:lnTo>
                  <a:pt x="168" y="728"/>
                </a:lnTo>
                <a:lnTo>
                  <a:pt x="176" y="744"/>
                </a:lnTo>
                <a:lnTo>
                  <a:pt x="176" y="768"/>
                </a:lnTo>
                <a:lnTo>
                  <a:pt x="176" y="784"/>
                </a:lnTo>
                <a:lnTo>
                  <a:pt x="176" y="800"/>
                </a:lnTo>
                <a:lnTo>
                  <a:pt x="176" y="816"/>
                </a:lnTo>
                <a:lnTo>
                  <a:pt x="152" y="824"/>
                </a:lnTo>
                <a:lnTo>
                  <a:pt x="136" y="824"/>
                </a:lnTo>
                <a:lnTo>
                  <a:pt x="120" y="824"/>
                </a:lnTo>
                <a:lnTo>
                  <a:pt x="104" y="824"/>
                </a:lnTo>
                <a:lnTo>
                  <a:pt x="88" y="824"/>
                </a:lnTo>
                <a:lnTo>
                  <a:pt x="64" y="824"/>
                </a:lnTo>
                <a:lnTo>
                  <a:pt x="48" y="816"/>
                </a:lnTo>
                <a:lnTo>
                  <a:pt x="32" y="808"/>
                </a:lnTo>
                <a:lnTo>
                  <a:pt x="16" y="792"/>
                </a:lnTo>
                <a:lnTo>
                  <a:pt x="8" y="768"/>
                </a:lnTo>
                <a:lnTo>
                  <a:pt x="8" y="744"/>
                </a:lnTo>
                <a:lnTo>
                  <a:pt x="8" y="728"/>
                </a:lnTo>
                <a:lnTo>
                  <a:pt x="8" y="704"/>
                </a:lnTo>
                <a:lnTo>
                  <a:pt x="0" y="680"/>
                </a:lnTo>
                <a:lnTo>
                  <a:pt x="0" y="664"/>
                </a:lnTo>
                <a:lnTo>
                  <a:pt x="0" y="640"/>
                </a:lnTo>
                <a:lnTo>
                  <a:pt x="0" y="616"/>
                </a:lnTo>
                <a:lnTo>
                  <a:pt x="0" y="592"/>
                </a:lnTo>
                <a:lnTo>
                  <a:pt x="0" y="576"/>
                </a:lnTo>
                <a:lnTo>
                  <a:pt x="0" y="560"/>
                </a:lnTo>
                <a:lnTo>
                  <a:pt x="0" y="536"/>
                </a:lnTo>
                <a:lnTo>
                  <a:pt x="0" y="520"/>
                </a:lnTo>
                <a:lnTo>
                  <a:pt x="0" y="504"/>
                </a:lnTo>
                <a:lnTo>
                  <a:pt x="0" y="488"/>
                </a:lnTo>
                <a:lnTo>
                  <a:pt x="0" y="464"/>
                </a:lnTo>
                <a:lnTo>
                  <a:pt x="0" y="448"/>
                </a:lnTo>
                <a:lnTo>
                  <a:pt x="0" y="416"/>
                </a:lnTo>
                <a:lnTo>
                  <a:pt x="0" y="392"/>
                </a:lnTo>
                <a:lnTo>
                  <a:pt x="0" y="376"/>
                </a:lnTo>
                <a:lnTo>
                  <a:pt x="0" y="352"/>
                </a:lnTo>
                <a:lnTo>
                  <a:pt x="0" y="328"/>
                </a:lnTo>
                <a:lnTo>
                  <a:pt x="0" y="312"/>
                </a:lnTo>
                <a:lnTo>
                  <a:pt x="0" y="296"/>
                </a:lnTo>
                <a:lnTo>
                  <a:pt x="0" y="280"/>
                </a:lnTo>
                <a:lnTo>
                  <a:pt x="8" y="264"/>
                </a:lnTo>
                <a:lnTo>
                  <a:pt x="8" y="240"/>
                </a:lnTo>
                <a:lnTo>
                  <a:pt x="8" y="224"/>
                </a:lnTo>
                <a:lnTo>
                  <a:pt x="16" y="208"/>
                </a:lnTo>
                <a:lnTo>
                  <a:pt x="16" y="192"/>
                </a:lnTo>
                <a:lnTo>
                  <a:pt x="16" y="168"/>
                </a:lnTo>
                <a:lnTo>
                  <a:pt x="16" y="152"/>
                </a:lnTo>
                <a:lnTo>
                  <a:pt x="24" y="136"/>
                </a:lnTo>
                <a:lnTo>
                  <a:pt x="24" y="120"/>
                </a:lnTo>
                <a:lnTo>
                  <a:pt x="32" y="104"/>
                </a:lnTo>
                <a:lnTo>
                  <a:pt x="40" y="88"/>
                </a:lnTo>
                <a:lnTo>
                  <a:pt x="40" y="64"/>
                </a:lnTo>
                <a:lnTo>
                  <a:pt x="48" y="48"/>
                </a:lnTo>
                <a:lnTo>
                  <a:pt x="64" y="40"/>
                </a:lnTo>
                <a:lnTo>
                  <a:pt x="64" y="24"/>
                </a:lnTo>
                <a:lnTo>
                  <a:pt x="80" y="16"/>
                </a:lnTo>
                <a:lnTo>
                  <a:pt x="96" y="0"/>
                </a:lnTo>
                <a:lnTo>
                  <a:pt x="112" y="0"/>
                </a:lnTo>
                <a:lnTo>
                  <a:pt x="128" y="0"/>
                </a:lnTo>
                <a:lnTo>
                  <a:pt x="152" y="0"/>
                </a:lnTo>
                <a:lnTo>
                  <a:pt x="168" y="0"/>
                </a:lnTo>
                <a:lnTo>
                  <a:pt x="176" y="16"/>
                </a:lnTo>
                <a:lnTo>
                  <a:pt x="192" y="32"/>
                </a:lnTo>
                <a:lnTo>
                  <a:pt x="200" y="48"/>
                </a:lnTo>
                <a:lnTo>
                  <a:pt x="208" y="64"/>
                </a:lnTo>
                <a:lnTo>
                  <a:pt x="216" y="80"/>
                </a:lnTo>
                <a:lnTo>
                  <a:pt x="240" y="88"/>
                </a:lnTo>
                <a:lnTo>
                  <a:pt x="240" y="88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10" name="AutoShape 30"/>
          <p:cNvSpPr>
            <a:spLocks noChangeArrowheads="1"/>
          </p:cNvSpPr>
          <p:nvPr/>
        </p:nvSpPr>
        <p:spPr bwMode="auto">
          <a:xfrm>
            <a:off x="6483350" y="2914650"/>
            <a:ext cx="1206500" cy="177800"/>
          </a:xfrm>
          <a:prstGeom prst="rightArrow">
            <a:avLst>
              <a:gd name="adj1" fmla="val 50000"/>
              <a:gd name="adj2" fmla="val 339317"/>
            </a:avLst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11" name="Rectangle 31"/>
          <p:cNvSpPr>
            <a:spLocks noChangeArrowheads="1"/>
          </p:cNvSpPr>
          <p:nvPr/>
        </p:nvSpPr>
        <p:spPr bwMode="auto">
          <a:xfrm>
            <a:off x="3870325" y="1593850"/>
            <a:ext cx="14112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000" b="1">
                <a:latin typeface="Arial" pitchFamily="34" charset="0"/>
              </a:rPr>
              <a:t>Solvent Evaporation</a:t>
            </a:r>
          </a:p>
        </p:txBody>
      </p:sp>
      <p:sp>
        <p:nvSpPr>
          <p:cNvPr id="46112" name="Rectangle 32"/>
          <p:cNvSpPr>
            <a:spLocks noChangeArrowheads="1"/>
          </p:cNvSpPr>
          <p:nvPr/>
        </p:nvSpPr>
        <p:spPr bwMode="auto">
          <a:xfrm>
            <a:off x="5013325" y="2051050"/>
            <a:ext cx="9953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000" b="1">
                <a:latin typeface="Arial" pitchFamily="34" charset="0"/>
              </a:rPr>
              <a:t>Viscous Flow</a:t>
            </a:r>
          </a:p>
        </p:txBody>
      </p:sp>
      <p:sp>
        <p:nvSpPr>
          <p:cNvPr id="46113" name="AutoShape 33"/>
          <p:cNvSpPr>
            <a:spLocks noChangeArrowheads="1"/>
          </p:cNvSpPr>
          <p:nvPr/>
        </p:nvSpPr>
        <p:spPr bwMode="auto">
          <a:xfrm>
            <a:off x="5943600" y="2057400"/>
            <a:ext cx="685800" cy="152400"/>
          </a:xfrm>
          <a:prstGeom prst="rightArrow">
            <a:avLst>
              <a:gd name="adj1" fmla="val 50000"/>
              <a:gd name="adj2" fmla="val 225021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14" name="AutoShape 34"/>
          <p:cNvSpPr>
            <a:spLocks noChangeArrowheads="1"/>
          </p:cNvSpPr>
          <p:nvPr/>
        </p:nvSpPr>
        <p:spPr bwMode="auto">
          <a:xfrm>
            <a:off x="4724400" y="2286000"/>
            <a:ext cx="609600" cy="152400"/>
          </a:xfrm>
          <a:prstGeom prst="rightArrow">
            <a:avLst>
              <a:gd name="adj1" fmla="val 50000"/>
              <a:gd name="adj2" fmla="val 118833"/>
            </a:avLst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15" name="AutoShape 35"/>
          <p:cNvSpPr>
            <a:spLocks noChangeArrowheads="1"/>
          </p:cNvSpPr>
          <p:nvPr/>
        </p:nvSpPr>
        <p:spPr bwMode="auto">
          <a:xfrm>
            <a:off x="4419600" y="1905000"/>
            <a:ext cx="152400" cy="457200"/>
          </a:xfrm>
          <a:prstGeom prst="upArrow">
            <a:avLst>
              <a:gd name="adj1" fmla="val 50000"/>
              <a:gd name="adj2" fmla="val 87597"/>
            </a:avLst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Peterson </a:t>
            </a:r>
          </a:p>
          <a:p>
            <a:fld id="{DBBBCAE0-114A-4EC7-BCA0-3426755F929D}" type="slidenum">
              <a:rPr lang="en-US" sz="1400"/>
              <a:pPr/>
              <a:t>24</a:t>
            </a:fld>
            <a:endParaRPr lang="en-US" sz="1400"/>
          </a:p>
        </p:txBody>
      </p:sp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Resist Thickness vs. RPM</a:t>
            </a:r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>
            <a:off x="2524125" y="4130675"/>
            <a:ext cx="400526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4" name="Line 6"/>
          <p:cNvSpPr>
            <a:spLocks noChangeShapeType="1"/>
          </p:cNvSpPr>
          <p:nvPr/>
        </p:nvSpPr>
        <p:spPr bwMode="auto">
          <a:xfrm>
            <a:off x="2524125" y="3778250"/>
            <a:ext cx="400526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>
            <a:off x="2524125" y="3424238"/>
            <a:ext cx="400526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6" name="Line 8"/>
          <p:cNvSpPr>
            <a:spLocks noChangeShapeType="1"/>
          </p:cNvSpPr>
          <p:nvPr/>
        </p:nvSpPr>
        <p:spPr bwMode="auto">
          <a:xfrm>
            <a:off x="2524125" y="3071813"/>
            <a:ext cx="400526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7" name="Line 9"/>
          <p:cNvSpPr>
            <a:spLocks noChangeShapeType="1"/>
          </p:cNvSpPr>
          <p:nvPr/>
        </p:nvSpPr>
        <p:spPr bwMode="auto">
          <a:xfrm>
            <a:off x="2524125" y="2719388"/>
            <a:ext cx="400526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8" name="Line 10"/>
          <p:cNvSpPr>
            <a:spLocks noChangeShapeType="1"/>
          </p:cNvSpPr>
          <p:nvPr/>
        </p:nvSpPr>
        <p:spPr bwMode="auto">
          <a:xfrm>
            <a:off x="2524125" y="2365375"/>
            <a:ext cx="400526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9" name="Line 11"/>
          <p:cNvSpPr>
            <a:spLocks noChangeShapeType="1"/>
          </p:cNvSpPr>
          <p:nvPr/>
        </p:nvSpPr>
        <p:spPr bwMode="auto">
          <a:xfrm>
            <a:off x="2524125" y="2012950"/>
            <a:ext cx="400526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0" name="Line 12"/>
          <p:cNvSpPr>
            <a:spLocks noChangeShapeType="1"/>
          </p:cNvSpPr>
          <p:nvPr/>
        </p:nvSpPr>
        <p:spPr bwMode="auto">
          <a:xfrm flipV="1">
            <a:off x="2970213" y="2006600"/>
            <a:ext cx="0" cy="2463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1" name="Line 13"/>
          <p:cNvSpPr>
            <a:spLocks noChangeShapeType="1"/>
          </p:cNvSpPr>
          <p:nvPr/>
        </p:nvSpPr>
        <p:spPr bwMode="auto">
          <a:xfrm flipV="1">
            <a:off x="3417888" y="2006600"/>
            <a:ext cx="0" cy="2463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Line 14"/>
          <p:cNvSpPr>
            <a:spLocks noChangeShapeType="1"/>
          </p:cNvSpPr>
          <p:nvPr/>
        </p:nvSpPr>
        <p:spPr bwMode="auto">
          <a:xfrm flipV="1">
            <a:off x="3863975" y="2006600"/>
            <a:ext cx="0" cy="2463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Line 15"/>
          <p:cNvSpPr>
            <a:spLocks noChangeShapeType="1"/>
          </p:cNvSpPr>
          <p:nvPr/>
        </p:nvSpPr>
        <p:spPr bwMode="auto">
          <a:xfrm flipV="1">
            <a:off x="4310063" y="2006600"/>
            <a:ext cx="0" cy="2463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Line 16"/>
          <p:cNvSpPr>
            <a:spLocks noChangeShapeType="1"/>
          </p:cNvSpPr>
          <p:nvPr/>
        </p:nvSpPr>
        <p:spPr bwMode="auto">
          <a:xfrm flipV="1">
            <a:off x="4756150" y="2006600"/>
            <a:ext cx="0" cy="2463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Line 17"/>
          <p:cNvSpPr>
            <a:spLocks noChangeShapeType="1"/>
          </p:cNvSpPr>
          <p:nvPr/>
        </p:nvSpPr>
        <p:spPr bwMode="auto">
          <a:xfrm flipV="1">
            <a:off x="5202238" y="2006600"/>
            <a:ext cx="0" cy="2463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6" name="Line 18"/>
          <p:cNvSpPr>
            <a:spLocks noChangeShapeType="1"/>
          </p:cNvSpPr>
          <p:nvPr/>
        </p:nvSpPr>
        <p:spPr bwMode="auto">
          <a:xfrm flipV="1">
            <a:off x="5648325" y="2006600"/>
            <a:ext cx="0" cy="2463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7" name="Line 19"/>
          <p:cNvSpPr>
            <a:spLocks noChangeShapeType="1"/>
          </p:cNvSpPr>
          <p:nvPr/>
        </p:nvSpPr>
        <p:spPr bwMode="auto">
          <a:xfrm flipV="1">
            <a:off x="6094413" y="2006600"/>
            <a:ext cx="0" cy="2463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8" name="Line 20"/>
          <p:cNvSpPr>
            <a:spLocks noChangeShapeType="1"/>
          </p:cNvSpPr>
          <p:nvPr/>
        </p:nvSpPr>
        <p:spPr bwMode="auto">
          <a:xfrm flipV="1">
            <a:off x="6542088" y="2006600"/>
            <a:ext cx="0" cy="2463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9" name="Line 21"/>
          <p:cNvSpPr>
            <a:spLocks noChangeShapeType="1"/>
          </p:cNvSpPr>
          <p:nvPr/>
        </p:nvSpPr>
        <p:spPr bwMode="auto">
          <a:xfrm flipV="1">
            <a:off x="2530475" y="2006600"/>
            <a:ext cx="0" cy="2463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50" name="Line 22"/>
          <p:cNvSpPr>
            <a:spLocks noChangeShapeType="1"/>
          </p:cNvSpPr>
          <p:nvPr/>
        </p:nvSpPr>
        <p:spPr bwMode="auto">
          <a:xfrm>
            <a:off x="2524125" y="4483100"/>
            <a:ext cx="400526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51" name="Line 23"/>
          <p:cNvSpPr>
            <a:spLocks noChangeShapeType="1"/>
          </p:cNvSpPr>
          <p:nvPr/>
        </p:nvSpPr>
        <p:spPr bwMode="auto">
          <a:xfrm flipV="1">
            <a:off x="2970213" y="4441825"/>
            <a:ext cx="0" cy="65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52" name="Line 24"/>
          <p:cNvSpPr>
            <a:spLocks noChangeShapeType="1"/>
          </p:cNvSpPr>
          <p:nvPr/>
        </p:nvSpPr>
        <p:spPr bwMode="auto">
          <a:xfrm flipV="1">
            <a:off x="3417888" y="4441825"/>
            <a:ext cx="0" cy="65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53" name="Line 25"/>
          <p:cNvSpPr>
            <a:spLocks noChangeShapeType="1"/>
          </p:cNvSpPr>
          <p:nvPr/>
        </p:nvSpPr>
        <p:spPr bwMode="auto">
          <a:xfrm flipV="1">
            <a:off x="3863975" y="4441825"/>
            <a:ext cx="0" cy="65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54" name="Line 26"/>
          <p:cNvSpPr>
            <a:spLocks noChangeShapeType="1"/>
          </p:cNvSpPr>
          <p:nvPr/>
        </p:nvSpPr>
        <p:spPr bwMode="auto">
          <a:xfrm flipV="1">
            <a:off x="4310063" y="4441825"/>
            <a:ext cx="0" cy="65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55" name="Line 27"/>
          <p:cNvSpPr>
            <a:spLocks noChangeShapeType="1"/>
          </p:cNvSpPr>
          <p:nvPr/>
        </p:nvSpPr>
        <p:spPr bwMode="auto">
          <a:xfrm flipV="1">
            <a:off x="4756150" y="4441825"/>
            <a:ext cx="0" cy="65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56" name="Line 28"/>
          <p:cNvSpPr>
            <a:spLocks noChangeShapeType="1"/>
          </p:cNvSpPr>
          <p:nvPr/>
        </p:nvSpPr>
        <p:spPr bwMode="auto">
          <a:xfrm flipV="1">
            <a:off x="5202238" y="4441825"/>
            <a:ext cx="0" cy="65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57" name="Line 29"/>
          <p:cNvSpPr>
            <a:spLocks noChangeShapeType="1"/>
          </p:cNvSpPr>
          <p:nvPr/>
        </p:nvSpPr>
        <p:spPr bwMode="auto">
          <a:xfrm flipV="1">
            <a:off x="5648325" y="4441825"/>
            <a:ext cx="0" cy="65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58" name="Line 30"/>
          <p:cNvSpPr>
            <a:spLocks noChangeShapeType="1"/>
          </p:cNvSpPr>
          <p:nvPr/>
        </p:nvSpPr>
        <p:spPr bwMode="auto">
          <a:xfrm flipV="1">
            <a:off x="6094413" y="4441825"/>
            <a:ext cx="0" cy="65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59" name="Line 31"/>
          <p:cNvSpPr>
            <a:spLocks noChangeShapeType="1"/>
          </p:cNvSpPr>
          <p:nvPr/>
        </p:nvSpPr>
        <p:spPr bwMode="auto">
          <a:xfrm flipV="1">
            <a:off x="6542088" y="4441825"/>
            <a:ext cx="0" cy="65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60" name="Freeform 32"/>
          <p:cNvSpPr>
            <a:spLocks/>
          </p:cNvSpPr>
          <p:nvPr/>
        </p:nvSpPr>
        <p:spPr bwMode="auto">
          <a:xfrm>
            <a:off x="3411538" y="2246313"/>
            <a:ext cx="3125787" cy="1900237"/>
          </a:xfrm>
          <a:custGeom>
            <a:avLst/>
            <a:gdLst>
              <a:gd name="T0" fmla="*/ 0 w 1969"/>
              <a:gd name="T1" fmla="*/ 0 h 1197"/>
              <a:gd name="T2" fmla="*/ 281 w 1969"/>
              <a:gd name="T3" fmla="*/ 418 h 1197"/>
              <a:gd name="T4" fmla="*/ 562 w 1969"/>
              <a:gd name="T5" fmla="*/ 663 h 1197"/>
              <a:gd name="T6" fmla="*/ 843 w 1969"/>
              <a:gd name="T7" fmla="*/ 836 h 1197"/>
              <a:gd name="T8" fmla="*/ 1124 w 1969"/>
              <a:gd name="T9" fmla="*/ 961 h 1197"/>
              <a:gd name="T10" fmla="*/ 1405 w 1969"/>
              <a:gd name="T11" fmla="*/ 1054 h 1197"/>
              <a:gd name="T12" fmla="*/ 1686 w 1969"/>
              <a:gd name="T13" fmla="*/ 1134 h 1197"/>
              <a:gd name="T14" fmla="*/ 1968 w 1969"/>
              <a:gd name="T15" fmla="*/ 1196 h 11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969" h="1197">
                <a:moveTo>
                  <a:pt x="0" y="0"/>
                </a:moveTo>
                <a:lnTo>
                  <a:pt x="281" y="418"/>
                </a:lnTo>
                <a:lnTo>
                  <a:pt x="562" y="663"/>
                </a:lnTo>
                <a:lnTo>
                  <a:pt x="843" y="836"/>
                </a:lnTo>
                <a:lnTo>
                  <a:pt x="1124" y="961"/>
                </a:lnTo>
                <a:lnTo>
                  <a:pt x="1405" y="1054"/>
                </a:lnTo>
                <a:lnTo>
                  <a:pt x="1686" y="1134"/>
                </a:lnTo>
                <a:lnTo>
                  <a:pt x="1968" y="119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61" name="Freeform 33"/>
          <p:cNvSpPr>
            <a:spLocks/>
          </p:cNvSpPr>
          <p:nvPr/>
        </p:nvSpPr>
        <p:spPr bwMode="auto">
          <a:xfrm>
            <a:off x="4618038" y="3468688"/>
            <a:ext cx="1071562" cy="446087"/>
          </a:xfrm>
          <a:custGeom>
            <a:avLst/>
            <a:gdLst>
              <a:gd name="T0" fmla="*/ 674 w 675"/>
              <a:gd name="T1" fmla="*/ 280 h 281"/>
              <a:gd name="T2" fmla="*/ 645 w 675"/>
              <a:gd name="T3" fmla="*/ 271 h 281"/>
              <a:gd name="T4" fmla="*/ 616 w 675"/>
              <a:gd name="T5" fmla="*/ 262 h 281"/>
              <a:gd name="T6" fmla="*/ 592 w 675"/>
              <a:gd name="T7" fmla="*/ 253 h 281"/>
              <a:gd name="T8" fmla="*/ 563 w 675"/>
              <a:gd name="T9" fmla="*/ 244 h 281"/>
              <a:gd name="T10" fmla="*/ 534 w 675"/>
              <a:gd name="T11" fmla="*/ 235 h 281"/>
              <a:gd name="T12" fmla="*/ 505 w 675"/>
              <a:gd name="T13" fmla="*/ 226 h 281"/>
              <a:gd name="T14" fmla="*/ 476 w 675"/>
              <a:gd name="T15" fmla="*/ 217 h 281"/>
              <a:gd name="T16" fmla="*/ 451 w 675"/>
              <a:gd name="T17" fmla="*/ 204 h 281"/>
              <a:gd name="T18" fmla="*/ 422 w 675"/>
              <a:gd name="T19" fmla="*/ 195 h 281"/>
              <a:gd name="T20" fmla="*/ 393 w 675"/>
              <a:gd name="T21" fmla="*/ 186 h 281"/>
              <a:gd name="T22" fmla="*/ 364 w 675"/>
              <a:gd name="T23" fmla="*/ 173 h 281"/>
              <a:gd name="T24" fmla="*/ 335 w 675"/>
              <a:gd name="T25" fmla="*/ 164 h 281"/>
              <a:gd name="T26" fmla="*/ 310 w 675"/>
              <a:gd name="T27" fmla="*/ 151 h 281"/>
              <a:gd name="T28" fmla="*/ 281 w 675"/>
              <a:gd name="T29" fmla="*/ 137 h 281"/>
              <a:gd name="T30" fmla="*/ 253 w 675"/>
              <a:gd name="T31" fmla="*/ 124 h 281"/>
              <a:gd name="T32" fmla="*/ 224 w 675"/>
              <a:gd name="T33" fmla="*/ 115 h 281"/>
              <a:gd name="T34" fmla="*/ 195 w 675"/>
              <a:gd name="T35" fmla="*/ 102 h 281"/>
              <a:gd name="T36" fmla="*/ 170 w 675"/>
              <a:gd name="T37" fmla="*/ 88 h 281"/>
              <a:gd name="T38" fmla="*/ 141 w 675"/>
              <a:gd name="T39" fmla="*/ 75 h 281"/>
              <a:gd name="T40" fmla="*/ 112 w 675"/>
              <a:gd name="T41" fmla="*/ 62 h 281"/>
              <a:gd name="T42" fmla="*/ 83 w 675"/>
              <a:gd name="T43" fmla="*/ 48 h 281"/>
              <a:gd name="T44" fmla="*/ 54 w 675"/>
              <a:gd name="T45" fmla="*/ 31 h 281"/>
              <a:gd name="T46" fmla="*/ 29 w 675"/>
              <a:gd name="T47" fmla="*/ 13 h 281"/>
              <a:gd name="T48" fmla="*/ 0 w 675"/>
              <a:gd name="T49" fmla="*/ 0 h 2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75" h="281">
                <a:moveTo>
                  <a:pt x="674" y="280"/>
                </a:moveTo>
                <a:lnTo>
                  <a:pt x="645" y="271"/>
                </a:lnTo>
                <a:lnTo>
                  <a:pt x="616" y="262"/>
                </a:lnTo>
                <a:lnTo>
                  <a:pt x="592" y="253"/>
                </a:lnTo>
                <a:lnTo>
                  <a:pt x="563" y="244"/>
                </a:lnTo>
                <a:lnTo>
                  <a:pt x="534" y="235"/>
                </a:lnTo>
                <a:lnTo>
                  <a:pt x="505" y="226"/>
                </a:lnTo>
                <a:lnTo>
                  <a:pt x="476" y="217"/>
                </a:lnTo>
                <a:lnTo>
                  <a:pt x="451" y="204"/>
                </a:lnTo>
                <a:lnTo>
                  <a:pt x="422" y="195"/>
                </a:lnTo>
                <a:lnTo>
                  <a:pt x="393" y="186"/>
                </a:lnTo>
                <a:lnTo>
                  <a:pt x="364" y="173"/>
                </a:lnTo>
                <a:lnTo>
                  <a:pt x="335" y="164"/>
                </a:lnTo>
                <a:lnTo>
                  <a:pt x="310" y="151"/>
                </a:lnTo>
                <a:lnTo>
                  <a:pt x="281" y="137"/>
                </a:lnTo>
                <a:lnTo>
                  <a:pt x="253" y="124"/>
                </a:lnTo>
                <a:lnTo>
                  <a:pt x="224" y="115"/>
                </a:lnTo>
                <a:lnTo>
                  <a:pt x="195" y="102"/>
                </a:lnTo>
                <a:lnTo>
                  <a:pt x="170" y="88"/>
                </a:lnTo>
                <a:lnTo>
                  <a:pt x="141" y="75"/>
                </a:lnTo>
                <a:lnTo>
                  <a:pt x="112" y="62"/>
                </a:lnTo>
                <a:lnTo>
                  <a:pt x="83" y="48"/>
                </a:lnTo>
                <a:lnTo>
                  <a:pt x="54" y="31"/>
                </a:lnTo>
                <a:lnTo>
                  <a:pt x="29" y="1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62" name="Freeform 34"/>
          <p:cNvSpPr>
            <a:spLocks/>
          </p:cNvSpPr>
          <p:nvPr/>
        </p:nvSpPr>
        <p:spPr bwMode="auto">
          <a:xfrm>
            <a:off x="4303713" y="3708400"/>
            <a:ext cx="1339850" cy="319088"/>
          </a:xfrm>
          <a:custGeom>
            <a:avLst/>
            <a:gdLst>
              <a:gd name="T0" fmla="*/ 0 w 844"/>
              <a:gd name="T1" fmla="*/ 0 h 201"/>
              <a:gd name="T2" fmla="*/ 281 w 844"/>
              <a:gd name="T3" fmla="*/ 49 h 201"/>
              <a:gd name="T4" fmla="*/ 562 w 844"/>
              <a:gd name="T5" fmla="*/ 146 h 201"/>
              <a:gd name="T6" fmla="*/ 843 w 844"/>
              <a:gd name="T7" fmla="*/ 200 h 2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44" h="201">
                <a:moveTo>
                  <a:pt x="0" y="0"/>
                </a:moveTo>
                <a:lnTo>
                  <a:pt x="281" y="49"/>
                </a:lnTo>
                <a:lnTo>
                  <a:pt x="562" y="146"/>
                </a:lnTo>
                <a:lnTo>
                  <a:pt x="843" y="20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63" name="Rectangle 35"/>
          <p:cNvSpPr>
            <a:spLocks noChangeArrowheads="1"/>
          </p:cNvSpPr>
          <p:nvPr/>
        </p:nvSpPr>
        <p:spPr bwMode="auto">
          <a:xfrm>
            <a:off x="3397250" y="2232025"/>
            <a:ext cx="14288" cy="17463"/>
          </a:xfrm>
          <a:prstGeom prst="rect">
            <a:avLst/>
          </a:prstGeom>
          <a:solidFill>
            <a:srgbClr val="000000"/>
          </a:solidFill>
          <a:ln w="1270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64" name="Rectangle 36"/>
          <p:cNvSpPr>
            <a:spLocks noChangeArrowheads="1"/>
          </p:cNvSpPr>
          <p:nvPr/>
        </p:nvSpPr>
        <p:spPr bwMode="auto">
          <a:xfrm>
            <a:off x="3843338" y="2895600"/>
            <a:ext cx="14287" cy="17463"/>
          </a:xfrm>
          <a:prstGeom prst="rect">
            <a:avLst/>
          </a:prstGeom>
          <a:solidFill>
            <a:srgbClr val="000000"/>
          </a:solidFill>
          <a:ln w="1270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65" name="Rectangle 37"/>
          <p:cNvSpPr>
            <a:spLocks noChangeArrowheads="1"/>
          </p:cNvSpPr>
          <p:nvPr/>
        </p:nvSpPr>
        <p:spPr bwMode="auto">
          <a:xfrm>
            <a:off x="4289425" y="3282950"/>
            <a:ext cx="14288" cy="17463"/>
          </a:xfrm>
          <a:prstGeom prst="rect">
            <a:avLst/>
          </a:prstGeom>
          <a:solidFill>
            <a:srgbClr val="000000"/>
          </a:solidFill>
          <a:ln w="1270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66" name="Rectangle 38"/>
          <p:cNvSpPr>
            <a:spLocks noChangeArrowheads="1"/>
          </p:cNvSpPr>
          <p:nvPr/>
        </p:nvSpPr>
        <p:spPr bwMode="auto">
          <a:xfrm>
            <a:off x="4737100" y="3559175"/>
            <a:ext cx="12700" cy="17463"/>
          </a:xfrm>
          <a:prstGeom prst="rect">
            <a:avLst/>
          </a:prstGeom>
          <a:solidFill>
            <a:srgbClr val="000000"/>
          </a:solidFill>
          <a:ln w="1270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67" name="Rectangle 39"/>
          <p:cNvSpPr>
            <a:spLocks noChangeArrowheads="1"/>
          </p:cNvSpPr>
          <p:nvPr/>
        </p:nvSpPr>
        <p:spPr bwMode="auto">
          <a:xfrm>
            <a:off x="5183188" y="3756025"/>
            <a:ext cx="14287" cy="17463"/>
          </a:xfrm>
          <a:prstGeom prst="rect">
            <a:avLst/>
          </a:prstGeom>
          <a:solidFill>
            <a:srgbClr val="000000"/>
          </a:solidFill>
          <a:ln w="1270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68" name="Rectangle 40"/>
          <p:cNvSpPr>
            <a:spLocks noChangeArrowheads="1"/>
          </p:cNvSpPr>
          <p:nvPr/>
        </p:nvSpPr>
        <p:spPr bwMode="auto">
          <a:xfrm>
            <a:off x="5629275" y="3905250"/>
            <a:ext cx="14288" cy="15875"/>
          </a:xfrm>
          <a:prstGeom prst="rect">
            <a:avLst/>
          </a:prstGeom>
          <a:solidFill>
            <a:srgbClr val="000000"/>
          </a:solidFill>
          <a:ln w="1270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69" name="Rectangle 41"/>
          <p:cNvSpPr>
            <a:spLocks noChangeArrowheads="1"/>
          </p:cNvSpPr>
          <p:nvPr/>
        </p:nvSpPr>
        <p:spPr bwMode="auto">
          <a:xfrm>
            <a:off x="6075363" y="4032250"/>
            <a:ext cx="14287" cy="15875"/>
          </a:xfrm>
          <a:prstGeom prst="rect">
            <a:avLst/>
          </a:prstGeom>
          <a:solidFill>
            <a:srgbClr val="000000"/>
          </a:solidFill>
          <a:ln w="1270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70" name="Rectangle 42"/>
          <p:cNvSpPr>
            <a:spLocks noChangeArrowheads="1"/>
          </p:cNvSpPr>
          <p:nvPr/>
        </p:nvSpPr>
        <p:spPr bwMode="auto">
          <a:xfrm>
            <a:off x="6521450" y="4130675"/>
            <a:ext cx="14288" cy="17463"/>
          </a:xfrm>
          <a:prstGeom prst="rect">
            <a:avLst/>
          </a:prstGeom>
          <a:solidFill>
            <a:srgbClr val="000000"/>
          </a:solidFill>
          <a:ln w="1270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71" name="Oval 43"/>
          <p:cNvSpPr>
            <a:spLocks noChangeArrowheads="1"/>
          </p:cNvSpPr>
          <p:nvPr/>
        </p:nvSpPr>
        <p:spPr bwMode="auto">
          <a:xfrm>
            <a:off x="5675313" y="3897313"/>
            <a:ext cx="14287" cy="1746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72" name="Oval 44"/>
          <p:cNvSpPr>
            <a:spLocks noChangeArrowheads="1"/>
          </p:cNvSpPr>
          <p:nvPr/>
        </p:nvSpPr>
        <p:spPr bwMode="auto">
          <a:xfrm>
            <a:off x="5629275" y="3883025"/>
            <a:ext cx="14288" cy="1746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73" name="Oval 45"/>
          <p:cNvSpPr>
            <a:spLocks noChangeArrowheads="1"/>
          </p:cNvSpPr>
          <p:nvPr/>
        </p:nvSpPr>
        <p:spPr bwMode="auto">
          <a:xfrm>
            <a:off x="5583238" y="3870325"/>
            <a:ext cx="14287" cy="158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74" name="Oval 46"/>
          <p:cNvSpPr>
            <a:spLocks noChangeArrowheads="1"/>
          </p:cNvSpPr>
          <p:nvPr/>
        </p:nvSpPr>
        <p:spPr bwMode="auto">
          <a:xfrm>
            <a:off x="5543550" y="3856038"/>
            <a:ext cx="14288" cy="158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75" name="Oval 47"/>
          <p:cNvSpPr>
            <a:spLocks noChangeArrowheads="1"/>
          </p:cNvSpPr>
          <p:nvPr/>
        </p:nvSpPr>
        <p:spPr bwMode="auto">
          <a:xfrm>
            <a:off x="5497513" y="3841750"/>
            <a:ext cx="14287" cy="158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76" name="Oval 48"/>
          <p:cNvSpPr>
            <a:spLocks noChangeArrowheads="1"/>
          </p:cNvSpPr>
          <p:nvPr/>
        </p:nvSpPr>
        <p:spPr bwMode="auto">
          <a:xfrm>
            <a:off x="5451475" y="3827463"/>
            <a:ext cx="14288" cy="1746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77" name="Oval 49"/>
          <p:cNvSpPr>
            <a:spLocks noChangeArrowheads="1"/>
          </p:cNvSpPr>
          <p:nvPr/>
        </p:nvSpPr>
        <p:spPr bwMode="auto">
          <a:xfrm>
            <a:off x="5405438" y="3813175"/>
            <a:ext cx="14287" cy="1746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78" name="Oval 50"/>
          <p:cNvSpPr>
            <a:spLocks noChangeArrowheads="1"/>
          </p:cNvSpPr>
          <p:nvPr/>
        </p:nvSpPr>
        <p:spPr bwMode="auto">
          <a:xfrm>
            <a:off x="5359400" y="3798888"/>
            <a:ext cx="14288" cy="1746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79" name="Oval 51"/>
          <p:cNvSpPr>
            <a:spLocks noChangeArrowheads="1"/>
          </p:cNvSpPr>
          <p:nvPr/>
        </p:nvSpPr>
        <p:spPr bwMode="auto">
          <a:xfrm>
            <a:off x="5321300" y="3778250"/>
            <a:ext cx="12700" cy="158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80" name="Oval 52"/>
          <p:cNvSpPr>
            <a:spLocks noChangeArrowheads="1"/>
          </p:cNvSpPr>
          <p:nvPr/>
        </p:nvSpPr>
        <p:spPr bwMode="auto">
          <a:xfrm>
            <a:off x="5275263" y="3763963"/>
            <a:ext cx="12700" cy="1746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81" name="Oval 53"/>
          <p:cNvSpPr>
            <a:spLocks noChangeArrowheads="1"/>
          </p:cNvSpPr>
          <p:nvPr/>
        </p:nvSpPr>
        <p:spPr bwMode="auto">
          <a:xfrm>
            <a:off x="5229225" y="3749675"/>
            <a:ext cx="14288" cy="1746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82" name="Oval 54"/>
          <p:cNvSpPr>
            <a:spLocks noChangeArrowheads="1"/>
          </p:cNvSpPr>
          <p:nvPr/>
        </p:nvSpPr>
        <p:spPr bwMode="auto">
          <a:xfrm>
            <a:off x="5183188" y="3729038"/>
            <a:ext cx="14287" cy="158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83" name="Oval 55"/>
          <p:cNvSpPr>
            <a:spLocks noChangeArrowheads="1"/>
          </p:cNvSpPr>
          <p:nvPr/>
        </p:nvSpPr>
        <p:spPr bwMode="auto">
          <a:xfrm>
            <a:off x="5137150" y="3714750"/>
            <a:ext cx="14288" cy="158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84" name="Oval 56"/>
          <p:cNvSpPr>
            <a:spLocks noChangeArrowheads="1"/>
          </p:cNvSpPr>
          <p:nvPr/>
        </p:nvSpPr>
        <p:spPr bwMode="auto">
          <a:xfrm>
            <a:off x="5097463" y="3692525"/>
            <a:ext cx="14287" cy="1746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85" name="Oval 57"/>
          <p:cNvSpPr>
            <a:spLocks noChangeArrowheads="1"/>
          </p:cNvSpPr>
          <p:nvPr/>
        </p:nvSpPr>
        <p:spPr bwMode="auto">
          <a:xfrm>
            <a:off x="5051425" y="3671888"/>
            <a:ext cx="14288" cy="1746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86" name="Oval 58"/>
          <p:cNvSpPr>
            <a:spLocks noChangeArrowheads="1"/>
          </p:cNvSpPr>
          <p:nvPr/>
        </p:nvSpPr>
        <p:spPr bwMode="auto">
          <a:xfrm>
            <a:off x="5005388" y="3651250"/>
            <a:ext cx="14287" cy="158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87" name="Oval 59"/>
          <p:cNvSpPr>
            <a:spLocks noChangeArrowheads="1"/>
          </p:cNvSpPr>
          <p:nvPr/>
        </p:nvSpPr>
        <p:spPr bwMode="auto">
          <a:xfrm>
            <a:off x="4959350" y="3636963"/>
            <a:ext cx="14288" cy="158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88" name="Oval 60"/>
          <p:cNvSpPr>
            <a:spLocks noChangeArrowheads="1"/>
          </p:cNvSpPr>
          <p:nvPr/>
        </p:nvSpPr>
        <p:spPr bwMode="auto">
          <a:xfrm>
            <a:off x="4913313" y="3614738"/>
            <a:ext cx="14287" cy="1746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89" name="Oval 61"/>
          <p:cNvSpPr>
            <a:spLocks noChangeArrowheads="1"/>
          </p:cNvSpPr>
          <p:nvPr/>
        </p:nvSpPr>
        <p:spPr bwMode="auto">
          <a:xfrm>
            <a:off x="4873625" y="3594100"/>
            <a:ext cx="14288" cy="1746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90" name="Oval 62"/>
          <p:cNvSpPr>
            <a:spLocks noChangeArrowheads="1"/>
          </p:cNvSpPr>
          <p:nvPr/>
        </p:nvSpPr>
        <p:spPr bwMode="auto">
          <a:xfrm>
            <a:off x="4827588" y="3573463"/>
            <a:ext cx="14287" cy="158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91" name="Oval 63"/>
          <p:cNvSpPr>
            <a:spLocks noChangeArrowheads="1"/>
          </p:cNvSpPr>
          <p:nvPr/>
        </p:nvSpPr>
        <p:spPr bwMode="auto">
          <a:xfrm>
            <a:off x="4783138" y="3551238"/>
            <a:ext cx="12700" cy="1746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92" name="Oval 64"/>
          <p:cNvSpPr>
            <a:spLocks noChangeArrowheads="1"/>
          </p:cNvSpPr>
          <p:nvPr/>
        </p:nvSpPr>
        <p:spPr bwMode="auto">
          <a:xfrm>
            <a:off x="4737100" y="3530600"/>
            <a:ext cx="12700" cy="1746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93" name="Oval 65"/>
          <p:cNvSpPr>
            <a:spLocks noChangeArrowheads="1"/>
          </p:cNvSpPr>
          <p:nvPr/>
        </p:nvSpPr>
        <p:spPr bwMode="auto">
          <a:xfrm>
            <a:off x="4691063" y="3502025"/>
            <a:ext cx="12700" cy="1746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94" name="Oval 66"/>
          <p:cNvSpPr>
            <a:spLocks noChangeArrowheads="1"/>
          </p:cNvSpPr>
          <p:nvPr/>
        </p:nvSpPr>
        <p:spPr bwMode="auto">
          <a:xfrm>
            <a:off x="4651375" y="3475038"/>
            <a:ext cx="14288" cy="158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95" name="Oval 67"/>
          <p:cNvSpPr>
            <a:spLocks noChangeArrowheads="1"/>
          </p:cNvSpPr>
          <p:nvPr/>
        </p:nvSpPr>
        <p:spPr bwMode="auto">
          <a:xfrm>
            <a:off x="4605338" y="3452813"/>
            <a:ext cx="14287" cy="1746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96" name="Freeform 68"/>
          <p:cNvSpPr>
            <a:spLocks/>
          </p:cNvSpPr>
          <p:nvPr/>
        </p:nvSpPr>
        <p:spPr bwMode="auto">
          <a:xfrm>
            <a:off x="4283075" y="3686175"/>
            <a:ext cx="41275" cy="44450"/>
          </a:xfrm>
          <a:custGeom>
            <a:avLst/>
            <a:gdLst>
              <a:gd name="T0" fmla="*/ 13 w 26"/>
              <a:gd name="T1" fmla="*/ 27 h 28"/>
              <a:gd name="T2" fmla="*/ 25 w 26"/>
              <a:gd name="T3" fmla="*/ 14 h 28"/>
              <a:gd name="T4" fmla="*/ 13 w 26"/>
              <a:gd name="T5" fmla="*/ 0 h 28"/>
              <a:gd name="T6" fmla="*/ 0 w 26"/>
              <a:gd name="T7" fmla="*/ 14 h 28"/>
              <a:gd name="T8" fmla="*/ 13 w 26"/>
              <a:gd name="T9" fmla="*/ 27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" h="28">
                <a:moveTo>
                  <a:pt x="13" y="27"/>
                </a:moveTo>
                <a:lnTo>
                  <a:pt x="25" y="14"/>
                </a:lnTo>
                <a:lnTo>
                  <a:pt x="13" y="0"/>
                </a:lnTo>
                <a:lnTo>
                  <a:pt x="0" y="14"/>
                </a:lnTo>
                <a:lnTo>
                  <a:pt x="13" y="27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FFFFFF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97" name="Freeform 69"/>
          <p:cNvSpPr>
            <a:spLocks/>
          </p:cNvSpPr>
          <p:nvPr/>
        </p:nvSpPr>
        <p:spPr bwMode="auto">
          <a:xfrm>
            <a:off x="4730750" y="3763963"/>
            <a:ext cx="39688" cy="44450"/>
          </a:xfrm>
          <a:custGeom>
            <a:avLst/>
            <a:gdLst>
              <a:gd name="T0" fmla="*/ 12 w 25"/>
              <a:gd name="T1" fmla="*/ 27 h 28"/>
              <a:gd name="T2" fmla="*/ 24 w 25"/>
              <a:gd name="T3" fmla="*/ 14 h 28"/>
              <a:gd name="T4" fmla="*/ 12 w 25"/>
              <a:gd name="T5" fmla="*/ 0 h 28"/>
              <a:gd name="T6" fmla="*/ 0 w 25"/>
              <a:gd name="T7" fmla="*/ 14 h 28"/>
              <a:gd name="T8" fmla="*/ 12 w 25"/>
              <a:gd name="T9" fmla="*/ 27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" h="28">
                <a:moveTo>
                  <a:pt x="12" y="27"/>
                </a:moveTo>
                <a:lnTo>
                  <a:pt x="24" y="14"/>
                </a:lnTo>
                <a:lnTo>
                  <a:pt x="12" y="0"/>
                </a:lnTo>
                <a:lnTo>
                  <a:pt x="0" y="14"/>
                </a:lnTo>
                <a:lnTo>
                  <a:pt x="12" y="27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FFFFFF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98" name="Freeform 70"/>
          <p:cNvSpPr>
            <a:spLocks/>
          </p:cNvSpPr>
          <p:nvPr/>
        </p:nvSpPr>
        <p:spPr bwMode="auto">
          <a:xfrm>
            <a:off x="5176838" y="3919538"/>
            <a:ext cx="41275" cy="44450"/>
          </a:xfrm>
          <a:custGeom>
            <a:avLst/>
            <a:gdLst>
              <a:gd name="T0" fmla="*/ 12 w 26"/>
              <a:gd name="T1" fmla="*/ 27 h 28"/>
              <a:gd name="T2" fmla="*/ 25 w 26"/>
              <a:gd name="T3" fmla="*/ 13 h 28"/>
              <a:gd name="T4" fmla="*/ 12 w 26"/>
              <a:gd name="T5" fmla="*/ 0 h 28"/>
              <a:gd name="T6" fmla="*/ 0 w 26"/>
              <a:gd name="T7" fmla="*/ 13 h 28"/>
              <a:gd name="T8" fmla="*/ 12 w 26"/>
              <a:gd name="T9" fmla="*/ 27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" h="28">
                <a:moveTo>
                  <a:pt x="12" y="27"/>
                </a:moveTo>
                <a:lnTo>
                  <a:pt x="25" y="13"/>
                </a:lnTo>
                <a:lnTo>
                  <a:pt x="12" y="0"/>
                </a:lnTo>
                <a:lnTo>
                  <a:pt x="0" y="13"/>
                </a:lnTo>
                <a:lnTo>
                  <a:pt x="12" y="27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FFFFFF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99" name="Freeform 71"/>
          <p:cNvSpPr>
            <a:spLocks/>
          </p:cNvSpPr>
          <p:nvPr/>
        </p:nvSpPr>
        <p:spPr bwMode="auto">
          <a:xfrm>
            <a:off x="5622925" y="4003675"/>
            <a:ext cx="41275" cy="44450"/>
          </a:xfrm>
          <a:custGeom>
            <a:avLst/>
            <a:gdLst>
              <a:gd name="T0" fmla="*/ 12 w 26"/>
              <a:gd name="T1" fmla="*/ 27 h 28"/>
              <a:gd name="T2" fmla="*/ 25 w 26"/>
              <a:gd name="T3" fmla="*/ 14 h 28"/>
              <a:gd name="T4" fmla="*/ 12 w 26"/>
              <a:gd name="T5" fmla="*/ 0 h 28"/>
              <a:gd name="T6" fmla="*/ 0 w 26"/>
              <a:gd name="T7" fmla="*/ 14 h 28"/>
              <a:gd name="T8" fmla="*/ 12 w 26"/>
              <a:gd name="T9" fmla="*/ 27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" h="28">
                <a:moveTo>
                  <a:pt x="12" y="27"/>
                </a:moveTo>
                <a:lnTo>
                  <a:pt x="25" y="14"/>
                </a:lnTo>
                <a:lnTo>
                  <a:pt x="12" y="0"/>
                </a:lnTo>
                <a:lnTo>
                  <a:pt x="0" y="14"/>
                </a:lnTo>
                <a:lnTo>
                  <a:pt x="12" y="27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FFFFFF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200" name="Rectangle 72"/>
          <p:cNvSpPr>
            <a:spLocks noChangeArrowheads="1"/>
          </p:cNvSpPr>
          <p:nvPr/>
        </p:nvSpPr>
        <p:spPr bwMode="auto">
          <a:xfrm>
            <a:off x="3130550" y="1519238"/>
            <a:ext cx="2451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Geneva" charset="0"/>
              </a:rPr>
              <a:t>560 Resist Thickness vs. RPM</a:t>
            </a:r>
          </a:p>
        </p:txBody>
      </p:sp>
      <p:sp>
        <p:nvSpPr>
          <p:cNvPr id="48201" name="Rectangle 73"/>
          <p:cNvSpPr>
            <a:spLocks noChangeArrowheads="1"/>
          </p:cNvSpPr>
          <p:nvPr/>
        </p:nvSpPr>
        <p:spPr bwMode="auto">
          <a:xfrm>
            <a:off x="2084388" y="4354513"/>
            <a:ext cx="361950" cy="19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700">
                <a:solidFill>
                  <a:srgbClr val="000000"/>
                </a:solidFill>
                <a:latin typeface="Geneva" charset="0"/>
              </a:rPr>
              <a:t>7500</a:t>
            </a:r>
          </a:p>
        </p:txBody>
      </p:sp>
      <p:sp>
        <p:nvSpPr>
          <p:cNvPr id="48202" name="Rectangle 74"/>
          <p:cNvSpPr>
            <a:spLocks noChangeArrowheads="1"/>
          </p:cNvSpPr>
          <p:nvPr/>
        </p:nvSpPr>
        <p:spPr bwMode="auto">
          <a:xfrm>
            <a:off x="2097088" y="4027488"/>
            <a:ext cx="361950" cy="19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700">
                <a:solidFill>
                  <a:srgbClr val="000000"/>
                </a:solidFill>
                <a:latin typeface="Geneva" charset="0"/>
              </a:rPr>
              <a:t>9500</a:t>
            </a:r>
          </a:p>
        </p:txBody>
      </p:sp>
      <p:sp>
        <p:nvSpPr>
          <p:cNvPr id="48203" name="Rectangle 75"/>
          <p:cNvSpPr>
            <a:spLocks noChangeArrowheads="1"/>
          </p:cNvSpPr>
          <p:nvPr/>
        </p:nvSpPr>
        <p:spPr bwMode="auto">
          <a:xfrm>
            <a:off x="2025650" y="3700463"/>
            <a:ext cx="406400" cy="19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700">
                <a:solidFill>
                  <a:srgbClr val="000000"/>
                </a:solidFill>
                <a:latin typeface="Geneva" charset="0"/>
              </a:rPr>
              <a:t>11500</a:t>
            </a:r>
          </a:p>
        </p:txBody>
      </p:sp>
      <p:sp>
        <p:nvSpPr>
          <p:cNvPr id="48204" name="Rectangle 76"/>
          <p:cNvSpPr>
            <a:spLocks noChangeArrowheads="1"/>
          </p:cNvSpPr>
          <p:nvPr/>
        </p:nvSpPr>
        <p:spPr bwMode="auto">
          <a:xfrm>
            <a:off x="2038350" y="3333750"/>
            <a:ext cx="406400" cy="19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700">
                <a:solidFill>
                  <a:srgbClr val="000000"/>
                </a:solidFill>
                <a:latin typeface="Geneva" charset="0"/>
              </a:rPr>
              <a:t>13500</a:t>
            </a:r>
          </a:p>
        </p:txBody>
      </p:sp>
      <p:sp>
        <p:nvSpPr>
          <p:cNvPr id="48205" name="Rectangle 77"/>
          <p:cNvSpPr>
            <a:spLocks noChangeArrowheads="1"/>
          </p:cNvSpPr>
          <p:nvPr/>
        </p:nvSpPr>
        <p:spPr bwMode="auto">
          <a:xfrm>
            <a:off x="2025650" y="2971800"/>
            <a:ext cx="406400" cy="19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700">
                <a:solidFill>
                  <a:srgbClr val="000000"/>
                </a:solidFill>
                <a:latin typeface="Geneva" charset="0"/>
              </a:rPr>
              <a:t>15500</a:t>
            </a:r>
          </a:p>
        </p:txBody>
      </p:sp>
      <p:sp>
        <p:nvSpPr>
          <p:cNvPr id="48206" name="Rectangle 78"/>
          <p:cNvSpPr>
            <a:spLocks noChangeArrowheads="1"/>
          </p:cNvSpPr>
          <p:nvPr/>
        </p:nvSpPr>
        <p:spPr bwMode="auto">
          <a:xfrm>
            <a:off x="2038350" y="2606675"/>
            <a:ext cx="406400" cy="19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700">
                <a:solidFill>
                  <a:srgbClr val="000000"/>
                </a:solidFill>
                <a:latin typeface="Geneva" charset="0"/>
              </a:rPr>
              <a:t>17500</a:t>
            </a:r>
          </a:p>
        </p:txBody>
      </p:sp>
      <p:sp>
        <p:nvSpPr>
          <p:cNvPr id="48207" name="Rectangle 79"/>
          <p:cNvSpPr>
            <a:spLocks noChangeArrowheads="1"/>
          </p:cNvSpPr>
          <p:nvPr/>
        </p:nvSpPr>
        <p:spPr bwMode="auto">
          <a:xfrm>
            <a:off x="2051050" y="2252663"/>
            <a:ext cx="406400" cy="19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700">
                <a:solidFill>
                  <a:srgbClr val="000000"/>
                </a:solidFill>
                <a:latin typeface="Geneva" charset="0"/>
              </a:rPr>
              <a:t>19500</a:t>
            </a:r>
          </a:p>
        </p:txBody>
      </p:sp>
      <p:sp>
        <p:nvSpPr>
          <p:cNvPr id="48208" name="Rectangle 80"/>
          <p:cNvSpPr>
            <a:spLocks noChangeArrowheads="1"/>
          </p:cNvSpPr>
          <p:nvPr/>
        </p:nvSpPr>
        <p:spPr bwMode="auto">
          <a:xfrm>
            <a:off x="2038350" y="1938338"/>
            <a:ext cx="493713" cy="19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r>
              <a:rPr lang="en-US" sz="700">
                <a:solidFill>
                  <a:srgbClr val="000000"/>
                </a:solidFill>
                <a:latin typeface="Geneva" charset="0"/>
              </a:rPr>
              <a:t>21500</a:t>
            </a:r>
          </a:p>
        </p:txBody>
      </p:sp>
      <p:sp>
        <p:nvSpPr>
          <p:cNvPr id="48209" name="Rectangle 81"/>
          <p:cNvSpPr>
            <a:spLocks noChangeArrowheads="1"/>
          </p:cNvSpPr>
          <p:nvPr/>
        </p:nvSpPr>
        <p:spPr bwMode="auto">
          <a:xfrm>
            <a:off x="2435225" y="4510088"/>
            <a:ext cx="228600" cy="19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700">
                <a:solidFill>
                  <a:srgbClr val="000000"/>
                </a:solidFill>
                <a:latin typeface="Geneva" charset="0"/>
              </a:rPr>
              <a:t>0</a:t>
            </a:r>
          </a:p>
        </p:txBody>
      </p:sp>
      <p:sp>
        <p:nvSpPr>
          <p:cNvPr id="48210" name="Rectangle 82"/>
          <p:cNvSpPr>
            <a:spLocks noChangeArrowheads="1"/>
          </p:cNvSpPr>
          <p:nvPr/>
        </p:nvSpPr>
        <p:spPr bwMode="auto">
          <a:xfrm>
            <a:off x="2809875" y="4522788"/>
            <a:ext cx="3365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Geneva" charset="0"/>
              </a:rPr>
              <a:t>500</a:t>
            </a:r>
          </a:p>
        </p:txBody>
      </p:sp>
      <p:sp>
        <p:nvSpPr>
          <p:cNvPr id="48211" name="Rectangle 83"/>
          <p:cNvSpPr>
            <a:spLocks noChangeArrowheads="1"/>
          </p:cNvSpPr>
          <p:nvPr/>
        </p:nvSpPr>
        <p:spPr bwMode="auto">
          <a:xfrm>
            <a:off x="3230563" y="4522788"/>
            <a:ext cx="387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Geneva" charset="0"/>
              </a:rPr>
              <a:t>1000</a:t>
            </a:r>
          </a:p>
        </p:txBody>
      </p:sp>
      <p:sp>
        <p:nvSpPr>
          <p:cNvPr id="48212" name="Rectangle 84"/>
          <p:cNvSpPr>
            <a:spLocks noChangeArrowheads="1"/>
          </p:cNvSpPr>
          <p:nvPr/>
        </p:nvSpPr>
        <p:spPr bwMode="auto">
          <a:xfrm>
            <a:off x="3676650" y="4522788"/>
            <a:ext cx="387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Geneva" charset="0"/>
              </a:rPr>
              <a:t>1500</a:t>
            </a:r>
          </a:p>
        </p:txBody>
      </p:sp>
      <p:sp>
        <p:nvSpPr>
          <p:cNvPr id="48213" name="Rectangle 85"/>
          <p:cNvSpPr>
            <a:spLocks noChangeArrowheads="1"/>
          </p:cNvSpPr>
          <p:nvPr/>
        </p:nvSpPr>
        <p:spPr bwMode="auto">
          <a:xfrm>
            <a:off x="4122738" y="4522788"/>
            <a:ext cx="387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Geneva" charset="0"/>
              </a:rPr>
              <a:t>2000</a:t>
            </a:r>
          </a:p>
        </p:txBody>
      </p:sp>
      <p:sp>
        <p:nvSpPr>
          <p:cNvPr id="48214" name="Rectangle 86"/>
          <p:cNvSpPr>
            <a:spLocks noChangeArrowheads="1"/>
          </p:cNvSpPr>
          <p:nvPr/>
        </p:nvSpPr>
        <p:spPr bwMode="auto">
          <a:xfrm>
            <a:off x="4565650" y="4522788"/>
            <a:ext cx="387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Geneva" charset="0"/>
              </a:rPr>
              <a:t>2500</a:t>
            </a:r>
          </a:p>
        </p:txBody>
      </p:sp>
      <p:sp>
        <p:nvSpPr>
          <p:cNvPr id="48215" name="Rectangle 87"/>
          <p:cNvSpPr>
            <a:spLocks noChangeArrowheads="1"/>
          </p:cNvSpPr>
          <p:nvPr/>
        </p:nvSpPr>
        <p:spPr bwMode="auto">
          <a:xfrm>
            <a:off x="5011738" y="4522788"/>
            <a:ext cx="387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Geneva" charset="0"/>
              </a:rPr>
              <a:t>3000</a:t>
            </a:r>
          </a:p>
        </p:txBody>
      </p:sp>
      <p:sp>
        <p:nvSpPr>
          <p:cNvPr id="48216" name="Rectangle 88"/>
          <p:cNvSpPr>
            <a:spLocks noChangeArrowheads="1"/>
          </p:cNvSpPr>
          <p:nvPr/>
        </p:nvSpPr>
        <p:spPr bwMode="auto">
          <a:xfrm>
            <a:off x="5457825" y="4522788"/>
            <a:ext cx="387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Geneva" charset="0"/>
              </a:rPr>
              <a:t>3500</a:t>
            </a:r>
          </a:p>
        </p:txBody>
      </p:sp>
      <p:sp>
        <p:nvSpPr>
          <p:cNvPr id="48217" name="Rectangle 89"/>
          <p:cNvSpPr>
            <a:spLocks noChangeArrowheads="1"/>
          </p:cNvSpPr>
          <p:nvPr/>
        </p:nvSpPr>
        <p:spPr bwMode="auto">
          <a:xfrm>
            <a:off x="5905500" y="4522788"/>
            <a:ext cx="387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Geneva" charset="0"/>
              </a:rPr>
              <a:t>4000</a:t>
            </a:r>
          </a:p>
        </p:txBody>
      </p:sp>
      <p:sp>
        <p:nvSpPr>
          <p:cNvPr id="48218" name="Rectangle 90"/>
          <p:cNvSpPr>
            <a:spLocks noChangeArrowheads="1"/>
          </p:cNvSpPr>
          <p:nvPr/>
        </p:nvSpPr>
        <p:spPr bwMode="auto">
          <a:xfrm>
            <a:off x="6351588" y="4522788"/>
            <a:ext cx="387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Geneva" charset="0"/>
              </a:rPr>
              <a:t>4500</a:t>
            </a:r>
          </a:p>
        </p:txBody>
      </p:sp>
      <p:sp>
        <p:nvSpPr>
          <p:cNvPr id="48219" name="Rectangle 91"/>
          <p:cNvSpPr>
            <a:spLocks noChangeArrowheads="1"/>
          </p:cNvSpPr>
          <p:nvPr/>
        </p:nvSpPr>
        <p:spPr bwMode="auto">
          <a:xfrm>
            <a:off x="6808788" y="3084513"/>
            <a:ext cx="1033462" cy="989012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20" name="Line 92"/>
          <p:cNvSpPr>
            <a:spLocks noChangeShapeType="1"/>
          </p:cNvSpPr>
          <p:nvPr/>
        </p:nvSpPr>
        <p:spPr bwMode="auto">
          <a:xfrm>
            <a:off x="7102475" y="3398838"/>
            <a:ext cx="3079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21" name="Rectangle 93"/>
          <p:cNvSpPr>
            <a:spLocks noChangeArrowheads="1"/>
          </p:cNvSpPr>
          <p:nvPr/>
        </p:nvSpPr>
        <p:spPr bwMode="auto">
          <a:xfrm>
            <a:off x="7246938" y="3378200"/>
            <a:ext cx="14287" cy="17463"/>
          </a:xfrm>
          <a:prstGeom prst="rect">
            <a:avLst/>
          </a:prstGeom>
          <a:solidFill>
            <a:srgbClr val="000000"/>
          </a:solidFill>
          <a:ln w="1270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22" name="Rectangle 94"/>
          <p:cNvSpPr>
            <a:spLocks noChangeArrowheads="1"/>
          </p:cNvSpPr>
          <p:nvPr/>
        </p:nvSpPr>
        <p:spPr bwMode="auto">
          <a:xfrm>
            <a:off x="7351713" y="3289300"/>
            <a:ext cx="406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900">
                <a:solidFill>
                  <a:srgbClr val="000000"/>
                </a:solidFill>
                <a:latin typeface="Geneva" charset="0"/>
              </a:rPr>
              <a:t>UCP</a:t>
            </a:r>
          </a:p>
        </p:txBody>
      </p:sp>
      <p:sp>
        <p:nvSpPr>
          <p:cNvPr id="48223" name="Line 95"/>
          <p:cNvSpPr>
            <a:spLocks noChangeShapeType="1"/>
          </p:cNvSpPr>
          <p:nvPr/>
        </p:nvSpPr>
        <p:spPr bwMode="auto">
          <a:xfrm>
            <a:off x="7102475" y="3589338"/>
            <a:ext cx="3079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24" name="Oval 96"/>
          <p:cNvSpPr>
            <a:spLocks noChangeArrowheads="1"/>
          </p:cNvSpPr>
          <p:nvPr/>
        </p:nvSpPr>
        <p:spPr bwMode="auto">
          <a:xfrm>
            <a:off x="7246938" y="3568700"/>
            <a:ext cx="14287" cy="17463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25" name="Rectangle 97"/>
          <p:cNvSpPr>
            <a:spLocks noChangeArrowheads="1"/>
          </p:cNvSpPr>
          <p:nvPr/>
        </p:nvSpPr>
        <p:spPr bwMode="auto">
          <a:xfrm>
            <a:off x="7351713" y="3476625"/>
            <a:ext cx="3429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900">
                <a:solidFill>
                  <a:srgbClr val="000000"/>
                </a:solidFill>
                <a:latin typeface="Geneva" charset="0"/>
              </a:rPr>
              <a:t>5cc</a:t>
            </a:r>
          </a:p>
        </p:txBody>
      </p:sp>
      <p:sp>
        <p:nvSpPr>
          <p:cNvPr id="48226" name="Line 98"/>
          <p:cNvSpPr>
            <a:spLocks noChangeShapeType="1"/>
          </p:cNvSpPr>
          <p:nvPr/>
        </p:nvSpPr>
        <p:spPr bwMode="auto">
          <a:xfrm>
            <a:off x="7102475" y="3779838"/>
            <a:ext cx="3079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27" name="Freeform 99"/>
          <p:cNvSpPr>
            <a:spLocks/>
          </p:cNvSpPr>
          <p:nvPr/>
        </p:nvSpPr>
        <p:spPr bwMode="auto">
          <a:xfrm>
            <a:off x="7240588" y="3752850"/>
            <a:ext cx="41275" cy="44450"/>
          </a:xfrm>
          <a:custGeom>
            <a:avLst/>
            <a:gdLst>
              <a:gd name="T0" fmla="*/ 12 w 26"/>
              <a:gd name="T1" fmla="*/ 27 h 28"/>
              <a:gd name="T2" fmla="*/ 25 w 26"/>
              <a:gd name="T3" fmla="*/ 13 h 28"/>
              <a:gd name="T4" fmla="*/ 12 w 26"/>
              <a:gd name="T5" fmla="*/ 0 h 28"/>
              <a:gd name="T6" fmla="*/ 0 w 26"/>
              <a:gd name="T7" fmla="*/ 13 h 28"/>
              <a:gd name="T8" fmla="*/ 12 w 26"/>
              <a:gd name="T9" fmla="*/ 27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" h="28">
                <a:moveTo>
                  <a:pt x="12" y="27"/>
                </a:moveTo>
                <a:lnTo>
                  <a:pt x="25" y="13"/>
                </a:lnTo>
                <a:lnTo>
                  <a:pt x="12" y="0"/>
                </a:lnTo>
                <a:lnTo>
                  <a:pt x="0" y="13"/>
                </a:lnTo>
                <a:lnTo>
                  <a:pt x="12" y="27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FFFFFF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228" name="Rectangle 100"/>
          <p:cNvSpPr>
            <a:spLocks noChangeArrowheads="1"/>
          </p:cNvSpPr>
          <p:nvPr/>
        </p:nvSpPr>
        <p:spPr bwMode="auto">
          <a:xfrm>
            <a:off x="7351713" y="3667125"/>
            <a:ext cx="3429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900">
                <a:solidFill>
                  <a:srgbClr val="000000"/>
                </a:solidFill>
                <a:latin typeface="Geneva" charset="0"/>
              </a:rPr>
              <a:t>1cc</a:t>
            </a:r>
          </a:p>
        </p:txBody>
      </p:sp>
      <p:sp>
        <p:nvSpPr>
          <p:cNvPr id="48229" name="Rectangle 101"/>
          <p:cNvSpPr>
            <a:spLocks noChangeArrowheads="1"/>
          </p:cNvSpPr>
          <p:nvPr/>
        </p:nvSpPr>
        <p:spPr bwMode="auto">
          <a:xfrm>
            <a:off x="1295400" y="5029200"/>
            <a:ext cx="65659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latin typeface="Arial" pitchFamily="34" charset="0"/>
              </a:rPr>
              <a:t>* </a:t>
            </a:r>
            <a:r>
              <a:rPr lang="en-US" sz="1400" b="1"/>
              <a:t>Once surface is wetted, only a small additional amount is needed to built thickness.</a:t>
            </a:r>
          </a:p>
        </p:txBody>
      </p:sp>
      <p:sp>
        <p:nvSpPr>
          <p:cNvPr id="48230" name="Rectangle 102"/>
          <p:cNvSpPr>
            <a:spLocks noChangeArrowheads="1"/>
          </p:cNvSpPr>
          <p:nvPr/>
        </p:nvSpPr>
        <p:spPr bwMode="auto">
          <a:xfrm>
            <a:off x="1295400" y="5410200"/>
            <a:ext cx="6769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/>
              <a:t>* Key concept:  initial wetting at ultra casting rpm, second dispense at or below casting</a:t>
            </a:r>
          </a:p>
        </p:txBody>
      </p:sp>
      <p:sp>
        <p:nvSpPr>
          <p:cNvPr id="48231" name="Rectangle 103"/>
          <p:cNvSpPr>
            <a:spLocks noChangeArrowheads="1"/>
          </p:cNvSpPr>
          <p:nvPr/>
        </p:nvSpPr>
        <p:spPr bwMode="auto">
          <a:xfrm>
            <a:off x="6918325" y="4538663"/>
            <a:ext cx="4238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000" b="1">
                <a:latin typeface="Arial" pitchFamily="34" charset="0"/>
              </a:rPr>
              <a:t>rpm</a:t>
            </a:r>
          </a:p>
        </p:txBody>
      </p:sp>
      <p:sp>
        <p:nvSpPr>
          <p:cNvPr id="48232" name="Rectangle 104"/>
          <p:cNvSpPr>
            <a:spLocks noChangeArrowheads="1"/>
          </p:cNvSpPr>
          <p:nvPr/>
        </p:nvSpPr>
        <p:spPr bwMode="auto">
          <a:xfrm>
            <a:off x="1866900" y="1595438"/>
            <a:ext cx="784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000" b="1">
                <a:latin typeface="Arial" pitchFamily="34" charset="0"/>
              </a:rPr>
              <a:t>Angstrom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Peterson </a:t>
            </a:r>
          </a:p>
          <a:p>
            <a:fld id="{E221DB1A-595C-4307-BD41-E2251A38CA54}" type="slidenum">
              <a:rPr lang="en-US" sz="1400"/>
              <a:pPr/>
              <a:t>25</a:t>
            </a:fld>
            <a:endParaRPr lang="en-US" sz="1400"/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Resist Thickness vs. RPM</a:t>
            </a:r>
            <a:br>
              <a:rPr lang="en-US"/>
            </a:br>
            <a:r>
              <a:rPr lang="en-US"/>
              <a:t>ALL DATA</a:t>
            </a:r>
          </a:p>
        </p:txBody>
      </p:sp>
      <p:graphicFrame>
        <p:nvGraphicFramePr>
          <p:cNvPr id="50181" name="Object 5"/>
          <p:cNvGraphicFramePr>
            <a:graphicFrameLocks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936220470"/>
              </p:ext>
            </p:extLst>
          </p:nvPr>
        </p:nvGraphicFramePr>
        <p:xfrm>
          <a:off x="1489075" y="1447800"/>
          <a:ext cx="6511925" cy="455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2" name="Chart" r:id="rId4" imgW="8673840" imgH="5930640" progId="Excel.Chart.8">
                  <p:link updateAutomatic="1"/>
                </p:oleObj>
              </mc:Choice>
              <mc:Fallback>
                <p:oleObj name="Chart" r:id="rId4" imgW="8673840" imgH="5930640" progId="Excel.Chart.8">
                  <p:link updateAutomatic="1"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9075" y="1447800"/>
                        <a:ext cx="6511925" cy="455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Peterson </a:t>
            </a:r>
          </a:p>
          <a:p>
            <a:fld id="{4D04E6DA-7318-49A3-A580-BEE958E7BBC1}" type="slidenum">
              <a:rPr lang="en-US" sz="1400"/>
              <a:pPr/>
              <a:t>26</a:t>
            </a:fld>
            <a:endParaRPr lang="en-US" sz="1400"/>
          </a:p>
        </p:txBody>
      </p:sp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1143000"/>
          </a:xfrm>
          <a:noFill/>
          <a:ln/>
        </p:spPr>
        <p:txBody>
          <a:bodyPr/>
          <a:lstStyle/>
          <a:p>
            <a:r>
              <a:rPr lang="en-US"/>
              <a:t>Final Film Thickness:</a:t>
            </a:r>
            <a:br>
              <a:rPr lang="en-US"/>
            </a:br>
            <a:r>
              <a:rPr lang="en-US"/>
              <a:t>Double Dispense Data</a:t>
            </a:r>
          </a:p>
        </p:txBody>
      </p:sp>
      <p:graphicFrame>
        <p:nvGraphicFramePr>
          <p:cNvPr id="52229" name="Objec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8843376"/>
              </p:ext>
            </p:extLst>
          </p:nvPr>
        </p:nvGraphicFramePr>
        <p:xfrm>
          <a:off x="685800" y="1219200"/>
          <a:ext cx="7772400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32" name="Chart" r:id="rId4" imgW="8673840" imgH="5930640" progId="Excel.Chart.8">
                  <p:link updateAutomatic="1"/>
                </p:oleObj>
              </mc:Choice>
              <mc:Fallback>
                <p:oleObj name="Chart" r:id="rId4" imgW="8673840" imgH="5930640" progId="Excel.Chart.8">
                  <p:link updateAutomatic="1"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219200"/>
                        <a:ext cx="7772400" cy="472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Peterson </a:t>
            </a:r>
          </a:p>
          <a:p>
            <a:fld id="{CD0FB632-7E9B-4B05-8E9C-2D094577522D}" type="slidenum">
              <a:rPr lang="en-US" sz="1400"/>
              <a:pPr/>
              <a:t>27</a:t>
            </a:fld>
            <a:endParaRPr lang="en-US" sz="1400"/>
          </a:p>
        </p:txBody>
      </p:sp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  <a:noFill/>
          <a:ln/>
        </p:spPr>
        <p:txBody>
          <a:bodyPr/>
          <a:lstStyle/>
          <a:p>
            <a:r>
              <a:rPr lang="en-US"/>
              <a:t>Final Height:</a:t>
            </a:r>
            <a:br>
              <a:rPr lang="en-US"/>
            </a:br>
            <a:r>
              <a:rPr lang="en-US"/>
              <a:t>Single and Double Dispense</a:t>
            </a:r>
          </a:p>
        </p:txBody>
      </p:sp>
      <p:graphicFrame>
        <p:nvGraphicFramePr>
          <p:cNvPr id="54277" name="Objec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2940378"/>
              </p:ext>
            </p:extLst>
          </p:nvPr>
        </p:nvGraphicFramePr>
        <p:xfrm>
          <a:off x="228600" y="228600"/>
          <a:ext cx="8382000" cy="592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9" name="Chart" r:id="rId4" imgW="8673840" imgH="5930640" progId="Excel.Chart.8">
                  <p:link updateAutomatic="1"/>
                </p:oleObj>
              </mc:Choice>
              <mc:Fallback>
                <p:oleObj name="Chart" r:id="rId4" imgW="8673840" imgH="5930640" progId="Excel.Chart.8">
                  <p:link updateAutomatic="1"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28600"/>
                        <a:ext cx="8382000" cy="592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8" name="Objec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1688590"/>
              </p:ext>
            </p:extLst>
          </p:nvPr>
        </p:nvGraphicFramePr>
        <p:xfrm>
          <a:off x="914400" y="533400"/>
          <a:ext cx="8228013" cy="592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0" name="Chart" r:id="rId6" imgW="8673840" imgH="5930640" progId="Excel.Chart.8">
                  <p:link updateAutomatic="1"/>
                </p:oleObj>
              </mc:Choice>
              <mc:Fallback>
                <p:oleObj name="Chart" r:id="rId6" imgW="8673840" imgH="5930640" progId="Excel.Chart.8">
                  <p:link updateAutomatic="1"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33400"/>
                        <a:ext cx="8228013" cy="592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Peterson </a:t>
            </a:r>
          </a:p>
          <a:p>
            <a:fld id="{F0E44209-1B91-4DE0-9250-8E43CD8FF65E}" type="slidenum">
              <a:rPr lang="en-US" sz="1400"/>
              <a:pPr/>
              <a:t>28</a:t>
            </a:fld>
            <a:endParaRPr lang="en-US" sz="1400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2000"/>
              <a:t>Resist usage:</a:t>
            </a:r>
          </a:p>
          <a:p>
            <a:pPr lvl="1">
              <a:lnSpc>
                <a:spcPct val="90000"/>
              </a:lnSpc>
              <a:spcBef>
                <a:spcPct val="30000"/>
              </a:spcBef>
            </a:pPr>
            <a:r>
              <a:rPr lang="en-US" sz="2000"/>
              <a:t>~5ml for single dispense</a:t>
            </a:r>
          </a:p>
          <a:p>
            <a:pPr lvl="1">
              <a:lnSpc>
                <a:spcPct val="90000"/>
              </a:lnSpc>
              <a:spcBef>
                <a:spcPct val="30000"/>
              </a:spcBef>
            </a:pPr>
            <a:r>
              <a:rPr lang="en-US" sz="2000"/>
              <a:t>~2ml for UCP method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2000"/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2000"/>
              <a:t>Resist thickness and uniformity:  identical for both methods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2000"/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2000"/>
              <a:t>Comparison to theoretical models:  identical for both methods; slightly stronger viscosity dependence than predicted theoretically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2000"/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2000"/>
              <a:t>Resist and solvent usage reduction yields substantial reduction in VOC emissions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Peterson </a:t>
            </a:r>
          </a:p>
          <a:p>
            <a:fld id="{F7B67745-4058-4E9B-A922-F070C3FE27E9}" type="slidenum">
              <a:rPr lang="en-US" sz="1400"/>
              <a:pPr/>
              <a:t>29</a:t>
            </a:fld>
            <a:endParaRPr lang="en-US" sz="1400"/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Acknowledgments</a:t>
            </a:r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2438400" y="1905000"/>
            <a:ext cx="3810000" cy="2057400"/>
          </a:xfrm>
          <a:noFill/>
          <a:ln/>
        </p:spPr>
        <p:txBody>
          <a:bodyPr/>
          <a:lstStyle/>
          <a:p>
            <a:r>
              <a:rPr lang="en-US" sz="2000" b="1"/>
              <a:t>Motorola MOS 12</a:t>
            </a:r>
            <a:endParaRPr lang="en-US" sz="2000"/>
          </a:p>
          <a:p>
            <a:pPr lvl="1"/>
            <a:r>
              <a:rPr lang="en-US" sz="2000"/>
              <a:t>Tom Roche</a:t>
            </a:r>
          </a:p>
          <a:p>
            <a:pPr lvl="1"/>
            <a:r>
              <a:rPr lang="en-US" sz="2000"/>
              <a:t>Melissa Masteller</a:t>
            </a:r>
          </a:p>
          <a:p>
            <a:pPr lvl="1"/>
            <a:r>
              <a:rPr lang="en-US" sz="2000"/>
              <a:t>Frank Fischer</a:t>
            </a:r>
          </a:p>
          <a:p>
            <a:pPr lvl="1"/>
            <a:r>
              <a:rPr lang="en-US" sz="2000"/>
              <a:t>Michelle Demumbrum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2438400" y="4419600"/>
            <a:ext cx="3810000" cy="1143000"/>
          </a:xfrm>
          <a:noFill/>
          <a:ln/>
        </p:spPr>
        <p:txBody>
          <a:bodyPr/>
          <a:lstStyle/>
          <a:p>
            <a:r>
              <a:rPr lang="en-US" sz="2000" b="1"/>
              <a:t>University of Arizona</a:t>
            </a:r>
          </a:p>
          <a:p>
            <a:pPr lvl="1"/>
            <a:r>
              <a:rPr lang="en-US" sz="2000"/>
              <a:t>Chris Doty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Peterson </a:t>
            </a:r>
          </a:p>
          <a:p>
            <a:fld id="{F221AB07-8BEC-4E00-980D-9BF84348F888}" type="slidenum">
              <a:rPr lang="en-US" sz="1400"/>
              <a:pPr/>
              <a:t>3</a:t>
            </a:fld>
            <a:endParaRPr lang="en-US" sz="1400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838200"/>
          </a:xfrm>
          <a:noFill/>
          <a:ln/>
        </p:spPr>
        <p:txBody>
          <a:bodyPr/>
          <a:lstStyle/>
          <a:p>
            <a:r>
              <a:rPr lang="en-US"/>
              <a:t>Basic Photo Process Steps</a:t>
            </a:r>
          </a:p>
        </p:txBody>
      </p:sp>
      <p:graphicFrame>
        <p:nvGraphicFramePr>
          <p:cNvPr id="5125" name="Objec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032141"/>
              </p:ext>
            </p:extLst>
          </p:nvPr>
        </p:nvGraphicFramePr>
        <p:xfrm>
          <a:off x="457200" y="931863"/>
          <a:ext cx="8382000" cy="4859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Chart" r:id="rId4" imgW="8673840" imgH="5930640" progId="Excel.Chart.8">
                  <p:link updateAutomatic="1"/>
                </p:oleObj>
              </mc:Choice>
              <mc:Fallback>
                <p:oleObj name="Chart" r:id="rId4" imgW="8673840" imgH="5930640" progId="Excel.Chart.8">
                  <p:link updateAutomatic="1"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931863"/>
                        <a:ext cx="8382000" cy="4859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Peterson </a:t>
            </a:r>
          </a:p>
          <a:p>
            <a:fld id="{51FAF605-6AB2-4010-A2D6-5EE91EC041ED}" type="slidenum">
              <a:rPr lang="en-US" sz="1400"/>
              <a:pPr/>
              <a:t>4</a:t>
            </a:fld>
            <a:endParaRPr lang="en-US" sz="1400"/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  <a:noFill/>
          <a:ln/>
        </p:spPr>
        <p:txBody>
          <a:bodyPr/>
          <a:lstStyle/>
          <a:p>
            <a:r>
              <a:rPr lang="en-US"/>
              <a:t>Spin-Coat Resist Usage/Waste</a:t>
            </a:r>
          </a:p>
        </p:txBody>
      </p:sp>
      <p:graphicFrame>
        <p:nvGraphicFramePr>
          <p:cNvPr id="7173" name="Objec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0965176"/>
              </p:ext>
            </p:extLst>
          </p:nvPr>
        </p:nvGraphicFramePr>
        <p:xfrm>
          <a:off x="228600" y="1371600"/>
          <a:ext cx="8667750" cy="487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Chart" r:id="rId4" imgW="8673840" imgH="5930640" progId="Excel.Chart.8">
                  <p:link updateAutomatic="1"/>
                </p:oleObj>
              </mc:Choice>
              <mc:Fallback>
                <p:oleObj name="Chart" r:id="rId4" imgW="8673840" imgH="5930640" progId="Excel.Chart.8">
                  <p:link updateAutomatic="1"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371600"/>
                        <a:ext cx="8667750" cy="487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Peterson </a:t>
            </a:r>
          </a:p>
          <a:p>
            <a:fld id="{13168B19-A579-4F35-BF08-AA1B5E77E050}" type="slidenum">
              <a:rPr lang="en-US" sz="1400"/>
              <a:pPr/>
              <a:t>5</a:t>
            </a:fld>
            <a:endParaRPr lang="en-US" sz="1400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noFill/>
          <a:ln/>
        </p:spPr>
        <p:txBody>
          <a:bodyPr/>
          <a:lstStyle/>
          <a:p>
            <a:r>
              <a:rPr lang="en-US"/>
              <a:t>Chemical Usage in the Photolithography Process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114800"/>
          </a:xfrm>
          <a:noFill/>
          <a:ln/>
        </p:spPr>
        <p:txBody>
          <a:bodyPr/>
          <a:lstStyle/>
          <a:p>
            <a:r>
              <a:rPr lang="en-US"/>
              <a:t>Standard photoresist chemicals </a:t>
            </a:r>
          </a:p>
          <a:p>
            <a:pPr lvl="1"/>
            <a:r>
              <a:rPr lang="en-US"/>
              <a:t>Resin (</a:t>
            </a:r>
            <a:r>
              <a:rPr lang="en-US" i="1"/>
              <a:t>e.g. Cresol-formaldehyde {Novolac} )</a:t>
            </a:r>
          </a:p>
          <a:p>
            <a:pPr lvl="1"/>
            <a:r>
              <a:rPr lang="en-US"/>
              <a:t>Solvents</a:t>
            </a:r>
            <a:endParaRPr lang="en-US" i="1"/>
          </a:p>
          <a:p>
            <a:pPr lvl="2"/>
            <a:r>
              <a:rPr lang="en-US"/>
              <a:t>Ethyl lactate (EL)  (b.p  154C)</a:t>
            </a:r>
          </a:p>
          <a:p>
            <a:pPr lvl="2"/>
            <a:r>
              <a:rPr lang="en-US"/>
              <a:t>Ethyl 3-ethoxypropionate (EEP)</a:t>
            </a:r>
          </a:p>
          <a:p>
            <a:pPr lvl="2"/>
            <a:r>
              <a:rPr lang="en-US"/>
              <a:t>Cellosolve Acetate  </a:t>
            </a:r>
          </a:p>
          <a:p>
            <a:pPr lvl="1"/>
            <a:r>
              <a:rPr lang="en-US"/>
              <a:t>Photo-active Compounds</a:t>
            </a:r>
          </a:p>
          <a:p>
            <a:r>
              <a:rPr lang="en-US"/>
              <a:t>Developer</a:t>
            </a:r>
          </a:p>
          <a:p>
            <a:r>
              <a:rPr lang="en-US"/>
              <a:t>Edge Bead Remover</a:t>
            </a:r>
          </a:p>
          <a:p>
            <a:r>
              <a:rPr lang="en-US"/>
              <a:t>Solvents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Peterson </a:t>
            </a:r>
          </a:p>
          <a:p>
            <a:fld id="{283284CC-0932-4FE0-926E-E56B8A3CFCCB}" type="slidenum">
              <a:rPr lang="en-US" sz="1400"/>
              <a:pPr/>
              <a:t>6</a:t>
            </a:fld>
            <a:endParaRPr lang="en-US" sz="1400"/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Strategies for Reducing VOC Emissions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3048000"/>
          </a:xfrm>
          <a:noFill/>
          <a:ln/>
        </p:spPr>
        <p:txBody>
          <a:bodyPr/>
          <a:lstStyle/>
          <a:p>
            <a:r>
              <a:rPr lang="en-US"/>
              <a:t>Switch to Water-Based Resists</a:t>
            </a:r>
          </a:p>
          <a:p>
            <a:pPr lvl="1"/>
            <a:r>
              <a:rPr lang="en-US"/>
              <a:t>Advantage:  no VOC emissions</a:t>
            </a:r>
          </a:p>
          <a:p>
            <a:pPr lvl="1"/>
            <a:r>
              <a:rPr lang="en-US"/>
              <a:t>Disadvantage:  line width resolution, “speed”</a:t>
            </a:r>
          </a:p>
          <a:p>
            <a:pPr lvl="1"/>
            <a:endParaRPr lang="en-US"/>
          </a:p>
          <a:p>
            <a:r>
              <a:rPr lang="en-US"/>
              <a:t>Optimize Use of Current Solvent-Based Resists</a:t>
            </a:r>
          </a:p>
          <a:p>
            <a:pPr lvl="1"/>
            <a:r>
              <a:rPr lang="en-US"/>
              <a:t>Advantage:  utilize current formulations, equipment</a:t>
            </a:r>
          </a:p>
          <a:p>
            <a:pPr lvl="1"/>
            <a:r>
              <a:rPr lang="en-US"/>
              <a:t>Disadvantage:  no hope for eliminating VOC emissions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Peterson </a:t>
            </a:r>
          </a:p>
          <a:p>
            <a:fld id="{92CB7FB1-CBE4-4E96-8C50-5A1977B93214}" type="slidenum">
              <a:rPr lang="en-US" sz="1400"/>
              <a:pPr/>
              <a:t>7</a:t>
            </a:fld>
            <a:endParaRPr lang="en-US" sz="1400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noFill/>
          <a:ln/>
        </p:spPr>
        <p:txBody>
          <a:bodyPr/>
          <a:lstStyle/>
          <a:p>
            <a:r>
              <a:rPr lang="en-US"/>
              <a:t>Benefits to Minimizing Resist Usage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85750" indent="-285750">
              <a:lnSpc>
                <a:spcPct val="90000"/>
              </a:lnSpc>
              <a:spcBef>
                <a:spcPct val="30000"/>
              </a:spcBef>
            </a:pPr>
            <a:r>
              <a:rPr lang="en-US"/>
              <a:t>Resist cost (~$500/gallon)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</a:pPr>
            <a:r>
              <a:rPr lang="en-US"/>
              <a:t>Environmental Impact</a:t>
            </a:r>
            <a:endParaRPr lang="en-US" b="1"/>
          </a:p>
          <a:p>
            <a:pPr marL="685800" lvl="1" indent="-228600">
              <a:lnSpc>
                <a:spcPct val="90000"/>
              </a:lnSpc>
              <a:spcBef>
                <a:spcPct val="30000"/>
              </a:spcBef>
            </a:pPr>
            <a:r>
              <a:rPr lang="en-US" sz="2000"/>
              <a:t>Most of the Resist is “wasted”, in the sense that it is spun off the wafer.  The high “waste” is required to achieve uniformity in thickness and proper coverage.</a:t>
            </a:r>
          </a:p>
          <a:p>
            <a:pPr marL="685800" lvl="1" indent="-228600">
              <a:lnSpc>
                <a:spcPct val="90000"/>
              </a:lnSpc>
              <a:spcBef>
                <a:spcPct val="30000"/>
              </a:spcBef>
            </a:pPr>
            <a:r>
              <a:rPr lang="en-US" sz="2000"/>
              <a:t>Because of precise resist formulations, solvent evaporation during spinning, and contamination concerns, it is impossible to recycle resist that is spun from the wafer. </a:t>
            </a:r>
          </a:p>
          <a:p>
            <a:pPr marL="685800" lvl="1" indent="-228600">
              <a:lnSpc>
                <a:spcPct val="90000"/>
              </a:lnSpc>
              <a:spcBef>
                <a:spcPct val="30000"/>
              </a:spcBef>
            </a:pPr>
            <a:r>
              <a:rPr lang="en-US" sz="2000"/>
              <a:t>Typically, Organic Solvents are used to clean the photoresist “cups” into which the excess resist is spun.  Less solvent usage leads to less emissions of Volatile Organic Compounds (VOCs).</a:t>
            </a:r>
            <a:endParaRPr lang="en-US" sz="200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Peterson </a:t>
            </a:r>
          </a:p>
          <a:p>
            <a:fld id="{B6D6071B-B175-43F0-90C4-40B162AEAFAE}" type="slidenum">
              <a:rPr lang="en-US" sz="1400"/>
              <a:pPr/>
              <a:t>8</a:t>
            </a:fld>
            <a:endParaRPr lang="en-US" sz="140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  <a:noFill/>
          <a:ln/>
        </p:spPr>
        <p:txBody>
          <a:bodyPr/>
          <a:lstStyle/>
          <a:p>
            <a:r>
              <a:rPr lang="en-US"/>
              <a:t>Photoresist Dispense Optimization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  <a:noFill/>
          <a:ln/>
        </p:spPr>
        <p:txBody>
          <a:bodyPr/>
          <a:lstStyle/>
          <a:p>
            <a:r>
              <a:rPr lang="en-US"/>
              <a:t>Objective</a:t>
            </a:r>
          </a:p>
          <a:p>
            <a:pPr lvl="1"/>
            <a:r>
              <a:rPr lang="en-US"/>
              <a:t>Coverage of given thickness</a:t>
            </a:r>
          </a:p>
          <a:p>
            <a:pPr lvl="1"/>
            <a:r>
              <a:rPr lang="en-US"/>
              <a:t>Coverage of given uniformity</a:t>
            </a:r>
          </a:p>
          <a:p>
            <a:r>
              <a:rPr lang="en-US"/>
              <a:t>Control Variable(s)</a:t>
            </a:r>
          </a:p>
          <a:p>
            <a:pPr lvl="1"/>
            <a:r>
              <a:rPr lang="en-US"/>
              <a:t>Resist properties (viscosity, solvent mass fraction, </a:t>
            </a:r>
            <a:r>
              <a:rPr lang="en-US" i="1"/>
              <a:t>amount dispensed</a:t>
            </a:r>
            <a:r>
              <a:rPr lang="en-US"/>
              <a:t>)</a:t>
            </a:r>
          </a:p>
          <a:p>
            <a:pPr lvl="1"/>
            <a:r>
              <a:rPr lang="en-US"/>
              <a:t>Spin speed</a:t>
            </a:r>
          </a:p>
          <a:p>
            <a:pPr lvl="1"/>
            <a:r>
              <a:rPr lang="en-US"/>
              <a:t>Spin recipe</a:t>
            </a:r>
          </a:p>
          <a:p>
            <a:pPr lvl="1"/>
            <a:r>
              <a:rPr lang="en-US"/>
              <a:t>Temperature, RH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Peterson </a:t>
            </a:r>
          </a:p>
          <a:p>
            <a:fld id="{75A37BB7-1B26-4660-8102-47D26F0DC59A}" type="slidenum">
              <a:rPr lang="en-US" sz="1400"/>
              <a:pPr/>
              <a:t>9</a:t>
            </a:fld>
            <a:endParaRPr lang="en-US" sz="140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  <a:noFill/>
          <a:ln/>
        </p:spPr>
        <p:txBody>
          <a:bodyPr/>
          <a:lstStyle/>
          <a:p>
            <a:r>
              <a:rPr lang="en-US"/>
              <a:t>Three Steps to Coating Process</a:t>
            </a:r>
          </a:p>
        </p:txBody>
      </p:sp>
      <p:graphicFrame>
        <p:nvGraphicFramePr>
          <p:cNvPr id="17413" name="Objec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7480988"/>
              </p:ext>
            </p:extLst>
          </p:nvPr>
        </p:nvGraphicFramePr>
        <p:xfrm>
          <a:off x="228600" y="762000"/>
          <a:ext cx="8667750" cy="592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12" name="Chart" r:id="rId4" imgW="8673840" imgH="5930640" progId="Excel.Chart.8">
                  <p:link updateAutomatic="1"/>
                </p:oleObj>
              </mc:Choice>
              <mc:Fallback>
                <p:oleObj name="Chart" r:id="rId4" imgW="8673840" imgH="5930640" progId="Excel.Chart.8">
                  <p:link updateAutomatic="1"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762000"/>
                        <a:ext cx="8667750" cy="592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a master.pot">
  <a:themeElements>
    <a:clrScheme name="ua master.pot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ua master.pot">
      <a:majorFont>
        <a:latin typeface="Century Schoolbook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ua master.po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a master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a master.po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a master.po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a master.po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a master.po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a master.po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C:\MSOffice\Templates\ua master.pot</Template>
  <TotalTime>92023923</TotalTime>
  <Pages>7779332</Pages>
  <Words>954</Words>
  <Application>Microsoft Office PowerPoint</Application>
  <PresentationFormat>On-screen Show (4:3)</PresentationFormat>
  <Paragraphs>298</Paragraphs>
  <Slides>29</Slides>
  <Notes>26</Notes>
  <HiddenSlides>0</HiddenSlides>
  <MMClips>0</MMClips>
  <ScaleCrop>false</ScaleCrop>
  <HeadingPairs>
    <vt:vector size="10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Links</vt:lpstr>
      </vt:variant>
      <vt:variant>
        <vt:i4>18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54" baseType="lpstr">
      <vt:lpstr>Times New Roman</vt:lpstr>
      <vt:lpstr>Century Schoolbook</vt:lpstr>
      <vt:lpstr>Arial</vt:lpstr>
      <vt:lpstr>Symbol</vt:lpstr>
      <vt:lpstr>Geneva</vt:lpstr>
      <vt:lpstr>ua master.pot</vt:lpstr>
      <vt:lpstr>C:\Users\dbshuman\AppData\Local\Temp\seminar96.xls!Chart6</vt:lpstr>
      <vt:lpstr>C:\Users\dbshuman\AppData\Local\Temp\seminar96.xls!Chart3</vt:lpstr>
      <vt:lpstr>C:\Users\dbshuman\AppData\Local\Temp\seminar96.xls!Chart4</vt:lpstr>
      <vt:lpstr>C:\Users\dbshuman\AppData\Local\Temp\seminar96.xls!Chart5</vt:lpstr>
      <vt:lpstr>C:\Users\dbshuman\AppData\Local\Temp\motorola\photoresist\evaprate.xls!Xa vs Time @ RPM</vt:lpstr>
      <vt:lpstr>C:\Users\dbshuman\AppData\Local\Temp\motorola\photoresist\evaprate.xls!solids mass @ rpm</vt:lpstr>
      <vt:lpstr>C:\Users\dbshuman\AppData\Local\Temp\motorola\photoresist\evaprate.xls!solvent mass @ rpm</vt:lpstr>
      <vt:lpstr>C:\Users\dbshuman\AppData\Local\Temp\motorola\photoresist\nozzletst.xls!Flow vs Dp</vt:lpstr>
      <vt:lpstr>C:\Users\dbshuman\AppData\Local\Temp\motorola\photoresist\spin.xls!Chart2</vt:lpstr>
      <vt:lpstr>C:\Users\dbshuman\AppData\Local\Temp\motorola\photoresist\ratevstemp.xls!rate_vs_T![ratevstemp.xls]rate_vs_T Chart 1</vt:lpstr>
      <vt:lpstr>C:\Users\dbshuman\AppData\Local\Temp\motorola\photoresist\spinmodel.xls!log visc vs Inv T</vt:lpstr>
      <vt:lpstr>C:\Users\dbshuman\AppData\Local\Temp\fortran\spin_no_Xa\spinplt2.xls!effect of evap</vt:lpstr>
      <vt:lpstr>C:\Users\dbshuman\AppData\Local\Temp\fortran\spin_no_Xa\spinplt2.xls!Solvent Xa</vt:lpstr>
      <vt:lpstr>C:\Users\dbshuman\AppData\Local\Temp\motorola\photoresist\spinmodel.xls!single best fit</vt:lpstr>
      <vt:lpstr>C:\Users\dbshuman\AppData\Local\Temp\motorola\photoresist\spindata.xls!Hf vs RPM, ALL DATA</vt:lpstr>
      <vt:lpstr>C:\Users\dbshuman\AppData\Local\Temp\motorola\photoresist\spinmodel.xls!double best fit</vt:lpstr>
      <vt:lpstr>C:\Users\dbshuman\AppData\Local\Temp\motorola\photoresist\spindata.xls!all best fit</vt:lpstr>
      <vt:lpstr>C:\Users\dbshuman\AppData\Local\Temp\motorola\photoresist\spindata.xls!Expt vs Model, ALL DATA</vt:lpstr>
      <vt:lpstr>Equation</vt:lpstr>
      <vt:lpstr>PowerPoint Presentation</vt:lpstr>
      <vt:lpstr>Photolithography</vt:lpstr>
      <vt:lpstr>Basic Photo Process Steps</vt:lpstr>
      <vt:lpstr>Spin-Coat Resist Usage/Waste</vt:lpstr>
      <vt:lpstr>Chemical Usage in the Photolithography Process</vt:lpstr>
      <vt:lpstr>Strategies for Reducing VOC Emissions</vt:lpstr>
      <vt:lpstr>Benefits to Minimizing Resist Usage</vt:lpstr>
      <vt:lpstr>Photoresist Dispense Optimization</vt:lpstr>
      <vt:lpstr>Three Steps to Coating Process</vt:lpstr>
      <vt:lpstr>Spin-Coat Operating Parameters</vt:lpstr>
      <vt:lpstr>Properties of Photoresist</vt:lpstr>
      <vt:lpstr>Coating Process Overview</vt:lpstr>
      <vt:lpstr>How Fast Does the Solvent Evaporate?</vt:lpstr>
      <vt:lpstr>Solid and Solvent Mass Remaining on Wafer</vt:lpstr>
      <vt:lpstr>Flow Characteristics: Resist Dispense Nozzle</vt:lpstr>
      <vt:lpstr>Resist Flows vs. Pressure Drop in TRACK Pump </vt:lpstr>
      <vt:lpstr>Dispense Rate vs. Temperature</vt:lpstr>
      <vt:lpstr>Temperature Dependence  of Resist Viscosity </vt:lpstr>
      <vt:lpstr>Theory of Spin Coating</vt:lpstr>
      <vt:lpstr>Effect of Evaporation on Film Height During Spinning</vt:lpstr>
      <vt:lpstr>Final Film Thickness: Single Dispense</vt:lpstr>
      <vt:lpstr>Ultra Casting Predispense Technique</vt:lpstr>
      <vt:lpstr>UCP Resist Coating - 2 Layer Model</vt:lpstr>
      <vt:lpstr>Resist Thickness vs. RPM</vt:lpstr>
      <vt:lpstr>Resist Thickness vs. RPM ALL DATA</vt:lpstr>
      <vt:lpstr>Final Film Thickness: Double Dispense Data</vt:lpstr>
      <vt:lpstr>Final Height: Single and Double Dispense</vt:lpstr>
      <vt:lpstr>Conclusions</vt:lpstr>
      <vt:lpstr>Acknowledgments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subject/>
  <dc:creator>tom peterson</dc:creator>
  <cp:keywords/>
  <dc:description/>
  <cp:lastModifiedBy>Derek Shuman</cp:lastModifiedBy>
  <cp:revision>1346190240</cp:revision>
  <cp:lastPrinted>1998-10-15T23:17:32Z</cp:lastPrinted>
  <dcterms:created xsi:type="dcterms:W3CDTF">1995-06-17T23:31:02Z</dcterms:created>
  <dcterms:modified xsi:type="dcterms:W3CDTF">2013-01-25T01:08:18Z</dcterms:modified>
</cp:coreProperties>
</file>