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605" r:id="rId2"/>
    <p:sldId id="645" r:id="rId3"/>
    <p:sldId id="611" r:id="rId4"/>
    <p:sldId id="625" r:id="rId5"/>
    <p:sldId id="626" r:id="rId6"/>
    <p:sldId id="647" r:id="rId7"/>
    <p:sldId id="654" r:id="rId8"/>
    <p:sldId id="648" r:id="rId9"/>
    <p:sldId id="649" r:id="rId10"/>
    <p:sldId id="650" r:id="rId11"/>
    <p:sldId id="651" r:id="rId12"/>
    <p:sldId id="612" r:id="rId13"/>
    <p:sldId id="652" r:id="rId14"/>
    <p:sldId id="636" r:id="rId15"/>
    <p:sldId id="638" r:id="rId16"/>
    <p:sldId id="639" r:id="rId17"/>
    <p:sldId id="641" r:id="rId18"/>
    <p:sldId id="640" r:id="rId19"/>
    <p:sldId id="643" r:id="rId20"/>
    <p:sldId id="655" r:id="rId21"/>
    <p:sldId id="658" r:id="rId22"/>
    <p:sldId id="603" r:id="rId23"/>
    <p:sldId id="599" r:id="rId24"/>
    <p:sldId id="608" r:id="rId25"/>
    <p:sldId id="627" r:id="rId26"/>
    <p:sldId id="622" r:id="rId27"/>
    <p:sldId id="615" r:id="rId28"/>
    <p:sldId id="623" r:id="rId29"/>
    <p:sldId id="620" r:id="rId30"/>
    <p:sldId id="630" r:id="rId31"/>
    <p:sldId id="610" r:id="rId32"/>
    <p:sldId id="614" r:id="rId33"/>
    <p:sldId id="621" r:id="rId34"/>
    <p:sldId id="618" r:id="rId35"/>
    <p:sldId id="629" r:id="rId36"/>
    <p:sldId id="616" r:id="rId37"/>
    <p:sldId id="657" r:id="rId38"/>
    <p:sldId id="644" r:id="rId39"/>
  </p:sldIdLst>
  <p:sldSz cx="9144000" cy="6858000" type="screen4x3"/>
  <p:notesSz cx="7099300" cy="10234613"/>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F45"/>
    <a:srgbClr val="5A583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0" autoAdjust="0"/>
    <p:restoredTop sz="99184" autoAdjust="0"/>
  </p:normalViewPr>
  <p:slideViewPr>
    <p:cSldViewPr snapToGrid="0">
      <p:cViewPr varScale="1">
        <p:scale>
          <a:sx n="118" d="100"/>
          <a:sy n="118"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0" d="100"/>
          <a:sy n="120" d="100"/>
        </p:scale>
        <p:origin x="-2976" y="-11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l" defTabSz="990462">
              <a:defRPr sz="1300"/>
            </a:lvl1pPr>
          </a:lstStyle>
          <a:p>
            <a:endParaRPr lang="en-US"/>
          </a:p>
        </p:txBody>
      </p:sp>
      <p:sp>
        <p:nvSpPr>
          <p:cNvPr id="6147" name="Rectangle 3"/>
          <p:cNvSpPr>
            <a:spLocks noGrp="1" noChangeArrowheads="1"/>
          </p:cNvSpPr>
          <p:nvPr>
            <p:ph type="dt" sz="quarter" idx="1"/>
          </p:nvPr>
        </p:nvSpPr>
        <p:spPr bwMode="auto">
          <a:xfrm>
            <a:off x="4022163" y="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462">
              <a:defRPr sz="1300"/>
            </a:lvl1pPr>
          </a:lstStyle>
          <a:p>
            <a:endParaRPr lang="en-US"/>
          </a:p>
        </p:txBody>
      </p:sp>
      <p:sp>
        <p:nvSpPr>
          <p:cNvPr id="6148" name="Rectangle 4"/>
          <p:cNvSpPr>
            <a:spLocks noGrp="1" noChangeArrowheads="1"/>
          </p:cNvSpPr>
          <p:nvPr>
            <p:ph type="ftr" sz="quarter" idx="2"/>
          </p:nvPr>
        </p:nvSpPr>
        <p:spPr bwMode="auto">
          <a:xfrm>
            <a:off x="0" y="9723946"/>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l" defTabSz="990462">
              <a:defRPr sz="1300"/>
            </a:lvl1pPr>
          </a:lstStyle>
          <a:p>
            <a:endParaRPr lang="en-US"/>
          </a:p>
        </p:txBody>
      </p:sp>
      <p:sp>
        <p:nvSpPr>
          <p:cNvPr id="6149" name="Rectangle 5"/>
          <p:cNvSpPr>
            <a:spLocks noGrp="1" noChangeArrowheads="1"/>
          </p:cNvSpPr>
          <p:nvPr>
            <p:ph type="sldNum" sz="quarter" idx="3"/>
          </p:nvPr>
        </p:nvSpPr>
        <p:spPr bwMode="auto">
          <a:xfrm>
            <a:off x="4022163" y="9723946"/>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462">
              <a:defRPr sz="1300"/>
            </a:lvl1pPr>
          </a:lstStyle>
          <a:p>
            <a:fld id="{613C3026-A931-481C-BF7F-97CAFF54BC43}" type="slidenum">
              <a:rPr lang="en-US"/>
              <a:pPr/>
              <a:t>‹#›</a:t>
            </a:fld>
            <a:endParaRPr lang="en-US"/>
          </a:p>
        </p:txBody>
      </p:sp>
    </p:spTree>
    <p:extLst>
      <p:ext uri="{BB962C8B-B14F-4D97-AF65-F5344CB8AC3E}">
        <p14:creationId xmlns:p14="http://schemas.microsoft.com/office/powerpoint/2010/main" val="223038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l" defTabSz="990462">
              <a:defRPr sz="1300"/>
            </a:lvl1pPr>
          </a:lstStyle>
          <a:p>
            <a:endParaRPr lang="en-US"/>
          </a:p>
        </p:txBody>
      </p:sp>
      <p:sp>
        <p:nvSpPr>
          <p:cNvPr id="20483" name="Rectangle 3"/>
          <p:cNvSpPr>
            <a:spLocks noGrp="1" noChangeArrowheads="1"/>
          </p:cNvSpPr>
          <p:nvPr>
            <p:ph type="dt" idx="1"/>
          </p:nvPr>
        </p:nvSpPr>
        <p:spPr bwMode="auto">
          <a:xfrm>
            <a:off x="4022163" y="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462">
              <a:defRPr sz="1300"/>
            </a:lvl1pPr>
          </a:lstStyle>
          <a:p>
            <a:endParaRPr lang="en-US"/>
          </a:p>
        </p:txBody>
      </p:sp>
      <p:sp>
        <p:nvSpPr>
          <p:cNvPr id="2048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46685" y="4861155"/>
            <a:ext cx="5205932"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9723946"/>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l" defTabSz="990462">
              <a:defRPr sz="1300"/>
            </a:lvl1pPr>
          </a:lstStyle>
          <a:p>
            <a:endParaRPr lang="en-US"/>
          </a:p>
        </p:txBody>
      </p:sp>
      <p:sp>
        <p:nvSpPr>
          <p:cNvPr id="20487" name="Rectangle 7"/>
          <p:cNvSpPr>
            <a:spLocks noGrp="1" noChangeArrowheads="1"/>
          </p:cNvSpPr>
          <p:nvPr>
            <p:ph type="sldNum" sz="quarter" idx="5"/>
          </p:nvPr>
        </p:nvSpPr>
        <p:spPr bwMode="auto">
          <a:xfrm>
            <a:off x="4022163" y="9723946"/>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462">
              <a:defRPr sz="1300"/>
            </a:lvl1pPr>
          </a:lstStyle>
          <a:p>
            <a:fld id="{C9C563D6-46FF-4A4D-B22D-4C4950114C72}" type="slidenum">
              <a:rPr lang="en-US"/>
              <a:pPr/>
              <a:t>‹#›</a:t>
            </a:fld>
            <a:endParaRPr lang="en-US"/>
          </a:p>
        </p:txBody>
      </p:sp>
    </p:spTree>
    <p:extLst>
      <p:ext uri="{BB962C8B-B14F-4D97-AF65-F5344CB8AC3E}">
        <p14:creationId xmlns:p14="http://schemas.microsoft.com/office/powerpoint/2010/main" val="24786293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9C563D6-46FF-4A4D-B22D-4C4950114C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Es</a:t>
            </a:r>
            <a:r>
              <a:rPr lang="es-ES" baseline="0" dirty="0" smtClean="0"/>
              <a:t>quema de la estructura del “</a:t>
            </a:r>
            <a:r>
              <a:rPr lang="es-ES" baseline="0" dirty="0" err="1" smtClean="0"/>
              <a:t>shielding</a:t>
            </a:r>
            <a:r>
              <a:rPr lang="es-ES" baseline="0" dirty="0" smtClean="0"/>
              <a:t>”. Hay una chapa interior de acero y un perfil I que une la chapa interior y la estructura exterior. Para que los “gaps” entre los “</a:t>
            </a:r>
            <a:r>
              <a:rPr lang="es-ES" baseline="0" dirty="0" err="1" smtClean="0"/>
              <a:t>bricks</a:t>
            </a:r>
            <a:r>
              <a:rPr lang="es-ES" baseline="0" dirty="0" smtClean="0"/>
              <a:t>” no coincidan se va a colocar una chapa fina o de plomo o de acero para desplazarlos unos 5 </a:t>
            </a:r>
            <a:r>
              <a:rPr lang="es-ES" baseline="0" dirty="0" err="1" smtClean="0"/>
              <a:t>mm.</a:t>
            </a:r>
            <a:r>
              <a:rPr lang="es-ES" baseline="0" dirty="0" smtClean="0"/>
              <a:t> Así no habrá entrada directa de las radiaciones exteriores.</a:t>
            </a:r>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26</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27</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baseline="0" dirty="0" smtClean="0"/>
              <a:t>En la parte interna del castillo hay soldadas unas costillas en forma de U para reforzar la estructura y darle rigidez.</a:t>
            </a:r>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28</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Se han</a:t>
            </a:r>
            <a:r>
              <a:rPr lang="es-ES" baseline="0" dirty="0" smtClean="0"/>
              <a:t> realizando cálculos en elementos finitos para determinar los espesores y los refuerzos que se tienen que colocar en la estructura interior del castillo. El espesor interno será de entre 3 y 4mm. Dependiendo del sistema de construcción que se decida usar.</a:t>
            </a:r>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29</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baseline="0" dirty="0" smtClean="0"/>
              <a:t>Se tiene que elegir que material se va a usar para la construcción del Castillo; si acero S-275 o acero inoxidable 316Ti.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30</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Se han</a:t>
            </a:r>
            <a:r>
              <a:rPr lang="es-ES" baseline="0" dirty="0" smtClean="0"/>
              <a:t> realizando cálculos en elementos finitos para determinar los espesores y los refuerzos que se tienen que colocar en la estructura interior del castillo. El espesor interno será de entre 3 y 4mm. Dependiendo del sistema de construcción que se decida usar.</a:t>
            </a:r>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Vista</a:t>
            </a:r>
            <a:r>
              <a:rPr lang="es-ES" baseline="0" dirty="0" smtClean="0"/>
              <a:t> de los soportes exteriores para que no caigan los “</a:t>
            </a:r>
            <a:r>
              <a:rPr lang="es-ES" baseline="0" dirty="0" err="1" smtClean="0"/>
              <a:t>bricks</a:t>
            </a:r>
            <a:r>
              <a:rPr lang="es-ES" baseline="0" dirty="0" smtClean="0"/>
              <a:t>” hacia a fuera.</a:t>
            </a:r>
          </a:p>
          <a:p>
            <a:r>
              <a:rPr lang="es-ES" baseline="0" dirty="0" smtClean="0"/>
              <a:t>Esto aún no esta definido o serán unos soportes construidos con barras o con chapas.</a:t>
            </a:r>
          </a:p>
          <a:p>
            <a:r>
              <a:rPr lang="es-ES" baseline="0" dirty="0" smtClean="0"/>
              <a:t>Esto aún esta en curso.</a:t>
            </a:r>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baseline="0" dirty="0" smtClean="0"/>
              <a:t>El techo del castillo va atornillado a las paredes del castillo. Esto se hace para facilitar el montaje de los ladrillos que van colocados en el techo. El techo se llenara de ladrillos, luego se elevará con el puente grúa y se colocará encima del castillo. El techo más el plomo pesa unas 7 toneladas aproximadamente.</a:t>
            </a:r>
          </a:p>
          <a:p>
            <a:r>
              <a:rPr lang="es-ES" baseline="0" dirty="0" smtClean="0"/>
              <a:t>Así es más cómodo y seguro colocar los ladrillos en el techo. Se evita tener que subir al techo para colocar los ladrillos uno a uno.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baseline="0" dirty="0" smtClean="0"/>
              <a:t>A todo el perímetro de los dos castillos hay una junta de unión que impide que entre las radiaciones. Esta unión esta formada por dos encajes cuadrados que impiden que haya un paso directo de la radiación procedente de fuera. Estos dos encajes están rellenos de ladrillos de plomo. La penetración de estos dos encajes es de 150mm con un ancho de 200mm.</a:t>
            </a:r>
          </a:p>
          <a:p>
            <a:endParaRPr lang="es-ES" baseline="0" dirty="0" smtClean="0"/>
          </a:p>
          <a:p>
            <a:r>
              <a:rPr lang="es-ES" baseline="0" dirty="0" smtClean="0"/>
              <a:t>Para que pasen los tubos y los cables eléctricos al interior “</a:t>
            </a:r>
            <a:r>
              <a:rPr lang="es-ES" baseline="0" dirty="0" err="1" smtClean="0"/>
              <a:t>Vessel</a:t>
            </a:r>
            <a:r>
              <a:rPr lang="es-ES" baseline="0" dirty="0" smtClean="0"/>
              <a:t>” se han realizado 9 orificios cuadrados en el “</a:t>
            </a:r>
            <a:r>
              <a:rPr lang="es-ES" baseline="0" dirty="0" err="1" smtClean="0"/>
              <a:t>Shielding</a:t>
            </a:r>
            <a:r>
              <a:rPr lang="es-ES" baseline="0" dirty="0" smtClean="0"/>
              <a:t>”. Los oricios cuadrados tienen bastante holgura para permitir que pasen bien los tubos y no haya interferencias durante el cierre del castillo.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El</a:t>
            </a:r>
            <a:r>
              <a:rPr lang="es-ES" baseline="0" dirty="0" smtClean="0"/>
              <a:t> problema que </a:t>
            </a:r>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Este es el diseño que hemos ideado para la protección de</a:t>
            </a:r>
            <a:r>
              <a:rPr lang="es-ES" baseline="0" dirty="0" smtClean="0"/>
              <a:t> los agujeros y los tubos de salida del “</a:t>
            </a:r>
            <a:r>
              <a:rPr lang="es-ES" baseline="0" dirty="0" err="1" smtClean="0"/>
              <a:t>Vessel</a:t>
            </a:r>
            <a:r>
              <a:rPr lang="es-ES" baseline="0" dirty="0" smtClean="0"/>
              <a:t>”. De esta manera no hay una entrada directa de las radiaciones contaminantes de fuera del castillo. Estas paredes de protección en forma de L van unidas a una mitad del castillo y se desplazan con esta mitad del castillo.</a:t>
            </a:r>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36</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baseline="0" dirty="0" smtClean="0"/>
              <a:t>Vista de como queda la protección de los tubos y de los cables. No hay entradas directas libres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38</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baseline="0" dirty="0" smtClean="0"/>
              <a:t>Vista de como queda la protección de los tubos y de los cables. No hay entradas directas libres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12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13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Se</a:t>
            </a:r>
            <a:r>
              <a:rPr lang="es-ES" baseline="0" dirty="0" smtClean="0"/>
              <a:t> ha optado por colocar los ladrillos dentro de cajas ya que así los radios de las esquinas de las cajas esta acabados a 90º PERFECTOS y no se tienen que cortar los </a:t>
            </a:r>
            <a:r>
              <a:rPr lang="es-ES" baseline="0" dirty="0" err="1" smtClean="0"/>
              <a:t>bricks</a:t>
            </a:r>
            <a:r>
              <a:rPr lang="es-ES" baseline="0" dirty="0" smtClean="0"/>
              <a:t>. Tal y como se ve en la figura inferior derecha.</a:t>
            </a:r>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El diseño tiene las siguientes características:</a:t>
            </a:r>
          </a:p>
          <a:p>
            <a:r>
              <a:rPr lang="es-ES" dirty="0" smtClean="0"/>
              <a:t>1-Hay una chapa</a:t>
            </a:r>
            <a:r>
              <a:rPr lang="es-ES" baseline="0" dirty="0" smtClean="0"/>
              <a:t> de acero interior para evitar la caída de los “</a:t>
            </a:r>
            <a:r>
              <a:rPr lang="es-ES" baseline="0" dirty="0" err="1" smtClean="0"/>
              <a:t>bricks</a:t>
            </a:r>
            <a:r>
              <a:rPr lang="es-ES" baseline="0" dirty="0" smtClean="0"/>
              <a:t>” hacia el “</a:t>
            </a:r>
            <a:r>
              <a:rPr lang="es-ES" baseline="0" dirty="0" err="1" smtClean="0"/>
              <a:t>vessel</a:t>
            </a:r>
            <a:r>
              <a:rPr lang="es-ES" baseline="0" dirty="0" smtClean="0"/>
              <a:t>”. Esta chapa interior será lo más fina posible.</a:t>
            </a:r>
          </a:p>
          <a:p>
            <a:r>
              <a:rPr lang="es-ES" dirty="0" smtClean="0"/>
              <a:t>2-Los “</a:t>
            </a:r>
            <a:r>
              <a:rPr lang="es-ES" dirty="0" err="1" smtClean="0"/>
              <a:t>bricks</a:t>
            </a:r>
            <a:r>
              <a:rPr lang="es-ES" dirty="0" smtClean="0"/>
              <a:t>” van dentro de unos cajones de acero para evitar que durante un</a:t>
            </a:r>
            <a:r>
              <a:rPr lang="es-ES" baseline="0" dirty="0" smtClean="0"/>
              <a:t> terremoto se mueva. Ya que durante el terremoto la estructura sísmica y el castillo tienen un movimiento considerable, de hasta 80mm.</a:t>
            </a:r>
          </a:p>
          <a:p>
            <a:r>
              <a:rPr lang="es-ES" baseline="0" dirty="0" smtClean="0"/>
              <a:t>3-La estructura que realmente soportar el peso del plomo es la estructura que esta en la parte exterior del castillo. Así se saca el máximo de acero del interior del “</a:t>
            </a:r>
            <a:r>
              <a:rPr lang="es-ES" baseline="0" dirty="0" err="1" smtClean="0"/>
              <a:t>shielding</a:t>
            </a:r>
            <a:r>
              <a:rPr lang="es-ES" baseline="0" dirty="0" smtClean="0"/>
              <a:t>” y lo colocamos en el exterior. Evitando al mínimo la contaminación en el interior del castillo a causa de las chapas de acero y  de las soldaduras. </a:t>
            </a:r>
          </a:p>
          <a:p>
            <a:r>
              <a:rPr lang="es-ES" baseline="0" dirty="0" smtClean="0"/>
              <a:t>4-Los técnicos de </a:t>
            </a:r>
            <a:r>
              <a:rPr lang="es-ES" baseline="0" dirty="0" err="1" smtClean="0"/>
              <a:t>Tecnibusa</a:t>
            </a:r>
            <a:r>
              <a:rPr lang="es-ES" baseline="0" dirty="0" smtClean="0"/>
              <a:t> nos comentaron que ellos tuvieron problemas de contaminación debido a la estructura de acero y a las soldaduras. Nosotros queremos que se analicen unas probetas de chapa de acero y de soldadura.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F2F1-455A-4153-91D8-D23616C93720}" type="slidenum">
              <a:rPr lang="en-US"/>
              <a:pPr/>
              <a:t>23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s-ES" dirty="0" smtClean="0"/>
              <a:t>Vista de un</a:t>
            </a:r>
            <a:r>
              <a:rPr lang="es-ES" baseline="0" dirty="0" smtClean="0"/>
              <a:t> muro de “</a:t>
            </a:r>
            <a:r>
              <a:rPr lang="es-ES" baseline="0" dirty="0" err="1" smtClean="0"/>
              <a:t>bricks</a:t>
            </a:r>
            <a:r>
              <a:rPr lang="es-ES" baseline="0" dirty="0" smtClean="0"/>
              <a:t>”, con la configuración que estamos realizando. El </a:t>
            </a:r>
            <a:r>
              <a:rPr lang="es-ES" baseline="0" dirty="0" err="1" smtClean="0"/>
              <a:t>shielding</a:t>
            </a:r>
            <a:r>
              <a:rPr lang="es-ES" baseline="0" dirty="0" smtClean="0"/>
              <a:t> se ha diseñado según los especificaciones que nos han dado </a:t>
            </a:r>
            <a:r>
              <a:rPr lang="es-ES" baseline="0" dirty="0" err="1" smtClean="0"/>
              <a:t>Canfranc</a:t>
            </a:r>
            <a:r>
              <a:rPr lang="es-ES" baseline="0" dirty="0" smtClean="0"/>
              <a:t>, el grupo de  trabajo del “</a:t>
            </a:r>
            <a:r>
              <a:rPr lang="es-ES" baseline="0" dirty="0" err="1" smtClean="0"/>
              <a:t>Shielding</a:t>
            </a:r>
            <a:r>
              <a:rPr lang="es-ES" baseline="0" dirty="0" smtClean="0"/>
              <a:t>” y los técnicos de </a:t>
            </a:r>
            <a:r>
              <a:rPr lang="es-ES" baseline="0" dirty="0" err="1" smtClean="0"/>
              <a:t>Tecnibusa</a:t>
            </a:r>
            <a:r>
              <a:rPr lang="es-ES" baseline="0" dirty="0" smtClean="0"/>
              <a:t>.</a:t>
            </a:r>
          </a:p>
          <a:p>
            <a:r>
              <a:rPr lang="es-ES" baseline="0" dirty="0" smtClean="0"/>
              <a:t>Pautas seguidas en el diseño:</a:t>
            </a:r>
          </a:p>
          <a:p>
            <a:r>
              <a:rPr lang="es-ES" baseline="0" dirty="0" smtClean="0"/>
              <a:t>1-Se van a cortar los mínimos “</a:t>
            </a:r>
            <a:r>
              <a:rPr lang="es-ES" baseline="0" dirty="0" err="1" smtClean="0"/>
              <a:t>Bricks</a:t>
            </a:r>
            <a:r>
              <a:rPr lang="es-ES" baseline="0" dirty="0" smtClean="0"/>
              <a:t>” posibles.</a:t>
            </a:r>
          </a:p>
          <a:p>
            <a:r>
              <a:rPr lang="es-ES" baseline="0" dirty="0" smtClean="0"/>
              <a:t>2-Las brechas entre “</a:t>
            </a:r>
            <a:r>
              <a:rPr lang="es-ES" baseline="0" dirty="0" err="1" smtClean="0"/>
              <a:t>bricks</a:t>
            </a:r>
            <a:r>
              <a:rPr lang="es-ES" baseline="0" dirty="0" smtClean="0"/>
              <a:t>” </a:t>
            </a:r>
            <a:r>
              <a:rPr lang="es-ES" baseline="0" dirty="0" err="1" smtClean="0"/>
              <a:t>seran</a:t>
            </a:r>
            <a:r>
              <a:rPr lang="es-ES" baseline="0" dirty="0" smtClean="0"/>
              <a:t> las mínimas posibles y no coincidirán entre dos columnas de “</a:t>
            </a:r>
            <a:r>
              <a:rPr lang="es-ES" baseline="0" dirty="0" err="1" smtClean="0"/>
              <a:t>bricks</a:t>
            </a:r>
            <a:r>
              <a:rPr lang="es-ES" baseline="0" dirty="0" smtClean="0"/>
              <a:t>”. Desfase de las brechas</a:t>
            </a:r>
          </a:p>
          <a:p>
            <a:r>
              <a:rPr lang="es-ES" baseline="0" dirty="0" smtClean="0"/>
              <a:t>3-Los “</a:t>
            </a:r>
            <a:r>
              <a:rPr lang="es-ES" baseline="0" dirty="0" err="1" smtClean="0"/>
              <a:t>bricks</a:t>
            </a:r>
            <a:r>
              <a:rPr lang="es-ES" baseline="0" dirty="0" smtClean="0"/>
              <a:t>” se apoyan por su lado más ancho 100x200. Así tenemos más estabilidad en el muro.</a:t>
            </a:r>
          </a:p>
          <a:p>
            <a:r>
              <a:rPr lang="es-ES" baseline="0" dirty="0" smtClean="0"/>
              <a:t>4-El “</a:t>
            </a:r>
            <a:r>
              <a:rPr lang="es-ES" baseline="0" dirty="0" err="1" smtClean="0"/>
              <a:t>Shielding</a:t>
            </a:r>
            <a:r>
              <a:rPr lang="es-ES" baseline="0" dirty="0" smtClean="0"/>
              <a:t>” se irá colocando a medida que se vayan comprando los “</a:t>
            </a:r>
            <a:r>
              <a:rPr lang="es-ES" baseline="0" dirty="0" err="1" smtClean="0"/>
              <a:t>bricks</a:t>
            </a:r>
            <a:r>
              <a:rPr lang="es-ES" baseline="0" dirty="0" smtClean="0"/>
              <a:t>”</a:t>
            </a:r>
          </a:p>
          <a:p>
            <a:r>
              <a:rPr lang="es-ES" baseline="0" dirty="0" smtClean="0"/>
              <a:t>5-La estructura interior de acero será minimizada al máximo.</a:t>
            </a:r>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a:defRPr/>
            </a:lvl1pPr>
          </a:lstStyle>
          <a:p>
            <a:r>
              <a:rPr lang="es-ES" smtClean="0"/>
              <a:t>AMADE University of Girona</a:t>
            </a:r>
            <a:endParaRPr lang="en-US"/>
          </a:p>
        </p:txBody>
      </p:sp>
      <p:sp>
        <p:nvSpPr>
          <p:cNvPr id="5" name="Footer Placeholder 4"/>
          <p:cNvSpPr>
            <a:spLocks noGrp="1"/>
          </p:cNvSpPr>
          <p:nvPr>
            <p:ph type="ftr" sz="quarter" idx="11"/>
          </p:nvPr>
        </p:nvSpPr>
        <p:spPr/>
        <p:txBody>
          <a:bodyPr/>
          <a:lstStyle>
            <a:lvl1pPr>
              <a:defRPr/>
            </a:lvl1pPr>
          </a:lstStyle>
          <a:p>
            <a:r>
              <a:rPr lang="en-US" smtClean="0"/>
              <a:t>DRAFT NEXT-100</a:t>
            </a:r>
            <a:endParaRPr lang="en-US"/>
          </a:p>
        </p:txBody>
      </p:sp>
      <p:sp>
        <p:nvSpPr>
          <p:cNvPr id="6" name="Slide Number Placeholder 5"/>
          <p:cNvSpPr>
            <a:spLocks noGrp="1"/>
          </p:cNvSpPr>
          <p:nvPr>
            <p:ph type="sldNum" sz="quarter" idx="12"/>
          </p:nvPr>
        </p:nvSpPr>
        <p:spPr/>
        <p:txBody>
          <a:bodyPr/>
          <a:lstStyle>
            <a:lvl1pPr>
              <a:defRPr i="0"/>
            </a:lvl1pPr>
          </a:lstStyle>
          <a:p>
            <a:endParaRPr lang="en-US" i="1"/>
          </a:p>
          <a:p>
            <a:r>
              <a:rPr lang="en-US"/>
              <a:t>(</a:t>
            </a:r>
            <a:fld id="{9D6BFD87-53C9-485A-B344-9E9B9A9030A6}" type="slidenum">
              <a:rPr lang="en-US"/>
              <a:pPr/>
              <a:t>‹#›</a:t>
            </a:fld>
            <a:r>
              <a:rPr lang="en-US"/>
              <a:t>)</a:t>
            </a:r>
          </a:p>
        </p:txBody>
      </p:sp>
    </p:spTree>
    <p:extLst>
      <p:ext uri="{BB962C8B-B14F-4D97-AF65-F5344CB8AC3E}">
        <p14:creationId xmlns:p14="http://schemas.microsoft.com/office/powerpoint/2010/main" val="126027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r>
              <a:rPr lang="es-ES" smtClean="0"/>
              <a:t>AMADE University of Girona</a:t>
            </a:r>
            <a:endParaRPr lang="en-US"/>
          </a:p>
        </p:txBody>
      </p:sp>
      <p:sp>
        <p:nvSpPr>
          <p:cNvPr id="5" name="Footer Placeholder 4"/>
          <p:cNvSpPr>
            <a:spLocks noGrp="1"/>
          </p:cNvSpPr>
          <p:nvPr>
            <p:ph type="ftr" sz="quarter" idx="11"/>
          </p:nvPr>
        </p:nvSpPr>
        <p:spPr/>
        <p:txBody>
          <a:bodyPr/>
          <a:lstStyle>
            <a:lvl1pPr>
              <a:defRPr/>
            </a:lvl1pPr>
          </a:lstStyle>
          <a:p>
            <a:r>
              <a:rPr lang="en-US" smtClean="0"/>
              <a:t>DRAFT NEXT-100</a:t>
            </a:r>
            <a:endParaRPr lang="en-US"/>
          </a:p>
        </p:txBody>
      </p:sp>
      <p:sp>
        <p:nvSpPr>
          <p:cNvPr id="6" name="Slide Number Placeholder 5"/>
          <p:cNvSpPr>
            <a:spLocks noGrp="1"/>
          </p:cNvSpPr>
          <p:nvPr>
            <p:ph type="sldNum" sz="quarter" idx="12"/>
          </p:nvPr>
        </p:nvSpPr>
        <p:spPr/>
        <p:txBody>
          <a:bodyPr/>
          <a:lstStyle>
            <a:lvl1pPr>
              <a:defRPr i="0"/>
            </a:lvl1pPr>
          </a:lstStyle>
          <a:p>
            <a:endParaRPr lang="en-US" i="1"/>
          </a:p>
          <a:p>
            <a:r>
              <a:rPr lang="en-US"/>
              <a:t>(</a:t>
            </a:r>
            <a:fld id="{3A4EBBFC-5D92-4830-911D-22B9F5DE497B}" type="slidenum">
              <a:rPr lang="en-US"/>
              <a:pPr/>
              <a:t>‹#›</a:t>
            </a:fld>
            <a:r>
              <a:rPr lang="en-US"/>
              <a:t>)</a:t>
            </a:r>
          </a:p>
        </p:txBody>
      </p:sp>
    </p:spTree>
    <p:extLst>
      <p:ext uri="{BB962C8B-B14F-4D97-AF65-F5344CB8AC3E}">
        <p14:creationId xmlns:p14="http://schemas.microsoft.com/office/powerpoint/2010/main" val="7314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4663" y="549275"/>
            <a:ext cx="2166937" cy="5472113"/>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323850" y="549275"/>
            <a:ext cx="6348413" cy="547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r>
              <a:rPr lang="es-ES" smtClean="0"/>
              <a:t>AMADE University of Girona</a:t>
            </a:r>
            <a:endParaRPr lang="en-US"/>
          </a:p>
        </p:txBody>
      </p:sp>
      <p:sp>
        <p:nvSpPr>
          <p:cNvPr id="5" name="Footer Placeholder 4"/>
          <p:cNvSpPr>
            <a:spLocks noGrp="1"/>
          </p:cNvSpPr>
          <p:nvPr>
            <p:ph type="ftr" sz="quarter" idx="11"/>
          </p:nvPr>
        </p:nvSpPr>
        <p:spPr/>
        <p:txBody>
          <a:bodyPr/>
          <a:lstStyle>
            <a:lvl1pPr>
              <a:defRPr/>
            </a:lvl1pPr>
          </a:lstStyle>
          <a:p>
            <a:r>
              <a:rPr lang="en-US" smtClean="0"/>
              <a:t>DRAFT NEXT-100</a:t>
            </a:r>
            <a:endParaRPr lang="en-US"/>
          </a:p>
        </p:txBody>
      </p:sp>
      <p:sp>
        <p:nvSpPr>
          <p:cNvPr id="6" name="Slide Number Placeholder 5"/>
          <p:cNvSpPr>
            <a:spLocks noGrp="1"/>
          </p:cNvSpPr>
          <p:nvPr>
            <p:ph type="sldNum" sz="quarter" idx="12"/>
          </p:nvPr>
        </p:nvSpPr>
        <p:spPr/>
        <p:txBody>
          <a:bodyPr/>
          <a:lstStyle>
            <a:lvl1pPr>
              <a:defRPr i="0"/>
            </a:lvl1pPr>
          </a:lstStyle>
          <a:p>
            <a:endParaRPr lang="en-US" i="1"/>
          </a:p>
          <a:p>
            <a:r>
              <a:rPr lang="en-US"/>
              <a:t>(</a:t>
            </a:r>
            <a:fld id="{C6F5DF1F-37FA-4BC4-82C3-9C232F8F3580}" type="slidenum">
              <a:rPr lang="en-US"/>
              <a:pPr/>
              <a:t>‹#›</a:t>
            </a:fld>
            <a:r>
              <a:rPr lang="en-US"/>
              <a:t>)</a:t>
            </a:r>
          </a:p>
        </p:txBody>
      </p:sp>
    </p:spTree>
    <p:extLst>
      <p:ext uri="{BB962C8B-B14F-4D97-AF65-F5344CB8AC3E}">
        <p14:creationId xmlns:p14="http://schemas.microsoft.com/office/powerpoint/2010/main" val="12714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r>
              <a:rPr lang="es-ES" smtClean="0"/>
              <a:t>AMADE University of Girona</a:t>
            </a:r>
            <a:endParaRPr lang="en-US"/>
          </a:p>
        </p:txBody>
      </p:sp>
      <p:sp>
        <p:nvSpPr>
          <p:cNvPr id="5" name="Footer Placeholder 4"/>
          <p:cNvSpPr>
            <a:spLocks noGrp="1"/>
          </p:cNvSpPr>
          <p:nvPr>
            <p:ph type="ftr" sz="quarter" idx="11"/>
          </p:nvPr>
        </p:nvSpPr>
        <p:spPr/>
        <p:txBody>
          <a:bodyPr/>
          <a:lstStyle>
            <a:lvl1pPr>
              <a:defRPr/>
            </a:lvl1pPr>
          </a:lstStyle>
          <a:p>
            <a:r>
              <a:rPr lang="en-US" smtClean="0"/>
              <a:t>DRAFT NEXT-100</a:t>
            </a:r>
            <a:endParaRPr lang="en-US"/>
          </a:p>
        </p:txBody>
      </p:sp>
      <p:sp>
        <p:nvSpPr>
          <p:cNvPr id="6" name="Slide Number Placeholder 5"/>
          <p:cNvSpPr>
            <a:spLocks noGrp="1"/>
          </p:cNvSpPr>
          <p:nvPr>
            <p:ph type="sldNum" sz="quarter" idx="12"/>
          </p:nvPr>
        </p:nvSpPr>
        <p:spPr/>
        <p:txBody>
          <a:bodyPr/>
          <a:lstStyle>
            <a:lvl1pPr>
              <a:defRPr i="0"/>
            </a:lvl1pPr>
          </a:lstStyle>
          <a:p>
            <a:endParaRPr lang="en-US" i="1"/>
          </a:p>
          <a:p>
            <a:r>
              <a:rPr lang="en-US"/>
              <a:t>(</a:t>
            </a:r>
            <a:fld id="{B48EBC45-4EFD-4E1E-AC20-E4D1C0E1740F}" type="slidenum">
              <a:rPr lang="en-US"/>
              <a:pPr/>
              <a:t>‹#›</a:t>
            </a:fld>
            <a:r>
              <a:rPr lang="en-US"/>
              <a:t>)</a:t>
            </a:r>
          </a:p>
        </p:txBody>
      </p:sp>
    </p:spTree>
    <p:extLst>
      <p:ext uri="{BB962C8B-B14F-4D97-AF65-F5344CB8AC3E}">
        <p14:creationId xmlns:p14="http://schemas.microsoft.com/office/powerpoint/2010/main" val="358365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s-ES" smtClean="0"/>
              <a:t>AMADE University of Girona</a:t>
            </a:r>
            <a:endParaRPr lang="en-US"/>
          </a:p>
        </p:txBody>
      </p:sp>
      <p:sp>
        <p:nvSpPr>
          <p:cNvPr id="5" name="Footer Placeholder 4"/>
          <p:cNvSpPr>
            <a:spLocks noGrp="1"/>
          </p:cNvSpPr>
          <p:nvPr>
            <p:ph type="ftr" sz="quarter" idx="11"/>
          </p:nvPr>
        </p:nvSpPr>
        <p:spPr/>
        <p:txBody>
          <a:bodyPr/>
          <a:lstStyle>
            <a:lvl1pPr>
              <a:defRPr/>
            </a:lvl1pPr>
          </a:lstStyle>
          <a:p>
            <a:r>
              <a:rPr lang="en-US" smtClean="0"/>
              <a:t>DRAFT NEXT-100</a:t>
            </a:r>
            <a:endParaRPr lang="en-US"/>
          </a:p>
        </p:txBody>
      </p:sp>
      <p:sp>
        <p:nvSpPr>
          <p:cNvPr id="6" name="Slide Number Placeholder 5"/>
          <p:cNvSpPr>
            <a:spLocks noGrp="1"/>
          </p:cNvSpPr>
          <p:nvPr>
            <p:ph type="sldNum" sz="quarter" idx="12"/>
          </p:nvPr>
        </p:nvSpPr>
        <p:spPr/>
        <p:txBody>
          <a:bodyPr/>
          <a:lstStyle>
            <a:lvl1pPr>
              <a:defRPr i="0"/>
            </a:lvl1pPr>
          </a:lstStyle>
          <a:p>
            <a:endParaRPr lang="en-US" i="1"/>
          </a:p>
          <a:p>
            <a:r>
              <a:rPr lang="en-US"/>
              <a:t>(</a:t>
            </a:r>
            <a:fld id="{B7509574-F315-4A64-9FDF-1086CA32977B}" type="slidenum">
              <a:rPr lang="en-US"/>
              <a:pPr/>
              <a:t>‹#›</a:t>
            </a:fld>
            <a:r>
              <a:rPr lang="en-US"/>
              <a:t>)</a:t>
            </a:r>
          </a:p>
        </p:txBody>
      </p:sp>
    </p:spTree>
    <p:extLst>
      <p:ext uri="{BB962C8B-B14F-4D97-AF65-F5344CB8AC3E}">
        <p14:creationId xmlns:p14="http://schemas.microsoft.com/office/powerpoint/2010/main" val="98591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323850" y="1341438"/>
            <a:ext cx="42576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733925" y="1341438"/>
            <a:ext cx="42576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r>
              <a:rPr lang="es-ES" smtClean="0"/>
              <a:t>AMADE University of Girona</a:t>
            </a:r>
            <a:endParaRPr lang="en-US"/>
          </a:p>
        </p:txBody>
      </p:sp>
      <p:sp>
        <p:nvSpPr>
          <p:cNvPr id="6" name="Footer Placeholder 5"/>
          <p:cNvSpPr>
            <a:spLocks noGrp="1"/>
          </p:cNvSpPr>
          <p:nvPr>
            <p:ph type="ftr" sz="quarter" idx="11"/>
          </p:nvPr>
        </p:nvSpPr>
        <p:spPr/>
        <p:txBody>
          <a:bodyPr/>
          <a:lstStyle>
            <a:lvl1pPr>
              <a:defRPr/>
            </a:lvl1pPr>
          </a:lstStyle>
          <a:p>
            <a:r>
              <a:rPr lang="en-US" smtClean="0"/>
              <a:t>DRAFT NEXT-100</a:t>
            </a:r>
            <a:endParaRPr lang="en-US"/>
          </a:p>
        </p:txBody>
      </p:sp>
      <p:sp>
        <p:nvSpPr>
          <p:cNvPr id="7" name="Slide Number Placeholder 6"/>
          <p:cNvSpPr>
            <a:spLocks noGrp="1"/>
          </p:cNvSpPr>
          <p:nvPr>
            <p:ph type="sldNum" sz="quarter" idx="12"/>
          </p:nvPr>
        </p:nvSpPr>
        <p:spPr/>
        <p:txBody>
          <a:bodyPr/>
          <a:lstStyle>
            <a:lvl1pPr>
              <a:defRPr i="0"/>
            </a:lvl1pPr>
          </a:lstStyle>
          <a:p>
            <a:endParaRPr lang="en-US" i="1"/>
          </a:p>
          <a:p>
            <a:r>
              <a:rPr lang="en-US"/>
              <a:t>(</a:t>
            </a:r>
            <a:fld id="{D02FC70D-5241-4170-AEB0-9067E98BACC3}" type="slidenum">
              <a:rPr lang="en-US"/>
              <a:pPr/>
              <a:t>‹#›</a:t>
            </a:fld>
            <a:r>
              <a:rPr lang="en-US"/>
              <a:t>)</a:t>
            </a:r>
          </a:p>
        </p:txBody>
      </p:sp>
    </p:spTree>
    <p:extLst>
      <p:ext uri="{BB962C8B-B14F-4D97-AF65-F5344CB8AC3E}">
        <p14:creationId xmlns:p14="http://schemas.microsoft.com/office/powerpoint/2010/main" val="5626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r>
              <a:rPr lang="es-ES" smtClean="0"/>
              <a:t>AMADE University of Girona</a:t>
            </a:r>
            <a:endParaRPr lang="en-US"/>
          </a:p>
        </p:txBody>
      </p:sp>
      <p:sp>
        <p:nvSpPr>
          <p:cNvPr id="8" name="Footer Placeholder 7"/>
          <p:cNvSpPr>
            <a:spLocks noGrp="1"/>
          </p:cNvSpPr>
          <p:nvPr>
            <p:ph type="ftr" sz="quarter" idx="11"/>
          </p:nvPr>
        </p:nvSpPr>
        <p:spPr/>
        <p:txBody>
          <a:bodyPr/>
          <a:lstStyle>
            <a:lvl1pPr>
              <a:defRPr/>
            </a:lvl1pPr>
          </a:lstStyle>
          <a:p>
            <a:r>
              <a:rPr lang="en-US" smtClean="0"/>
              <a:t>DRAFT NEXT-100</a:t>
            </a:r>
            <a:endParaRPr lang="en-US"/>
          </a:p>
        </p:txBody>
      </p:sp>
      <p:sp>
        <p:nvSpPr>
          <p:cNvPr id="9" name="Slide Number Placeholder 8"/>
          <p:cNvSpPr>
            <a:spLocks noGrp="1"/>
          </p:cNvSpPr>
          <p:nvPr>
            <p:ph type="sldNum" sz="quarter" idx="12"/>
          </p:nvPr>
        </p:nvSpPr>
        <p:spPr/>
        <p:txBody>
          <a:bodyPr/>
          <a:lstStyle>
            <a:lvl1pPr>
              <a:defRPr i="0"/>
            </a:lvl1pPr>
          </a:lstStyle>
          <a:p>
            <a:endParaRPr lang="en-US" i="1"/>
          </a:p>
          <a:p>
            <a:r>
              <a:rPr lang="en-US"/>
              <a:t>(</a:t>
            </a:r>
            <a:fld id="{654F95AE-EF82-495E-A131-0051BAE84625}" type="slidenum">
              <a:rPr lang="en-US"/>
              <a:pPr/>
              <a:t>‹#›</a:t>
            </a:fld>
            <a:r>
              <a:rPr lang="en-US"/>
              <a:t>)</a:t>
            </a:r>
          </a:p>
        </p:txBody>
      </p:sp>
    </p:spTree>
    <p:extLst>
      <p:ext uri="{BB962C8B-B14F-4D97-AF65-F5344CB8AC3E}">
        <p14:creationId xmlns:p14="http://schemas.microsoft.com/office/powerpoint/2010/main" val="381161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r>
              <a:rPr lang="es-ES" smtClean="0"/>
              <a:t>AMADE University of Girona</a:t>
            </a:r>
            <a:endParaRPr lang="en-US"/>
          </a:p>
        </p:txBody>
      </p:sp>
      <p:sp>
        <p:nvSpPr>
          <p:cNvPr id="4" name="Footer Placeholder 3"/>
          <p:cNvSpPr>
            <a:spLocks noGrp="1"/>
          </p:cNvSpPr>
          <p:nvPr>
            <p:ph type="ftr" sz="quarter" idx="11"/>
          </p:nvPr>
        </p:nvSpPr>
        <p:spPr/>
        <p:txBody>
          <a:bodyPr/>
          <a:lstStyle>
            <a:lvl1pPr>
              <a:defRPr/>
            </a:lvl1pPr>
          </a:lstStyle>
          <a:p>
            <a:r>
              <a:rPr lang="en-US" smtClean="0"/>
              <a:t>DRAFT NEXT-100</a:t>
            </a:r>
            <a:endParaRPr lang="en-US"/>
          </a:p>
        </p:txBody>
      </p:sp>
      <p:sp>
        <p:nvSpPr>
          <p:cNvPr id="5" name="Slide Number Placeholder 4"/>
          <p:cNvSpPr>
            <a:spLocks noGrp="1"/>
          </p:cNvSpPr>
          <p:nvPr>
            <p:ph type="sldNum" sz="quarter" idx="12"/>
          </p:nvPr>
        </p:nvSpPr>
        <p:spPr/>
        <p:txBody>
          <a:bodyPr/>
          <a:lstStyle>
            <a:lvl1pPr>
              <a:defRPr i="0"/>
            </a:lvl1pPr>
          </a:lstStyle>
          <a:p>
            <a:endParaRPr lang="en-US" i="1"/>
          </a:p>
          <a:p>
            <a:r>
              <a:rPr lang="en-US"/>
              <a:t>(</a:t>
            </a:r>
            <a:fld id="{526F0299-76FB-44D7-BBE6-88D563ED246E}" type="slidenum">
              <a:rPr lang="en-US"/>
              <a:pPr/>
              <a:t>‹#›</a:t>
            </a:fld>
            <a:r>
              <a:rPr lang="en-US"/>
              <a:t>)</a:t>
            </a:r>
          </a:p>
        </p:txBody>
      </p:sp>
    </p:spTree>
    <p:extLst>
      <p:ext uri="{BB962C8B-B14F-4D97-AF65-F5344CB8AC3E}">
        <p14:creationId xmlns:p14="http://schemas.microsoft.com/office/powerpoint/2010/main" val="164629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 smtClean="0"/>
              <a:t>AMADE University of Girona</a:t>
            </a:r>
            <a:endParaRPr lang="en-US"/>
          </a:p>
        </p:txBody>
      </p:sp>
      <p:sp>
        <p:nvSpPr>
          <p:cNvPr id="3" name="Footer Placeholder 2"/>
          <p:cNvSpPr>
            <a:spLocks noGrp="1"/>
          </p:cNvSpPr>
          <p:nvPr>
            <p:ph type="ftr" sz="quarter" idx="11"/>
          </p:nvPr>
        </p:nvSpPr>
        <p:spPr/>
        <p:txBody>
          <a:bodyPr/>
          <a:lstStyle>
            <a:lvl1pPr>
              <a:defRPr/>
            </a:lvl1pPr>
          </a:lstStyle>
          <a:p>
            <a:r>
              <a:rPr lang="en-US" smtClean="0"/>
              <a:t>DRAFT NEXT-100</a:t>
            </a:r>
            <a:endParaRPr lang="en-US"/>
          </a:p>
        </p:txBody>
      </p:sp>
      <p:sp>
        <p:nvSpPr>
          <p:cNvPr id="4" name="Slide Number Placeholder 3"/>
          <p:cNvSpPr>
            <a:spLocks noGrp="1"/>
          </p:cNvSpPr>
          <p:nvPr>
            <p:ph type="sldNum" sz="quarter" idx="12"/>
          </p:nvPr>
        </p:nvSpPr>
        <p:spPr/>
        <p:txBody>
          <a:bodyPr/>
          <a:lstStyle>
            <a:lvl1pPr>
              <a:defRPr i="0"/>
            </a:lvl1pPr>
          </a:lstStyle>
          <a:p>
            <a:endParaRPr lang="en-US" i="1"/>
          </a:p>
          <a:p>
            <a:r>
              <a:rPr lang="en-US"/>
              <a:t>(</a:t>
            </a:r>
            <a:fld id="{DEC6BBBB-4337-499F-854F-AF2E3F961A6D}" type="slidenum">
              <a:rPr lang="en-US"/>
              <a:pPr/>
              <a:t>‹#›</a:t>
            </a:fld>
            <a:r>
              <a:rPr lang="en-US"/>
              <a:t>)</a:t>
            </a:r>
          </a:p>
        </p:txBody>
      </p:sp>
    </p:spTree>
    <p:extLst>
      <p:ext uri="{BB962C8B-B14F-4D97-AF65-F5344CB8AC3E}">
        <p14:creationId xmlns:p14="http://schemas.microsoft.com/office/powerpoint/2010/main" val="222780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s-ES" smtClean="0"/>
              <a:t>AMADE University of Girona</a:t>
            </a:r>
            <a:endParaRPr lang="en-US"/>
          </a:p>
        </p:txBody>
      </p:sp>
      <p:sp>
        <p:nvSpPr>
          <p:cNvPr id="6" name="Footer Placeholder 5"/>
          <p:cNvSpPr>
            <a:spLocks noGrp="1"/>
          </p:cNvSpPr>
          <p:nvPr>
            <p:ph type="ftr" sz="quarter" idx="11"/>
          </p:nvPr>
        </p:nvSpPr>
        <p:spPr/>
        <p:txBody>
          <a:bodyPr/>
          <a:lstStyle>
            <a:lvl1pPr>
              <a:defRPr/>
            </a:lvl1pPr>
          </a:lstStyle>
          <a:p>
            <a:r>
              <a:rPr lang="en-US" smtClean="0"/>
              <a:t>DRAFT NEXT-100</a:t>
            </a:r>
            <a:endParaRPr lang="en-US"/>
          </a:p>
        </p:txBody>
      </p:sp>
      <p:sp>
        <p:nvSpPr>
          <p:cNvPr id="7" name="Slide Number Placeholder 6"/>
          <p:cNvSpPr>
            <a:spLocks noGrp="1"/>
          </p:cNvSpPr>
          <p:nvPr>
            <p:ph type="sldNum" sz="quarter" idx="12"/>
          </p:nvPr>
        </p:nvSpPr>
        <p:spPr/>
        <p:txBody>
          <a:bodyPr/>
          <a:lstStyle>
            <a:lvl1pPr>
              <a:defRPr i="0"/>
            </a:lvl1pPr>
          </a:lstStyle>
          <a:p>
            <a:endParaRPr lang="en-US" i="1"/>
          </a:p>
          <a:p>
            <a:r>
              <a:rPr lang="en-US"/>
              <a:t>(</a:t>
            </a:r>
            <a:fld id="{BB6595EF-6EC2-423F-89D6-926F87292CED}" type="slidenum">
              <a:rPr lang="en-US"/>
              <a:pPr/>
              <a:t>‹#›</a:t>
            </a:fld>
            <a:r>
              <a:rPr lang="en-US"/>
              <a:t>)</a:t>
            </a:r>
          </a:p>
        </p:txBody>
      </p:sp>
    </p:spTree>
    <p:extLst>
      <p:ext uri="{BB962C8B-B14F-4D97-AF65-F5344CB8AC3E}">
        <p14:creationId xmlns:p14="http://schemas.microsoft.com/office/powerpoint/2010/main" val="282415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s-ES" smtClean="0"/>
              <a:t>AMADE University of Girona</a:t>
            </a:r>
            <a:endParaRPr lang="en-US"/>
          </a:p>
        </p:txBody>
      </p:sp>
      <p:sp>
        <p:nvSpPr>
          <p:cNvPr id="6" name="Footer Placeholder 5"/>
          <p:cNvSpPr>
            <a:spLocks noGrp="1"/>
          </p:cNvSpPr>
          <p:nvPr>
            <p:ph type="ftr" sz="quarter" idx="11"/>
          </p:nvPr>
        </p:nvSpPr>
        <p:spPr/>
        <p:txBody>
          <a:bodyPr/>
          <a:lstStyle>
            <a:lvl1pPr>
              <a:defRPr/>
            </a:lvl1pPr>
          </a:lstStyle>
          <a:p>
            <a:r>
              <a:rPr lang="en-US" smtClean="0"/>
              <a:t>DRAFT NEXT-100</a:t>
            </a:r>
            <a:endParaRPr lang="en-US"/>
          </a:p>
        </p:txBody>
      </p:sp>
      <p:sp>
        <p:nvSpPr>
          <p:cNvPr id="7" name="Slide Number Placeholder 6"/>
          <p:cNvSpPr>
            <a:spLocks noGrp="1"/>
          </p:cNvSpPr>
          <p:nvPr>
            <p:ph type="sldNum" sz="quarter" idx="12"/>
          </p:nvPr>
        </p:nvSpPr>
        <p:spPr/>
        <p:txBody>
          <a:bodyPr/>
          <a:lstStyle>
            <a:lvl1pPr>
              <a:defRPr i="0"/>
            </a:lvl1pPr>
          </a:lstStyle>
          <a:p>
            <a:endParaRPr lang="en-US" i="1"/>
          </a:p>
          <a:p>
            <a:r>
              <a:rPr lang="en-US"/>
              <a:t>(</a:t>
            </a:r>
            <a:fld id="{81A386C7-390D-4844-8BE7-1D4354F46393}" type="slidenum">
              <a:rPr lang="en-US"/>
              <a:pPr/>
              <a:t>‹#›</a:t>
            </a:fld>
            <a:r>
              <a:rPr lang="en-US"/>
              <a:t>)</a:t>
            </a:r>
          </a:p>
        </p:txBody>
      </p:sp>
    </p:spTree>
    <p:extLst>
      <p:ext uri="{BB962C8B-B14F-4D97-AF65-F5344CB8AC3E}">
        <p14:creationId xmlns:p14="http://schemas.microsoft.com/office/powerpoint/2010/main" val="368730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549275"/>
            <a:ext cx="86677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3850" y="1341438"/>
            <a:ext cx="866775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156325" y="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solidFill>
                  <a:srgbClr val="5A583C"/>
                </a:solidFill>
                <a:latin typeface="+mn-lt"/>
              </a:defRPr>
            </a:lvl1pPr>
          </a:lstStyle>
          <a:p>
            <a:r>
              <a:rPr lang="es-ES" smtClean="0"/>
              <a:t>AMADE University of Girona</a:t>
            </a:r>
            <a:endParaRPr lang="en-US"/>
          </a:p>
        </p:txBody>
      </p:sp>
      <p:sp>
        <p:nvSpPr>
          <p:cNvPr id="1029" name="Rectangle 5"/>
          <p:cNvSpPr>
            <a:spLocks noGrp="1" noChangeArrowheads="1"/>
          </p:cNvSpPr>
          <p:nvPr>
            <p:ph type="ftr" sz="quarter" idx="3"/>
          </p:nvPr>
        </p:nvSpPr>
        <p:spPr bwMode="auto">
          <a:xfrm>
            <a:off x="152400" y="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80000"/>
              </a:lnSpc>
              <a:defRPr sz="1000">
                <a:solidFill>
                  <a:srgbClr val="5A583C"/>
                </a:solidFill>
                <a:latin typeface="+mn-lt"/>
              </a:defRPr>
            </a:lvl1pPr>
          </a:lstStyle>
          <a:p>
            <a:r>
              <a:rPr lang="en-US" smtClean="0"/>
              <a:t>DRAFT NEXT-100</a:t>
            </a:r>
            <a:endParaRPr lang="en-US"/>
          </a:p>
        </p:txBody>
      </p:sp>
      <p:sp>
        <p:nvSpPr>
          <p:cNvPr id="1030" name="Rectangle 6"/>
          <p:cNvSpPr>
            <a:spLocks noGrp="1" noChangeArrowheads="1"/>
          </p:cNvSpPr>
          <p:nvPr>
            <p:ph type="sldNum" sz="quarter" idx="4"/>
          </p:nvPr>
        </p:nvSpPr>
        <p:spPr bwMode="auto">
          <a:xfrm>
            <a:off x="8604250" y="0"/>
            <a:ext cx="53975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i="1">
                <a:solidFill>
                  <a:srgbClr val="5A583C"/>
                </a:solidFill>
                <a:latin typeface="+mn-lt"/>
              </a:defRPr>
            </a:lvl1pPr>
          </a:lstStyle>
          <a:p>
            <a:endParaRPr lang="en-US"/>
          </a:p>
          <a:p>
            <a:r>
              <a:rPr lang="en-US" i="0"/>
              <a:t>(</a:t>
            </a:r>
            <a:fld id="{868DE0B9-2A08-4B9B-A635-C8392131B3E4}" type="slidenum">
              <a:rPr lang="en-US" i="0"/>
              <a:pPr/>
              <a:t>‹#›</a:t>
            </a:fld>
            <a:r>
              <a:rPr lang="en-US" i="0"/>
              <a:t>)</a:t>
            </a:r>
          </a:p>
        </p:txBody>
      </p:sp>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57913"/>
            <a:ext cx="9145588" cy="700087"/>
          </a:xfrm>
          <a:prstGeom prst="rect">
            <a:avLst/>
          </a:prstGeom>
          <a:noFill/>
          <a:extLst>
            <a:ext uri="{909E8E84-426E-40DD-AFC4-6F175D3DCCD1}">
              <a14:hiddenFill xmlns:a14="http://schemas.microsoft.com/office/drawing/2010/main">
                <a:solidFill>
                  <a:srgbClr val="FFFFFF"/>
                </a:solidFill>
              </a14:hiddenFill>
            </a:ext>
          </a:extLst>
        </p:spPr>
      </p:pic>
      <p:sp>
        <p:nvSpPr>
          <p:cNvPr id="1042" name="Line 18"/>
          <p:cNvSpPr>
            <a:spLocks noChangeShapeType="1"/>
          </p:cNvSpPr>
          <p:nvPr/>
        </p:nvSpPr>
        <p:spPr bwMode="auto">
          <a:xfrm>
            <a:off x="0" y="381000"/>
            <a:ext cx="9144000" cy="0"/>
          </a:xfrm>
          <a:prstGeom prst="line">
            <a:avLst/>
          </a:prstGeom>
          <a:noFill/>
          <a:ln w="3175">
            <a:solidFill>
              <a:srgbClr val="F89F4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1045" name="Picture 21" descr="TUV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63663" y="6269038"/>
            <a:ext cx="1279525" cy="5889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fontAlgn="base">
        <a:lnSpc>
          <a:spcPct val="80000"/>
        </a:lnSpc>
        <a:spcBef>
          <a:spcPct val="0"/>
        </a:spcBef>
        <a:spcAft>
          <a:spcPct val="0"/>
        </a:spcAft>
        <a:defRPr sz="2800">
          <a:solidFill>
            <a:srgbClr val="800000"/>
          </a:solidFill>
          <a:latin typeface="+mj-lt"/>
          <a:ea typeface="+mj-ea"/>
          <a:cs typeface="+mj-cs"/>
        </a:defRPr>
      </a:lvl1pPr>
      <a:lvl2pPr algn="l" rtl="0" fontAlgn="base">
        <a:lnSpc>
          <a:spcPct val="80000"/>
        </a:lnSpc>
        <a:spcBef>
          <a:spcPct val="0"/>
        </a:spcBef>
        <a:spcAft>
          <a:spcPct val="0"/>
        </a:spcAft>
        <a:defRPr sz="2800">
          <a:solidFill>
            <a:srgbClr val="800000"/>
          </a:solidFill>
          <a:latin typeface="Gill Sans Light" pitchFamily="34" charset="0"/>
        </a:defRPr>
      </a:lvl2pPr>
      <a:lvl3pPr algn="l" rtl="0" fontAlgn="base">
        <a:lnSpc>
          <a:spcPct val="80000"/>
        </a:lnSpc>
        <a:spcBef>
          <a:spcPct val="0"/>
        </a:spcBef>
        <a:spcAft>
          <a:spcPct val="0"/>
        </a:spcAft>
        <a:defRPr sz="2800">
          <a:solidFill>
            <a:srgbClr val="800000"/>
          </a:solidFill>
          <a:latin typeface="Gill Sans Light" pitchFamily="34" charset="0"/>
        </a:defRPr>
      </a:lvl3pPr>
      <a:lvl4pPr algn="l" rtl="0" fontAlgn="base">
        <a:lnSpc>
          <a:spcPct val="80000"/>
        </a:lnSpc>
        <a:spcBef>
          <a:spcPct val="0"/>
        </a:spcBef>
        <a:spcAft>
          <a:spcPct val="0"/>
        </a:spcAft>
        <a:defRPr sz="2800">
          <a:solidFill>
            <a:srgbClr val="800000"/>
          </a:solidFill>
          <a:latin typeface="Gill Sans Light" pitchFamily="34" charset="0"/>
        </a:defRPr>
      </a:lvl4pPr>
      <a:lvl5pPr algn="l" rtl="0" fontAlgn="base">
        <a:lnSpc>
          <a:spcPct val="80000"/>
        </a:lnSpc>
        <a:spcBef>
          <a:spcPct val="0"/>
        </a:spcBef>
        <a:spcAft>
          <a:spcPct val="0"/>
        </a:spcAft>
        <a:defRPr sz="2800">
          <a:solidFill>
            <a:srgbClr val="800000"/>
          </a:solidFill>
          <a:latin typeface="Gill Sans Light" pitchFamily="34" charset="0"/>
        </a:defRPr>
      </a:lvl5pPr>
      <a:lvl6pPr marL="457200" algn="l" rtl="0" fontAlgn="base">
        <a:lnSpc>
          <a:spcPct val="80000"/>
        </a:lnSpc>
        <a:spcBef>
          <a:spcPct val="0"/>
        </a:spcBef>
        <a:spcAft>
          <a:spcPct val="0"/>
        </a:spcAft>
        <a:defRPr sz="2800">
          <a:solidFill>
            <a:srgbClr val="800000"/>
          </a:solidFill>
          <a:latin typeface="Gill Sans Light" pitchFamily="34" charset="0"/>
        </a:defRPr>
      </a:lvl6pPr>
      <a:lvl7pPr marL="914400" algn="l" rtl="0" fontAlgn="base">
        <a:lnSpc>
          <a:spcPct val="80000"/>
        </a:lnSpc>
        <a:spcBef>
          <a:spcPct val="0"/>
        </a:spcBef>
        <a:spcAft>
          <a:spcPct val="0"/>
        </a:spcAft>
        <a:defRPr sz="2800">
          <a:solidFill>
            <a:srgbClr val="800000"/>
          </a:solidFill>
          <a:latin typeface="Gill Sans Light" pitchFamily="34" charset="0"/>
        </a:defRPr>
      </a:lvl7pPr>
      <a:lvl8pPr marL="1371600" algn="l" rtl="0" fontAlgn="base">
        <a:lnSpc>
          <a:spcPct val="80000"/>
        </a:lnSpc>
        <a:spcBef>
          <a:spcPct val="0"/>
        </a:spcBef>
        <a:spcAft>
          <a:spcPct val="0"/>
        </a:spcAft>
        <a:defRPr sz="2800">
          <a:solidFill>
            <a:srgbClr val="800000"/>
          </a:solidFill>
          <a:latin typeface="Gill Sans Light" pitchFamily="34" charset="0"/>
        </a:defRPr>
      </a:lvl8pPr>
      <a:lvl9pPr marL="1828800" algn="l" rtl="0" fontAlgn="base">
        <a:lnSpc>
          <a:spcPct val="80000"/>
        </a:lnSpc>
        <a:spcBef>
          <a:spcPct val="0"/>
        </a:spcBef>
        <a:spcAft>
          <a:spcPct val="0"/>
        </a:spcAft>
        <a:defRPr sz="2800">
          <a:solidFill>
            <a:srgbClr val="800000"/>
          </a:solidFill>
          <a:latin typeface="Gill Sans Light" pitchFamily="34" charset="0"/>
        </a:defRPr>
      </a:lvl9pPr>
    </p:titleStyle>
    <p:bodyStyle>
      <a:lvl1pPr marL="342900" indent="-342900" algn="l" rtl="0" fontAlgn="base">
        <a:spcBef>
          <a:spcPct val="20000"/>
        </a:spcBef>
        <a:spcAft>
          <a:spcPct val="0"/>
        </a:spcAft>
        <a:buBlip>
          <a:blip r:embed="rId15"/>
        </a:buBlip>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s-ES" smtClean="0"/>
              <a:t>AMADE University of Girona</a:t>
            </a:r>
            <a:endParaRPr lang="en-US"/>
          </a:p>
        </p:txBody>
      </p:sp>
      <p:sp>
        <p:nvSpPr>
          <p:cNvPr id="7" name="Footer Placeholder 4"/>
          <p:cNvSpPr>
            <a:spLocks noGrp="1"/>
          </p:cNvSpPr>
          <p:nvPr>
            <p:ph type="ftr" sz="quarter" idx="11"/>
          </p:nvPr>
        </p:nvSpPr>
        <p:spPr/>
        <p:txBody>
          <a:bodyPr/>
          <a:lstStyle/>
          <a:p>
            <a:r>
              <a:rPr lang="en-US" smtClean="0"/>
              <a:t>DRAFT NEXT-100</a:t>
            </a:r>
            <a:endParaRPr lang="en-US"/>
          </a:p>
        </p:txBody>
      </p:sp>
      <p:sp>
        <p:nvSpPr>
          <p:cNvPr id="8" name="Slide Number Placeholder 5"/>
          <p:cNvSpPr>
            <a:spLocks noGrp="1"/>
          </p:cNvSpPr>
          <p:nvPr>
            <p:ph type="sldNum" sz="quarter" idx="12"/>
          </p:nvPr>
        </p:nvSpPr>
        <p:spPr/>
        <p:txBody>
          <a:bodyPr/>
          <a:lstStyle/>
          <a:p>
            <a:endParaRPr lang="en-US" i="1"/>
          </a:p>
          <a:p>
            <a:r>
              <a:rPr lang="en-US"/>
              <a:t>(</a:t>
            </a:r>
            <a:fld id="{E4876F58-8914-4F97-B2D4-A8A7BDD320DA}" type="slidenum">
              <a:rPr lang="en-US"/>
              <a:pPr/>
              <a:t>1</a:t>
            </a:fld>
            <a:r>
              <a:rPr lang="en-US"/>
              <a:t>)</a:t>
            </a:r>
          </a:p>
        </p:txBody>
      </p:sp>
      <p:pic>
        <p:nvPicPr>
          <p:cNvPr id="206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148856" y="276458"/>
            <a:ext cx="8880843" cy="1019175"/>
          </a:xfrm>
        </p:spPr>
        <p:txBody>
          <a:bodyPr anchor="b"/>
          <a:lstStyle/>
          <a:p>
            <a:pPr algn="ctr"/>
            <a:r>
              <a:rPr lang="en-GB" sz="4400" dirty="0" smtClean="0"/>
              <a:t>Seismic pedestal and lead castle designs</a:t>
            </a:r>
            <a:endParaRPr lang="en-GB" sz="4400" dirty="0"/>
          </a:p>
        </p:txBody>
      </p:sp>
      <p:pic>
        <p:nvPicPr>
          <p:cNvPr id="2063" name="Picture 15" descr="TUV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9063" y="6103938"/>
            <a:ext cx="1404937" cy="6461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34925" y="1315548"/>
            <a:ext cx="6810375" cy="184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Authors:</a:t>
            </a:r>
          </a:p>
          <a:p>
            <a:pPr lvl="0" algn="l" eaLnBrk="1" hangingPunct="1">
              <a:spcBef>
                <a:spcPct val="20000"/>
              </a:spcBef>
              <a:defRPr/>
            </a:pPr>
            <a:r>
              <a:rPr kumimoji="0" lang="en-GB" sz="1800" b="0" i="0" u="none" strike="noStrike" kern="0" cap="none" spc="0" normalizeH="0" baseline="0" noProof="0" dirty="0" err="1" smtClean="0">
                <a:ln>
                  <a:noFill/>
                </a:ln>
                <a:solidFill>
                  <a:schemeClr val="tx1"/>
                </a:solidFill>
                <a:effectLst/>
                <a:uLnTx/>
                <a:uFillTx/>
                <a:latin typeface="+mn-lt"/>
                <a:ea typeface="+mn-ea"/>
                <a:cs typeface="+mn-cs"/>
              </a:rPr>
              <a:t>Jordi</a:t>
            </a:r>
            <a:r>
              <a:rPr kumimoji="0" lang="en-GB" sz="1800" b="0" i="0" u="none" strike="noStrike" kern="0" cap="none" spc="0" normalizeH="0" baseline="0" noProof="0" dirty="0" smtClean="0">
                <a:ln>
                  <a:noFill/>
                </a:ln>
                <a:solidFill>
                  <a:schemeClr val="tx1"/>
                </a:solidFill>
                <a:effectLst/>
                <a:uLnTx/>
                <a:uFillTx/>
                <a:latin typeface="+mn-lt"/>
                <a:ea typeface="+mn-ea"/>
                <a:cs typeface="+mn-cs"/>
              </a:rPr>
              <a:t> Torrent*</a:t>
            </a:r>
            <a:r>
              <a:rPr lang="en-GB" sz="1800" kern="0" dirty="0">
                <a:latin typeface="+mn-lt"/>
              </a:rPr>
              <a:t>, Roberto Palma**, </a:t>
            </a:r>
            <a:r>
              <a:rPr kumimoji="0" lang="en-GB" sz="1800" b="0" i="0" u="none" strike="noStrike" kern="0" cap="none" spc="0" normalizeH="0" baseline="0" noProof="0" dirty="0" err="1" smtClean="0">
                <a:ln>
                  <a:noFill/>
                </a:ln>
                <a:solidFill>
                  <a:schemeClr val="tx1"/>
                </a:solidFill>
                <a:effectLst/>
                <a:uLnTx/>
                <a:uFillTx/>
                <a:latin typeface="+mn-lt"/>
                <a:ea typeface="+mn-ea"/>
                <a:cs typeface="+mn-cs"/>
              </a:rPr>
              <a:t>Lluís</a:t>
            </a:r>
            <a:r>
              <a:rPr kumimoji="0" lang="en-GB" sz="1800" b="0" i="0" u="none" strike="noStrike" kern="0" cap="none" spc="0" normalizeH="0" baseline="0" noProof="0" dirty="0" smtClean="0">
                <a:ln>
                  <a:noFill/>
                </a:ln>
                <a:solidFill>
                  <a:schemeClr val="tx1"/>
                </a:solidFill>
                <a:effectLst/>
                <a:uLnTx/>
                <a:uFillTx/>
                <a:latin typeface="+mn-lt"/>
                <a:ea typeface="+mn-ea"/>
                <a:cs typeface="+mn-cs"/>
              </a:rPr>
              <a:t> Ripoll*, </a:t>
            </a:r>
            <a:r>
              <a:rPr lang="en-GB" sz="1800" kern="0" noProof="0" dirty="0" smtClean="0">
                <a:latin typeface="+mn-lt"/>
              </a:rPr>
              <a:t>J</a:t>
            </a:r>
            <a:r>
              <a:rPr lang="en-GB" sz="1800" kern="0" dirty="0" err="1" smtClean="0">
                <a:latin typeface="+mn-lt"/>
              </a:rPr>
              <a:t>osé</a:t>
            </a:r>
            <a:r>
              <a:rPr lang="en-GB" sz="1800" kern="0" dirty="0" smtClean="0">
                <a:latin typeface="+mn-lt"/>
              </a:rPr>
              <a:t> L. </a:t>
            </a:r>
            <a:r>
              <a:rPr lang="en-GB" sz="1800" kern="0" dirty="0">
                <a:latin typeface="+mn-lt"/>
              </a:rPr>
              <a:t>P</a:t>
            </a:r>
            <a:r>
              <a:rPr lang="en-GB" sz="1800" kern="0" dirty="0" smtClean="0">
                <a:latin typeface="+mn-lt"/>
              </a:rPr>
              <a:t>erez </a:t>
            </a:r>
            <a:r>
              <a:rPr lang="en-GB" sz="1800" kern="0" dirty="0" err="1">
                <a:latin typeface="+mn-lt"/>
              </a:rPr>
              <a:t>A</a:t>
            </a:r>
            <a:r>
              <a:rPr lang="en-GB" sz="1800" kern="0" dirty="0" err="1" smtClean="0">
                <a:latin typeface="+mn-lt"/>
              </a:rPr>
              <a:t>paricio</a:t>
            </a:r>
            <a:r>
              <a:rPr lang="en-GB" sz="1800" kern="0" dirty="0" smtClean="0">
                <a:latin typeface="+mn-lt"/>
              </a:rPr>
              <a:t>**</a:t>
            </a: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mn-lt"/>
                <a:ea typeface="+mn-ea"/>
                <a:cs typeface="+mn-cs"/>
              </a:rPr>
              <a:t>* AMADE, University of </a:t>
            </a:r>
            <a:r>
              <a:rPr kumimoji="0" lang="en-GB" sz="1200" b="0" i="0" u="none" strike="noStrike" kern="0" cap="none" spc="0" normalizeH="0" baseline="0" noProof="0" dirty="0" err="1" smtClean="0">
                <a:ln>
                  <a:noFill/>
                </a:ln>
                <a:solidFill>
                  <a:schemeClr val="tx1"/>
                </a:solidFill>
                <a:effectLst/>
                <a:uLnTx/>
                <a:uFillTx/>
                <a:latin typeface="+mn-lt"/>
                <a:ea typeface="+mn-ea"/>
                <a:cs typeface="+mn-cs"/>
              </a:rPr>
              <a:t>Girona</a:t>
            </a:r>
            <a:r>
              <a:rPr kumimoji="0" lang="en-GB" sz="1200" b="0" i="0" u="none" strike="noStrike" kern="0" cap="none" spc="0" normalizeH="0" baseline="0" noProof="0" dirty="0" smtClean="0">
                <a:ln>
                  <a:noFill/>
                </a:ln>
                <a:solidFill>
                  <a:schemeClr val="tx1"/>
                </a:solidFill>
                <a:effectLst/>
                <a:uLnTx/>
                <a:uFillTx/>
                <a:latin typeface="+mn-lt"/>
                <a:ea typeface="+mn-ea"/>
                <a:cs typeface="+mn-cs"/>
              </a:rPr>
              <a:t> (Spain),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a:t>
            </a:r>
            <a:r>
              <a:rPr kumimoji="0" lang="en-GB" sz="1200" b="0" i="0" u="none" strike="noStrike" kern="0" cap="none" spc="0" normalizeH="0" baseline="0" noProof="0" dirty="0" smtClean="0">
                <a:ln>
                  <a:noFill/>
                </a:ln>
                <a:solidFill>
                  <a:schemeClr val="tx1"/>
                </a:solidFill>
                <a:effectLst/>
                <a:uLnTx/>
                <a:uFillTx/>
                <a:latin typeface="+mn-lt"/>
                <a:ea typeface="+mn-ea"/>
                <a:cs typeface="+mn-cs"/>
              </a:rPr>
              <a:t>Polytechnic University of Valencia (Spain)</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800" kern="0" dirty="0" smtClean="0">
                <a:latin typeface="+mn-lt"/>
              </a:rPr>
              <a:t>May</a:t>
            </a:r>
            <a:r>
              <a:rPr kumimoji="0" lang="en-GB" sz="1800" b="0" i="0" u="none" strike="noStrike" kern="0" cap="none" spc="0" normalizeH="0" baseline="0" noProof="0" dirty="0" smtClean="0">
                <a:ln>
                  <a:noFill/>
                </a:ln>
                <a:solidFill>
                  <a:schemeClr val="tx1"/>
                </a:solidFill>
                <a:effectLst/>
                <a:uLnTx/>
                <a:uFillTx/>
                <a:latin typeface="+mn-lt"/>
                <a:ea typeface="+mn-ea"/>
                <a:cs typeface="+mn-cs"/>
              </a:rPr>
              <a:t> / </a:t>
            </a:r>
            <a:r>
              <a:rPr lang="en-GB" sz="1800" kern="0" dirty="0" smtClean="0">
                <a:latin typeface="+mn-lt"/>
              </a:rPr>
              <a:t>08</a:t>
            </a:r>
            <a:r>
              <a:rPr kumimoji="0" lang="en-GB" sz="1800" b="0" i="0" u="none" strike="noStrike" kern="0" cap="none" spc="0" normalizeH="0" baseline="0" noProof="0" dirty="0" smtClean="0">
                <a:ln>
                  <a:noFill/>
                </a:ln>
                <a:solidFill>
                  <a:schemeClr val="tx1"/>
                </a:solidFill>
                <a:effectLst/>
                <a:uLnTx/>
                <a:uFillTx/>
                <a:latin typeface="+mn-lt"/>
                <a:ea typeface="+mn-ea"/>
                <a:cs typeface="+mn-cs"/>
              </a:rPr>
              <a:t> / 2012</a:t>
            </a:r>
            <a:endParaRPr kumimoji="0" lang="en-GB" sz="1800" b="0" i="0" u="none" strike="noStrike" kern="0" cap="none" spc="0" normalizeH="0" baseline="0" noProof="0" dirty="0">
              <a:ln>
                <a:noFill/>
              </a:ln>
              <a:solidFill>
                <a:schemeClr val="tx1"/>
              </a:solidFill>
              <a:effectLst/>
              <a:uLnTx/>
              <a:uFillTx/>
              <a:latin typeface="+mn-lt"/>
              <a:ea typeface="+mn-ea"/>
              <a:cs typeface="+mn-cs"/>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4158" y="2800350"/>
            <a:ext cx="4907460" cy="318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logo_upv.gif"/>
          <p:cNvPicPr>
            <a:picLocks noChangeAspect="1"/>
          </p:cNvPicPr>
          <p:nvPr/>
        </p:nvPicPr>
        <p:blipFill>
          <a:blip r:embed="rId6" cstate="print"/>
          <a:srcRect/>
          <a:stretch>
            <a:fillRect/>
          </a:stretch>
        </p:blipFill>
        <p:spPr bwMode="auto">
          <a:xfrm>
            <a:off x="3157267" y="6084899"/>
            <a:ext cx="2067789" cy="701441"/>
          </a:xfrm>
          <a:prstGeom prst="rect">
            <a:avLst/>
          </a:prstGeom>
          <a:noFill/>
          <a:ln w="9525">
            <a:noFill/>
            <a:miter lim="800000"/>
            <a:headEnd/>
            <a:tailEnd/>
          </a:ln>
        </p:spPr>
      </p:pic>
    </p:spTree>
    <p:extLst>
      <p:ext uri="{BB962C8B-B14F-4D97-AF65-F5344CB8AC3E}">
        <p14:creationId xmlns:p14="http://schemas.microsoft.com/office/powerpoint/2010/main" val="2762264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10</a:t>
            </a:fld>
            <a:r>
              <a:rPr lang="en-US" smtClean="0"/>
              <a:t>)</a:t>
            </a:r>
            <a:endParaRPr lang="en-US"/>
          </a:p>
        </p:txBody>
      </p:sp>
      <p:sp>
        <p:nvSpPr>
          <p:cNvPr id="11" name="3 Marcador de fecha"/>
          <p:cNvSpPr>
            <a:spLocks noGrp="1"/>
          </p:cNvSpPr>
          <p:nvPr>
            <p:ph type="dt" sz="half" idx="10"/>
          </p:nvPr>
        </p:nvSpPr>
        <p:spPr>
          <a:xfrm>
            <a:off x="6156325" y="0"/>
            <a:ext cx="2438400" cy="381000"/>
          </a:xfrm>
        </p:spPr>
        <p:txBody>
          <a:bodyPr/>
          <a:lstStyle/>
          <a:p>
            <a:r>
              <a:rPr lang="es-ES" smtClean="0"/>
              <a:t>Universidad Politécnica de Valencia</a:t>
            </a:r>
            <a:endParaRPr lang="en-US" dirty="0"/>
          </a:p>
        </p:txBody>
      </p:sp>
      <p:cxnSp>
        <p:nvCxnSpPr>
          <p:cNvPr id="7" name="Straight Arrow Connector 5"/>
          <p:cNvCxnSpPr/>
          <p:nvPr/>
        </p:nvCxnSpPr>
        <p:spPr>
          <a:xfrm>
            <a:off x="4038600" y="3886200"/>
            <a:ext cx="27432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6"/>
          <p:cNvSpPr/>
          <p:nvPr/>
        </p:nvSpPr>
        <p:spPr>
          <a:xfrm>
            <a:off x="6553200" y="5105400"/>
            <a:ext cx="683851" cy="400110"/>
          </a:xfrm>
          <a:prstGeom prst="rect">
            <a:avLst/>
          </a:prstGeom>
        </p:spPr>
        <p:txBody>
          <a:bodyPr wrap="square">
            <a:spAutoFit/>
          </a:bodyPr>
          <a:lstStyle/>
          <a:p>
            <a:r>
              <a:rPr lang="en-US" sz="2000" kern="0" dirty="0" smtClean="0">
                <a:solidFill>
                  <a:srgbClr val="008000"/>
                </a:solidFill>
                <a:ea typeface="ＭＳ Ｐゴシック" charset="0"/>
              </a:rPr>
              <a:t>0.36</a:t>
            </a:r>
            <a:endParaRPr lang="en-US" sz="2000" dirty="0">
              <a:solidFill>
                <a:srgbClr val="008000"/>
              </a:solidFill>
            </a:endParaRPr>
          </a:p>
        </p:txBody>
      </p:sp>
      <p:cxnSp>
        <p:nvCxnSpPr>
          <p:cNvPr id="9" name="Straight Arrow Connector 7"/>
          <p:cNvCxnSpPr/>
          <p:nvPr/>
        </p:nvCxnSpPr>
        <p:spPr>
          <a:xfrm rot="10800000" flipV="1">
            <a:off x="1739900" y="4495800"/>
            <a:ext cx="11430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10"/>
          <p:cNvSpPr/>
          <p:nvPr/>
        </p:nvSpPr>
        <p:spPr>
          <a:xfrm>
            <a:off x="1373549" y="5207000"/>
            <a:ext cx="683851" cy="400110"/>
          </a:xfrm>
          <a:prstGeom prst="rect">
            <a:avLst/>
          </a:prstGeom>
        </p:spPr>
        <p:txBody>
          <a:bodyPr wrap="square">
            <a:spAutoFit/>
          </a:bodyPr>
          <a:lstStyle/>
          <a:p>
            <a:r>
              <a:rPr lang="en-US" sz="2000" kern="0" dirty="0" smtClean="0">
                <a:solidFill>
                  <a:srgbClr val="008000"/>
                </a:solidFill>
                <a:ea typeface="ＭＳ Ｐゴシック" charset="0"/>
              </a:rPr>
              <a:t>0.36</a:t>
            </a:r>
            <a:endParaRPr lang="en-US" sz="2000" dirty="0">
              <a:solidFill>
                <a:srgbClr val="008000"/>
              </a:solidFill>
            </a:endParaRPr>
          </a:p>
        </p:txBody>
      </p:sp>
      <p:cxnSp>
        <p:nvCxnSpPr>
          <p:cNvPr id="12" name="Straight Arrow Connector 11"/>
          <p:cNvCxnSpPr/>
          <p:nvPr/>
        </p:nvCxnSpPr>
        <p:spPr>
          <a:xfrm rot="5400000" flipH="1" flipV="1">
            <a:off x="3810000" y="1447800"/>
            <a:ext cx="2438400" cy="228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5"/>
          <p:cNvSpPr/>
          <p:nvPr/>
        </p:nvSpPr>
        <p:spPr>
          <a:xfrm>
            <a:off x="5943600" y="914400"/>
            <a:ext cx="683851" cy="400110"/>
          </a:xfrm>
          <a:prstGeom prst="rect">
            <a:avLst/>
          </a:prstGeom>
        </p:spPr>
        <p:txBody>
          <a:bodyPr wrap="square">
            <a:spAutoFit/>
          </a:bodyPr>
          <a:lstStyle/>
          <a:p>
            <a:r>
              <a:rPr lang="en-US" sz="2000" kern="0" dirty="0" smtClean="0">
                <a:solidFill>
                  <a:srgbClr val="008000"/>
                </a:solidFill>
                <a:ea typeface="ＭＳ Ｐゴシック" charset="0"/>
              </a:rPr>
              <a:t>0.30</a:t>
            </a:r>
            <a:endParaRPr lang="en-US" sz="2000" dirty="0">
              <a:solidFill>
                <a:srgbClr val="008000"/>
              </a:solidFill>
            </a:endParaRPr>
          </a:p>
        </p:txBody>
      </p:sp>
      <p:sp>
        <p:nvSpPr>
          <p:cNvPr id="14" name="Rectangle 16"/>
          <p:cNvSpPr/>
          <p:nvPr/>
        </p:nvSpPr>
        <p:spPr>
          <a:xfrm>
            <a:off x="687749" y="4159190"/>
            <a:ext cx="683851" cy="400110"/>
          </a:xfrm>
          <a:prstGeom prst="rect">
            <a:avLst/>
          </a:prstGeom>
        </p:spPr>
        <p:txBody>
          <a:bodyPr wrap="square">
            <a:spAutoFit/>
          </a:bodyPr>
          <a:lstStyle/>
          <a:p>
            <a:r>
              <a:rPr lang="en-US" sz="2000" kern="0" dirty="0" smtClean="0">
                <a:solidFill>
                  <a:srgbClr val="008000"/>
                </a:solidFill>
                <a:ea typeface="ＭＳ Ｐゴシック" charset="0"/>
              </a:rPr>
              <a:t>0.30</a:t>
            </a:r>
            <a:endParaRPr lang="en-US" sz="2000" dirty="0">
              <a:solidFill>
                <a:srgbClr val="008000"/>
              </a:solidFill>
            </a:endParaRPr>
          </a:p>
        </p:txBody>
      </p:sp>
      <p:cxnSp>
        <p:nvCxnSpPr>
          <p:cNvPr id="15" name="Straight Arrow Connector 17"/>
          <p:cNvCxnSpPr/>
          <p:nvPr/>
        </p:nvCxnSpPr>
        <p:spPr>
          <a:xfrm rot="10800000" flipV="1">
            <a:off x="1295400" y="4292600"/>
            <a:ext cx="1752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2"/>
          <p:cNvSpPr txBox="1"/>
          <p:nvPr/>
        </p:nvSpPr>
        <p:spPr>
          <a:xfrm>
            <a:off x="228599" y="422499"/>
            <a:ext cx="8385885"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cap="all" dirty="0" smtClean="0"/>
              <a:t>Work STRUCTURE</a:t>
            </a:r>
            <a:r>
              <a:rPr lang="en-US" dirty="0" smtClean="0"/>
              <a:t>: Safety </a:t>
            </a:r>
            <a:r>
              <a:rPr lang="en-US" dirty="0"/>
              <a:t>Factors</a:t>
            </a:r>
          </a:p>
        </p:txBody>
      </p:sp>
      <p:pic>
        <p:nvPicPr>
          <p:cNvPr id="17" name="Picture 13" descr="deformada100.eps"/>
          <p:cNvPicPr>
            <a:picLocks noChangeAspect="1"/>
          </p:cNvPicPr>
          <p:nvPr/>
        </p:nvPicPr>
        <p:blipFill>
          <a:blip r:embed="rId2"/>
          <a:stretch>
            <a:fillRect/>
          </a:stretch>
        </p:blipFill>
        <p:spPr>
          <a:xfrm>
            <a:off x="1066800" y="895350"/>
            <a:ext cx="6858000" cy="4584700"/>
          </a:xfrm>
          <a:prstGeom prst="rect">
            <a:avLst/>
          </a:prstGeom>
        </p:spPr>
      </p:pic>
    </p:spTree>
    <p:extLst>
      <p:ext uri="{BB962C8B-B14F-4D97-AF65-F5344CB8AC3E}">
        <p14:creationId xmlns:p14="http://schemas.microsoft.com/office/powerpoint/2010/main" val="1783509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dirty="0" smtClean="0"/>
              <a:t>Universidad Politécnica de Valencia</a:t>
            </a:r>
            <a:endParaRPr lang="en-US" dirty="0"/>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11</a:t>
            </a:fld>
            <a:r>
              <a:rPr lang="en-US" smtClean="0"/>
              <a:t>)</a:t>
            </a:r>
            <a:endParaRPr lang="en-US"/>
          </a:p>
        </p:txBody>
      </p:sp>
      <p:sp>
        <p:nvSpPr>
          <p:cNvPr id="9" name="TextBox 8"/>
          <p:cNvSpPr txBox="1"/>
          <p:nvPr/>
        </p:nvSpPr>
        <p:spPr>
          <a:xfrm>
            <a:off x="1066800" y="2476500"/>
            <a:ext cx="7340600" cy="707886"/>
          </a:xfrm>
          <a:prstGeom prst="rect">
            <a:avLst/>
          </a:prstGeom>
          <a:noFill/>
        </p:spPr>
        <p:txBody>
          <a:bodyPr wrap="square" rtlCol="0">
            <a:spAutoFit/>
          </a:bodyPr>
          <a:lstStyle/>
          <a:p>
            <a:r>
              <a:rPr lang="en-US" sz="4000" dirty="0" smtClean="0">
                <a:solidFill>
                  <a:srgbClr val="800000"/>
                </a:solidFill>
                <a:latin typeface="Chalkduster"/>
                <a:cs typeface="Chalkduster"/>
              </a:rPr>
              <a:t>SEISMIC PEDESTAL</a:t>
            </a:r>
            <a:endParaRPr lang="en-US" sz="4000" dirty="0">
              <a:solidFill>
                <a:srgbClr val="800000"/>
              </a:solidFill>
              <a:latin typeface="Chalkduster"/>
              <a:cs typeface="Chalkduster"/>
            </a:endParaRPr>
          </a:p>
        </p:txBody>
      </p:sp>
    </p:spTree>
    <p:extLst>
      <p:ext uri="{BB962C8B-B14F-4D97-AF65-F5344CB8AC3E}">
        <p14:creationId xmlns:p14="http://schemas.microsoft.com/office/powerpoint/2010/main" val="321066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269" y="303601"/>
            <a:ext cx="7349122" cy="415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12</a:t>
            </a:fld>
            <a:r>
              <a:rPr lang="en-US" sz="1800" dirty="0"/>
              <a:t>)</a:t>
            </a:r>
          </a:p>
        </p:txBody>
      </p:sp>
      <p:sp>
        <p:nvSpPr>
          <p:cNvPr id="16" name="Rectangle 2"/>
          <p:cNvSpPr>
            <a:spLocks noGrp="1" noChangeArrowheads="1"/>
          </p:cNvSpPr>
          <p:nvPr>
            <p:ph type="title"/>
          </p:nvPr>
        </p:nvSpPr>
        <p:spPr>
          <a:xfrm>
            <a:off x="323850" y="224168"/>
            <a:ext cx="8667750" cy="576263"/>
          </a:xfrm>
          <a:noFill/>
        </p:spPr>
        <p:txBody>
          <a:bodyPr/>
          <a:lstStyle/>
          <a:p>
            <a:r>
              <a:rPr lang="en-GB" sz="2400" cap="all" dirty="0" smtClean="0"/>
              <a:t>Seismic pedestal: </a:t>
            </a:r>
            <a:r>
              <a:rPr lang="en-GB" sz="2400" dirty="0" smtClean="0"/>
              <a:t>Design</a:t>
            </a:r>
            <a:endParaRPr lang="en-GB" sz="2400" dirty="0"/>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869" y="4157329"/>
            <a:ext cx="1607192" cy="25182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78" y="4174308"/>
            <a:ext cx="1540252" cy="25163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48 CuadroTexto"/>
          <p:cNvSpPr txBox="1"/>
          <p:nvPr/>
        </p:nvSpPr>
        <p:spPr>
          <a:xfrm>
            <a:off x="4107112" y="4980484"/>
            <a:ext cx="1977656"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a:t>8</a:t>
            </a:r>
            <a:r>
              <a:rPr lang="en-US" sz="1200" dirty="0" smtClean="0"/>
              <a:t> Isolator seismic block</a:t>
            </a:r>
            <a:endParaRPr lang="en-US" sz="1200" dirty="0"/>
          </a:p>
        </p:txBody>
      </p:sp>
      <p:cxnSp>
        <p:nvCxnSpPr>
          <p:cNvPr id="10" name="49 Conector recto de flecha"/>
          <p:cNvCxnSpPr/>
          <p:nvPr/>
        </p:nvCxnSpPr>
        <p:spPr bwMode="auto">
          <a:xfrm flipV="1">
            <a:off x="5136669" y="4174308"/>
            <a:ext cx="522259" cy="761674"/>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1" name="50 Conector recto de flecha"/>
          <p:cNvCxnSpPr/>
          <p:nvPr/>
        </p:nvCxnSpPr>
        <p:spPr bwMode="auto">
          <a:xfrm>
            <a:off x="1466852" y="901365"/>
            <a:ext cx="230578" cy="496114"/>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7" name="15 CuadroTexto"/>
          <p:cNvSpPr txBox="1"/>
          <p:nvPr/>
        </p:nvSpPr>
        <p:spPr>
          <a:xfrm>
            <a:off x="-267322" y="762866"/>
            <a:ext cx="1977656" cy="461665"/>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Guides of  lead castle</a:t>
            </a:r>
          </a:p>
          <a:p>
            <a:r>
              <a:rPr lang="en-US" sz="1200" dirty="0" smtClean="0"/>
              <a:t>HEB-200 Beams</a:t>
            </a:r>
            <a:endParaRPr lang="en-US" sz="1200" dirty="0"/>
          </a:p>
        </p:txBody>
      </p:sp>
      <p:cxnSp>
        <p:nvCxnSpPr>
          <p:cNvPr id="20" name="50 Conector recto de flecha"/>
          <p:cNvCxnSpPr/>
          <p:nvPr/>
        </p:nvCxnSpPr>
        <p:spPr bwMode="auto">
          <a:xfrm flipV="1">
            <a:off x="1466850" y="773243"/>
            <a:ext cx="2640262" cy="128122"/>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4" name="15 CuadroTexto"/>
          <p:cNvSpPr txBox="1"/>
          <p:nvPr/>
        </p:nvSpPr>
        <p:spPr>
          <a:xfrm>
            <a:off x="3379061" y="6229563"/>
            <a:ext cx="1977656" cy="461665"/>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Guide of  lead castle</a:t>
            </a:r>
          </a:p>
          <a:p>
            <a:r>
              <a:rPr lang="en-US" sz="1200" dirty="0" smtClean="0"/>
              <a:t>HEB-200 Beams</a:t>
            </a:r>
            <a:endParaRPr lang="en-US" sz="1200" dirty="0"/>
          </a:p>
        </p:txBody>
      </p:sp>
      <p:cxnSp>
        <p:nvCxnSpPr>
          <p:cNvPr id="25" name="50 Conector recto de flecha"/>
          <p:cNvCxnSpPr/>
          <p:nvPr/>
        </p:nvCxnSpPr>
        <p:spPr bwMode="auto">
          <a:xfrm flipH="1" flipV="1">
            <a:off x="3000375" y="5934075"/>
            <a:ext cx="619125" cy="483219"/>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9" name="15 CuadroTexto"/>
          <p:cNvSpPr txBox="1"/>
          <p:nvPr/>
        </p:nvSpPr>
        <p:spPr>
          <a:xfrm>
            <a:off x="3104582" y="4475977"/>
            <a:ext cx="1417399"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Wheel</a:t>
            </a:r>
            <a:endParaRPr lang="en-US" sz="1200" dirty="0"/>
          </a:p>
        </p:txBody>
      </p:sp>
      <p:cxnSp>
        <p:nvCxnSpPr>
          <p:cNvPr id="30" name="50 Conector recto de flecha"/>
          <p:cNvCxnSpPr/>
          <p:nvPr/>
        </p:nvCxnSpPr>
        <p:spPr bwMode="auto">
          <a:xfrm flipH="1">
            <a:off x="2844632" y="4614476"/>
            <a:ext cx="774869" cy="569999"/>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5" name="34 Rectángulo"/>
          <p:cNvSpPr/>
          <p:nvPr/>
        </p:nvSpPr>
        <p:spPr bwMode="auto">
          <a:xfrm>
            <a:off x="2551650" y="5844410"/>
            <a:ext cx="292982" cy="58003"/>
          </a:xfrm>
          <a:prstGeom prst="rect">
            <a:avLst/>
          </a:prstGeom>
          <a:solidFill>
            <a:schemeClr val="bg1">
              <a:lumMod val="7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36" name="35 Rectángulo"/>
          <p:cNvSpPr/>
          <p:nvPr/>
        </p:nvSpPr>
        <p:spPr bwMode="auto">
          <a:xfrm>
            <a:off x="2844632" y="5811794"/>
            <a:ext cx="246231" cy="90619"/>
          </a:xfrm>
          <a:prstGeom prst="rect">
            <a:avLst/>
          </a:prstGeom>
          <a:solidFill>
            <a:schemeClr val="bg1">
              <a:lumMod val="7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37" name="36 Rectángulo"/>
          <p:cNvSpPr/>
          <p:nvPr/>
        </p:nvSpPr>
        <p:spPr bwMode="auto">
          <a:xfrm>
            <a:off x="2301366" y="5808842"/>
            <a:ext cx="246231" cy="90619"/>
          </a:xfrm>
          <a:prstGeom prst="rect">
            <a:avLst/>
          </a:prstGeom>
          <a:solidFill>
            <a:schemeClr val="bg1">
              <a:lumMod val="7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38" name="37 Rectángulo"/>
          <p:cNvSpPr/>
          <p:nvPr/>
        </p:nvSpPr>
        <p:spPr bwMode="auto">
          <a:xfrm>
            <a:off x="157178" y="5863113"/>
            <a:ext cx="1540252" cy="45719"/>
          </a:xfrm>
          <a:prstGeom prst="rect">
            <a:avLst/>
          </a:prstGeom>
          <a:solidFill>
            <a:schemeClr val="bg1">
              <a:lumMod val="7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0" name="39 CuadroTexto"/>
          <p:cNvSpPr txBox="1"/>
          <p:nvPr/>
        </p:nvSpPr>
        <p:spPr>
          <a:xfrm>
            <a:off x="7090218" y="485867"/>
            <a:ext cx="1408864" cy="276999"/>
          </a:xfrm>
          <a:prstGeom prst="rect">
            <a:avLst/>
          </a:prstGeom>
          <a:noFill/>
        </p:spPr>
        <p:txBody>
          <a:bodyPr wrap="square" rtlCol="0">
            <a:spAutoFit/>
          </a:bodyPr>
          <a:lstStyle/>
          <a:p>
            <a:r>
              <a:rPr lang="en-US" sz="1200" dirty="0" smtClean="0"/>
              <a:t>Vessel supports</a:t>
            </a:r>
            <a:endParaRPr lang="en-US" sz="1200" dirty="0"/>
          </a:p>
        </p:txBody>
      </p:sp>
      <p:cxnSp>
        <p:nvCxnSpPr>
          <p:cNvPr id="41" name="49 Conector recto de flecha"/>
          <p:cNvCxnSpPr/>
          <p:nvPr/>
        </p:nvCxnSpPr>
        <p:spPr bwMode="auto">
          <a:xfrm flipH="1">
            <a:off x="5658928" y="624366"/>
            <a:ext cx="1618173" cy="369332"/>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42" name="49 Conector recto de flecha"/>
          <p:cNvCxnSpPr/>
          <p:nvPr/>
        </p:nvCxnSpPr>
        <p:spPr bwMode="auto">
          <a:xfrm flipH="1">
            <a:off x="4892434" y="624366"/>
            <a:ext cx="2384668" cy="660970"/>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pic>
        <p:nvPicPr>
          <p:cNvPr id="26" name="2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5936" y="4795902"/>
            <a:ext cx="2557428" cy="1983765"/>
          </a:xfrm>
          <a:prstGeom prst="rect">
            <a:avLst/>
          </a:prstGeom>
          <a:noFill/>
          <a:ln w="9525">
            <a:solidFill>
              <a:schemeClr val="tx1"/>
            </a:solidFill>
            <a:miter lim="800000"/>
            <a:headEnd/>
            <a:tailEnd/>
          </a:ln>
          <a:effectLst/>
        </p:spPr>
      </p:pic>
      <p:cxnSp>
        <p:nvCxnSpPr>
          <p:cNvPr id="31" name="49 Conector recto de flecha"/>
          <p:cNvCxnSpPr/>
          <p:nvPr/>
        </p:nvCxnSpPr>
        <p:spPr bwMode="auto">
          <a:xfrm flipH="1" flipV="1">
            <a:off x="4367889" y="3762237"/>
            <a:ext cx="768781" cy="1173744"/>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7" name="TextBox 12"/>
          <p:cNvSpPr txBox="1"/>
          <p:nvPr/>
        </p:nvSpPr>
        <p:spPr>
          <a:xfrm>
            <a:off x="6806739" y="4334153"/>
            <a:ext cx="2294137" cy="461665"/>
          </a:xfrm>
          <a:prstGeom prst="rect">
            <a:avLst/>
          </a:prstGeom>
          <a:noFill/>
        </p:spPr>
        <p:txBody>
          <a:bodyPr wrap="square" rtlCol="0">
            <a:spAutoFit/>
          </a:bodyPr>
          <a:lstStyle>
            <a:defPPr>
              <a:defRPr lang="en-US"/>
            </a:defPPr>
            <a:lvl1pPr>
              <a:defRPr sz="1200"/>
            </a:lvl1pPr>
          </a:lstStyle>
          <a:p>
            <a:r>
              <a:rPr lang="en-US" dirty="0" smtClean="0"/>
              <a:t>Finite </a:t>
            </a:r>
            <a:r>
              <a:rPr lang="en-US" dirty="0"/>
              <a:t>Element </a:t>
            </a:r>
            <a:r>
              <a:rPr lang="en-US" dirty="0" smtClean="0"/>
              <a:t>Analysis:</a:t>
            </a:r>
          </a:p>
          <a:p>
            <a:r>
              <a:rPr lang="en-US" dirty="0"/>
              <a:t>D</a:t>
            </a:r>
            <a:r>
              <a:rPr lang="en-US" dirty="0" smtClean="0"/>
              <a:t>eformations, stress and buckling</a:t>
            </a:r>
            <a:endParaRPr lang="en-US" dirty="0"/>
          </a:p>
        </p:txBody>
      </p:sp>
      <p:sp>
        <p:nvSpPr>
          <p:cNvPr id="28" name="48 CuadroTexto"/>
          <p:cNvSpPr txBox="1"/>
          <p:nvPr/>
        </p:nvSpPr>
        <p:spPr>
          <a:xfrm>
            <a:off x="350045" y="3485238"/>
            <a:ext cx="2233612"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Frames with rectangular beams</a:t>
            </a:r>
            <a:endParaRPr lang="en-US" sz="1200" dirty="0"/>
          </a:p>
        </p:txBody>
      </p:sp>
      <p:cxnSp>
        <p:nvCxnSpPr>
          <p:cNvPr id="39" name="49 Conector recto de flecha"/>
          <p:cNvCxnSpPr/>
          <p:nvPr/>
        </p:nvCxnSpPr>
        <p:spPr bwMode="auto">
          <a:xfrm flipV="1">
            <a:off x="1697431" y="2751826"/>
            <a:ext cx="727050" cy="724130"/>
          </a:xfrm>
          <a:prstGeom prst="straightConnector1">
            <a:avLst/>
          </a:prstGeom>
          <a:ln>
            <a:solidFill>
              <a:schemeClr val="tx1"/>
            </a:solidFill>
            <a:headEnd type="none" w="med" len="med"/>
            <a:tailEnd type="arrow"/>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21185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49" y="635119"/>
            <a:ext cx="8837426" cy="6076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13</a:t>
            </a:fld>
            <a:r>
              <a:rPr lang="en-US" sz="1800" dirty="0"/>
              <a:t>)</a:t>
            </a:r>
          </a:p>
        </p:txBody>
      </p:sp>
      <p:sp>
        <p:nvSpPr>
          <p:cNvPr id="16" name="Rectangle 2"/>
          <p:cNvSpPr>
            <a:spLocks noGrp="1" noChangeArrowheads="1"/>
          </p:cNvSpPr>
          <p:nvPr>
            <p:ph type="title"/>
          </p:nvPr>
        </p:nvSpPr>
        <p:spPr>
          <a:xfrm>
            <a:off x="323850" y="224168"/>
            <a:ext cx="8667750" cy="576263"/>
          </a:xfrm>
          <a:noFill/>
        </p:spPr>
        <p:txBody>
          <a:bodyPr/>
          <a:lstStyle/>
          <a:p>
            <a:r>
              <a:rPr lang="en-GB" sz="2400" dirty="0" smtClean="0"/>
              <a:t>SEISMIC PEDESTAL: Manufacturing drawings</a:t>
            </a:r>
            <a:endParaRPr lang="en-GB" sz="24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173" y="3873285"/>
            <a:ext cx="3039134" cy="224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368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14</a:t>
            </a:fld>
            <a:r>
              <a:rPr lang="en-US" smtClean="0"/>
              <a:t>)</a:t>
            </a:r>
            <a:endParaRPr lang="en-US"/>
          </a:p>
        </p:txBody>
      </p:sp>
      <p:sp>
        <p:nvSpPr>
          <p:cNvPr id="11" name="3 Marcador de fecha"/>
          <p:cNvSpPr>
            <a:spLocks noGrp="1"/>
          </p:cNvSpPr>
          <p:nvPr>
            <p:ph type="dt" sz="half" idx="10"/>
          </p:nvPr>
        </p:nvSpPr>
        <p:spPr>
          <a:xfrm>
            <a:off x="6156325" y="0"/>
            <a:ext cx="2438400" cy="381000"/>
          </a:xfrm>
        </p:spPr>
        <p:txBody>
          <a:bodyPr/>
          <a:lstStyle/>
          <a:p>
            <a:r>
              <a:rPr lang="es-ES" smtClean="0"/>
              <a:t>Universidad Politécnica de Valencia</a:t>
            </a:r>
            <a:endParaRPr lang="en-US" dirty="0"/>
          </a:p>
        </p:txBody>
      </p:sp>
      <p:sp>
        <p:nvSpPr>
          <p:cNvPr id="7" name="TextBox 18"/>
          <p:cNvSpPr txBox="1"/>
          <p:nvPr/>
        </p:nvSpPr>
        <p:spPr>
          <a:xfrm>
            <a:off x="228600" y="426998"/>
            <a:ext cx="8724900" cy="41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cap="all" dirty="0" smtClean="0"/>
              <a:t>S</a:t>
            </a:r>
            <a:r>
              <a:rPr lang="en-US" cap="all" dirty="0" err="1" smtClean="0"/>
              <a:t>eismic</a:t>
            </a:r>
            <a:r>
              <a:rPr lang="en-US" cap="all" dirty="0" smtClean="0"/>
              <a:t> Pedestal</a:t>
            </a:r>
            <a:r>
              <a:rPr lang="en-US" sz="3200" cap="all" dirty="0" smtClean="0"/>
              <a:t>:</a:t>
            </a:r>
            <a:r>
              <a:rPr lang="en-US" dirty="0" smtClean="0"/>
              <a:t> </a:t>
            </a:r>
            <a:r>
              <a:rPr lang="en-US" dirty="0"/>
              <a:t>Response Spectrum </a:t>
            </a:r>
            <a:r>
              <a:rPr lang="en-US" dirty="0" smtClean="0"/>
              <a:t>Analysis (Self Weight 85 Ton)</a:t>
            </a:r>
            <a:endParaRPr lang="en-US" dirty="0"/>
          </a:p>
        </p:txBody>
      </p:sp>
      <p:graphicFrame>
        <p:nvGraphicFramePr>
          <p:cNvPr id="8" name="Table 6"/>
          <p:cNvGraphicFramePr>
            <a:graphicFrameLocks noGrp="1"/>
          </p:cNvGraphicFramePr>
          <p:nvPr>
            <p:extLst>
              <p:ext uri="{D42A27DB-BD31-4B8C-83A1-F6EECF244321}">
                <p14:modId xmlns:p14="http://schemas.microsoft.com/office/powerpoint/2010/main" val="1279177456"/>
              </p:ext>
            </p:extLst>
          </p:nvPr>
        </p:nvGraphicFramePr>
        <p:xfrm>
          <a:off x="215900" y="1661923"/>
          <a:ext cx="8686800" cy="4434077"/>
        </p:xfrm>
        <a:graphic>
          <a:graphicData uri="http://schemas.openxmlformats.org/drawingml/2006/table">
            <a:tbl>
              <a:tblPr firstRow="1" bandRow="1">
                <a:tableStyleId>{073A0DAA-6AF3-43AB-8588-CEC1D06C72B9}</a:tableStyleId>
              </a:tblPr>
              <a:tblGrid>
                <a:gridCol w="3505200"/>
                <a:gridCol w="2759320"/>
                <a:gridCol w="2422280"/>
              </a:tblGrid>
              <a:tr h="391923">
                <a:tc>
                  <a:txBody>
                    <a:bodyPr/>
                    <a:lstStyle/>
                    <a:p>
                      <a:r>
                        <a:rPr lang="en-US" dirty="0" smtClean="0"/>
                        <a:t>PARAMETER</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UNIT</a:t>
                      </a:r>
                      <a:endParaRPr lang="en-US" dirty="0"/>
                    </a:p>
                  </a:txBody>
                  <a:tcPr/>
                </a:tc>
              </a:tr>
              <a:tr h="391923">
                <a:tc>
                  <a:txBody>
                    <a:bodyPr/>
                    <a:lstStyle/>
                    <a:p>
                      <a:endParaRPr lang="en-US" i="0" dirty="0" smtClean="0"/>
                    </a:p>
                    <a:p>
                      <a:r>
                        <a:rPr lang="en-US" i="0" dirty="0" smtClean="0"/>
                        <a:t>1</a:t>
                      </a:r>
                      <a:r>
                        <a:rPr lang="en-US" i="0" baseline="30000" dirty="0" smtClean="0"/>
                        <a:t>st</a:t>
                      </a:r>
                      <a:r>
                        <a:rPr lang="en-US" i="0" dirty="0" smtClean="0"/>
                        <a:t> Mode Period</a:t>
                      </a:r>
                      <a:r>
                        <a:rPr lang="en-US" i="0" baseline="0" dirty="0" smtClean="0"/>
                        <a:t> (</a:t>
                      </a:r>
                      <a:r>
                        <a:rPr lang="en-US" i="1" baseline="0" dirty="0" smtClean="0"/>
                        <a:t>T</a:t>
                      </a:r>
                      <a:r>
                        <a:rPr lang="en-US" i="0" baseline="0" dirty="0" smtClean="0"/>
                        <a:t>)</a:t>
                      </a:r>
                      <a:endParaRPr lang="en-US" i="0" dirty="0" smtClean="0"/>
                    </a:p>
                    <a:p>
                      <a:endParaRPr lang="en-US" i="0" dirty="0"/>
                    </a:p>
                  </a:txBody>
                  <a:tcPr anchor="ctr"/>
                </a:tc>
                <a:tc>
                  <a:txBody>
                    <a:bodyPr/>
                    <a:lstStyle/>
                    <a:p>
                      <a:pPr algn="ctr"/>
                      <a:r>
                        <a:rPr lang="en-US" dirty="0" smtClean="0"/>
                        <a:t>3.14</a:t>
                      </a:r>
                      <a:endParaRPr lang="en-US" dirty="0"/>
                    </a:p>
                  </a:txBody>
                  <a:tcPr anchor="ctr"/>
                </a:tc>
                <a:tc>
                  <a:txBody>
                    <a:bodyPr/>
                    <a:lstStyle/>
                    <a:p>
                      <a:pPr algn="ctr"/>
                      <a:r>
                        <a:rPr lang="en-US" dirty="0" smtClean="0"/>
                        <a:t> [</a:t>
                      </a:r>
                      <a:r>
                        <a:rPr lang="en-US" dirty="0" err="1" smtClean="0"/>
                        <a:t>s</a:t>
                      </a:r>
                      <a:r>
                        <a:rPr lang="en-US" dirty="0" smtClean="0"/>
                        <a:t>]</a:t>
                      </a:r>
                      <a:endParaRPr lang="en-US" dirty="0"/>
                    </a:p>
                  </a:txBody>
                  <a:tcPr anchor="ctr"/>
                </a:tc>
              </a:tr>
              <a:tr h="966385">
                <a:tc>
                  <a:txBody>
                    <a:bodyPr/>
                    <a:lstStyle/>
                    <a:p>
                      <a:r>
                        <a:rPr lang="en-US" dirty="0" smtClean="0"/>
                        <a:t>Horizontal acc. (</a:t>
                      </a:r>
                      <a:r>
                        <a:rPr lang="en-US" i="1" dirty="0" smtClean="0"/>
                        <a:t>a</a:t>
                      </a:r>
                      <a:r>
                        <a:rPr lang="en-US" i="1" baseline="-25000" dirty="0" smtClean="0"/>
                        <a:t>x </a:t>
                      </a:r>
                      <a:r>
                        <a:rPr lang="en-US" dirty="0" smtClean="0"/>
                        <a:t>= </a:t>
                      </a:r>
                      <a:r>
                        <a:rPr lang="en-US" i="1" dirty="0" smtClean="0"/>
                        <a:t>a</a:t>
                      </a:r>
                      <a:r>
                        <a:rPr lang="en-US" i="1" baseline="-25000" dirty="0" smtClean="0"/>
                        <a:t>y</a:t>
                      </a:r>
                      <a:r>
                        <a:rPr lang="en-US" dirty="0" smtClean="0"/>
                        <a:t>) </a:t>
                      </a:r>
                      <a:endParaRPr lang="en-US" dirty="0"/>
                    </a:p>
                  </a:txBody>
                  <a:tcPr anchor="ctr"/>
                </a:tc>
                <a:tc>
                  <a:txBody>
                    <a:bodyPr/>
                    <a:lstStyle/>
                    <a:p>
                      <a:pPr algn="ctr"/>
                      <a:r>
                        <a:rPr lang="en-US" dirty="0" smtClean="0"/>
                        <a:t>0.43</a:t>
                      </a:r>
                      <a:endParaRPr lang="en-US" dirty="0"/>
                    </a:p>
                  </a:txBody>
                  <a:tcPr anchor="ctr"/>
                </a:tc>
                <a:tc>
                  <a:txBody>
                    <a:bodyPr/>
                    <a:lstStyle/>
                    <a:p>
                      <a:pPr algn="ctr"/>
                      <a:r>
                        <a:rPr lang="en-US" baseline="0" dirty="0" smtClean="0"/>
                        <a:t> [m/s</a:t>
                      </a:r>
                      <a:r>
                        <a:rPr lang="en-US" baseline="30000" dirty="0" smtClean="0"/>
                        <a:t>2</a:t>
                      </a:r>
                      <a:r>
                        <a:rPr lang="en-US" baseline="0" dirty="0" smtClean="0"/>
                        <a:t>]</a:t>
                      </a:r>
                      <a:endParaRPr lang="en-US" dirty="0"/>
                    </a:p>
                  </a:txBody>
                  <a:tcPr anchor="ctr"/>
                </a:tc>
              </a:tr>
              <a:tr h="966385">
                <a:tc>
                  <a:txBody>
                    <a:bodyPr/>
                    <a:lstStyle/>
                    <a:p>
                      <a:r>
                        <a:rPr lang="en-US" dirty="0" smtClean="0"/>
                        <a:t>Horizontal disp. (</a:t>
                      </a:r>
                      <a:r>
                        <a:rPr lang="en-US" i="1" dirty="0" err="1" smtClean="0"/>
                        <a:t>d</a:t>
                      </a:r>
                      <a:r>
                        <a:rPr lang="en-US" i="1" baseline="-25000" dirty="0" err="1" smtClean="0"/>
                        <a:t>x</a:t>
                      </a:r>
                      <a:r>
                        <a:rPr lang="en-US" i="1" baseline="-25000" dirty="0" smtClean="0"/>
                        <a:t> </a:t>
                      </a:r>
                      <a:r>
                        <a:rPr lang="en-US" dirty="0" smtClean="0"/>
                        <a:t>= </a:t>
                      </a:r>
                      <a:r>
                        <a:rPr lang="en-US" i="1" dirty="0" err="1" smtClean="0"/>
                        <a:t>d</a:t>
                      </a:r>
                      <a:r>
                        <a:rPr lang="en-US" i="1" baseline="-25000" dirty="0" err="1" smtClean="0"/>
                        <a:t>y</a:t>
                      </a:r>
                      <a:r>
                        <a:rPr lang="en-US" dirty="0" smtClean="0"/>
                        <a:t>)  </a:t>
                      </a:r>
                      <a:endParaRPr lang="en-US" dirty="0"/>
                    </a:p>
                  </a:txBody>
                  <a:tcPr anchor="ctr"/>
                </a:tc>
                <a:tc>
                  <a:txBody>
                    <a:bodyPr/>
                    <a:lstStyle/>
                    <a:p>
                      <a:pPr algn="ctr"/>
                      <a:r>
                        <a:rPr lang="en-US" smtClean="0"/>
                        <a:t>108</a:t>
                      </a:r>
                      <a:endParaRPr lang="en-US" dirty="0"/>
                    </a:p>
                  </a:txBody>
                  <a:tcPr anchor="ctr"/>
                </a:tc>
                <a:tc>
                  <a:txBody>
                    <a:bodyPr/>
                    <a:lstStyle/>
                    <a:p>
                      <a:pPr algn="ctr"/>
                      <a:r>
                        <a:rPr lang="en-US" dirty="0" smtClean="0"/>
                        <a:t> [mm]</a:t>
                      </a:r>
                      <a:endParaRPr lang="en-US" dirty="0"/>
                    </a:p>
                  </a:txBody>
                  <a:tcPr anchor="ctr"/>
                </a:tc>
              </a:tr>
              <a:tr h="1194984">
                <a:tc>
                  <a:txBody>
                    <a:bodyPr/>
                    <a:lstStyle/>
                    <a:p>
                      <a:r>
                        <a:rPr lang="en-US" dirty="0" smtClean="0"/>
                        <a:t>Minimum safety</a:t>
                      </a:r>
                      <a:r>
                        <a:rPr lang="en-US" baseline="0" dirty="0" smtClean="0"/>
                        <a:t> factor (</a:t>
                      </a:r>
                      <a:r>
                        <a:rPr lang="en-US" baseline="0" dirty="0" err="1" smtClean="0">
                          <a:latin typeface="Symbol" charset="2"/>
                          <a:cs typeface="Symbol" charset="2"/>
                        </a:rPr>
                        <a:t>s</a:t>
                      </a:r>
                      <a:r>
                        <a:rPr lang="en-US" baseline="-25000" dirty="0" err="1" smtClean="0"/>
                        <a:t>max</a:t>
                      </a:r>
                      <a:r>
                        <a:rPr lang="en-US" baseline="0" dirty="0" smtClean="0"/>
                        <a:t>/</a:t>
                      </a:r>
                      <a:r>
                        <a:rPr lang="en-US" baseline="0" dirty="0" err="1" smtClean="0">
                          <a:latin typeface="Symbol" charset="2"/>
                          <a:cs typeface="Symbol" charset="2"/>
                        </a:rPr>
                        <a:t>s</a:t>
                      </a:r>
                      <a:r>
                        <a:rPr lang="en-US" baseline="-25000" dirty="0" err="1" smtClean="0"/>
                        <a:t>yield</a:t>
                      </a:r>
                      <a:r>
                        <a:rPr lang="en-US" baseline="0" dirty="0" smtClean="0"/>
                        <a:t>)</a:t>
                      </a:r>
                      <a:endParaRPr lang="en-US" dirty="0"/>
                    </a:p>
                  </a:txBody>
                  <a:tcPr anchor="ctr"/>
                </a:tc>
                <a:tc>
                  <a:txBody>
                    <a:bodyPr/>
                    <a:lstStyle/>
                    <a:p>
                      <a:pPr algn="ctr"/>
                      <a:r>
                        <a:rPr lang="en-US" b="1" dirty="0" smtClean="0"/>
                        <a:t>0.34</a:t>
                      </a:r>
                      <a:endParaRPr lang="en-US" b="1" dirty="0"/>
                    </a:p>
                  </a:txBody>
                  <a:tcPr anchor="ctr"/>
                </a:tc>
                <a:tc>
                  <a:txBody>
                    <a:bodyPr/>
                    <a:lstStyle/>
                    <a:p>
                      <a:pPr algn="ctr"/>
                      <a:r>
                        <a:rPr lang="en-US" dirty="0" smtClean="0"/>
                        <a:t> [-]</a:t>
                      </a:r>
                      <a:endParaRPr lang="en-US" dirty="0"/>
                    </a:p>
                  </a:txBody>
                  <a:tcPr anchor="ctr"/>
                </a:tc>
              </a:tr>
            </a:tbl>
          </a:graphicData>
        </a:graphic>
      </p:graphicFrame>
    </p:spTree>
    <p:extLst>
      <p:ext uri="{BB962C8B-B14F-4D97-AF65-F5344CB8AC3E}">
        <p14:creationId xmlns:p14="http://schemas.microsoft.com/office/powerpoint/2010/main" val="1344237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7" descr="PLANTILLA.bmp"/>
          <p:cNvPicPr>
            <a:picLocks noChangeAspect="1"/>
          </p:cNvPicPr>
          <p:nvPr/>
        </p:nvPicPr>
        <p:blipFill>
          <a:blip r:embed="rId2"/>
          <a:srcRect l="41618" t="10819" r="9248" b="10819"/>
          <a:stretch>
            <a:fillRect/>
          </a:stretch>
        </p:blipFill>
        <p:spPr>
          <a:xfrm>
            <a:off x="5791200" y="1232922"/>
            <a:ext cx="3200400" cy="4363133"/>
          </a:xfrm>
          <a:prstGeom prst="rect">
            <a:avLst/>
          </a:prstGeom>
        </p:spPr>
      </p:pic>
      <p:sp>
        <p:nvSpPr>
          <p:cNvPr id="4" name="3 Marcador de fecha"/>
          <p:cNvSpPr>
            <a:spLocks noGrp="1"/>
          </p:cNvSpPr>
          <p:nvPr>
            <p:ph type="dt" sz="half" idx="10"/>
          </p:nvPr>
        </p:nvSpPr>
        <p:spPr/>
        <p:txBody>
          <a:bodyPr/>
          <a:lstStyle/>
          <a:p>
            <a:r>
              <a:rPr lang="es-ES" smtClean="0"/>
              <a:t>AMADE University of Girona</a:t>
            </a:r>
            <a:endParaRPr lang="en-US"/>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15</a:t>
            </a:fld>
            <a:r>
              <a:rPr lang="en-US" smtClean="0"/>
              <a:t>)</a:t>
            </a:r>
            <a:endParaRPr lang="en-US"/>
          </a:p>
        </p:txBody>
      </p:sp>
      <p:sp>
        <p:nvSpPr>
          <p:cNvPr id="7" name="TextBox 18"/>
          <p:cNvSpPr txBox="1"/>
          <p:nvPr/>
        </p:nvSpPr>
        <p:spPr>
          <a:xfrm>
            <a:off x="228600" y="418372"/>
            <a:ext cx="514350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cap="all" dirty="0" smtClean="0"/>
              <a:t>SEISMIC Pedestal</a:t>
            </a:r>
            <a:r>
              <a:rPr lang="en-US" dirty="0" smtClean="0"/>
              <a:t>: </a:t>
            </a:r>
            <a:r>
              <a:rPr lang="en-US" dirty="0"/>
              <a:t>Safety Factors</a:t>
            </a:r>
          </a:p>
        </p:txBody>
      </p:sp>
      <p:pic>
        <p:nvPicPr>
          <p:cNvPr id="8" name="Picture 3" descr="SF.bmp"/>
          <p:cNvPicPr>
            <a:picLocks noChangeAspect="1"/>
          </p:cNvPicPr>
          <p:nvPr/>
        </p:nvPicPr>
        <p:blipFill>
          <a:blip r:embed="rId3"/>
          <a:stretch>
            <a:fillRect/>
          </a:stretch>
        </p:blipFill>
        <p:spPr>
          <a:xfrm>
            <a:off x="76200" y="938101"/>
            <a:ext cx="5499100" cy="4700699"/>
          </a:xfrm>
          <a:prstGeom prst="rect">
            <a:avLst/>
          </a:prstGeom>
        </p:spPr>
      </p:pic>
      <p:sp>
        <p:nvSpPr>
          <p:cNvPr id="9" name="Rectangle 4"/>
          <p:cNvSpPr/>
          <p:nvPr/>
        </p:nvSpPr>
        <p:spPr>
          <a:xfrm>
            <a:off x="1393631" y="6000690"/>
            <a:ext cx="5719660" cy="400110"/>
          </a:xfrm>
          <a:prstGeom prst="rect">
            <a:avLst/>
          </a:prstGeom>
        </p:spPr>
        <p:txBody>
          <a:bodyPr wrap="none">
            <a:spAutoFit/>
          </a:bodyPr>
          <a:lstStyle/>
          <a:p>
            <a:r>
              <a:rPr lang="en-US" sz="2000" kern="0" dirty="0" smtClean="0">
                <a:solidFill>
                  <a:srgbClr val="800000"/>
                </a:solidFill>
                <a:latin typeface="Gill Sans"/>
                <a:ea typeface="ＭＳ Ｐゴシック" charset="0"/>
                <a:cs typeface="Gill Sans"/>
              </a:rPr>
              <a:t>&lt; 0.5 for all beams (must be &lt; 1 according NCSE-02)</a:t>
            </a:r>
            <a:endParaRPr lang="en-US" sz="2000" dirty="0">
              <a:solidFill>
                <a:srgbClr val="800000"/>
              </a:solidFill>
              <a:latin typeface="Gill Sans"/>
              <a:cs typeface="Gill Sans"/>
            </a:endParaRPr>
          </a:p>
        </p:txBody>
      </p:sp>
      <p:cxnSp>
        <p:nvCxnSpPr>
          <p:cNvPr id="10" name="Straight Arrow Connector 6"/>
          <p:cNvCxnSpPr/>
          <p:nvPr/>
        </p:nvCxnSpPr>
        <p:spPr>
          <a:xfrm>
            <a:off x="3505200" y="3505200"/>
            <a:ext cx="45720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86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AMADE University of Girona</a:t>
            </a:r>
            <a:endParaRPr lang="en-US"/>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16</a:t>
            </a:fld>
            <a:r>
              <a:rPr lang="en-US" smtClean="0"/>
              <a:t>)</a:t>
            </a:r>
            <a:endParaRPr lang="en-US"/>
          </a:p>
        </p:txBody>
      </p:sp>
      <p:pic>
        <p:nvPicPr>
          <p:cNvPr id="7" name="Picture 3" descr="untitled.eps"/>
          <p:cNvPicPr>
            <a:picLocks noChangeAspect="1"/>
          </p:cNvPicPr>
          <p:nvPr/>
        </p:nvPicPr>
        <p:blipFill>
          <a:blip r:embed="rId2"/>
          <a:stretch>
            <a:fillRect/>
          </a:stretch>
        </p:blipFill>
        <p:spPr>
          <a:xfrm>
            <a:off x="76200" y="1600200"/>
            <a:ext cx="4949311" cy="3727450"/>
          </a:xfrm>
          <a:prstGeom prst="rect">
            <a:avLst/>
          </a:prstGeom>
        </p:spPr>
      </p:pic>
      <p:sp>
        <p:nvSpPr>
          <p:cNvPr id="8" name="TextBox 18"/>
          <p:cNvSpPr txBox="1"/>
          <p:nvPr/>
        </p:nvSpPr>
        <p:spPr>
          <a:xfrm>
            <a:off x="228600" y="435048"/>
            <a:ext cx="5978175"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cap="all" dirty="0" smtClean="0"/>
              <a:t>SEISMIC Pedestal</a:t>
            </a:r>
            <a:r>
              <a:rPr lang="en-US" dirty="0" smtClean="0"/>
              <a:t>: </a:t>
            </a:r>
            <a:r>
              <a:rPr lang="en-US" dirty="0"/>
              <a:t>Peak-By-Peak Analysis; Input</a:t>
            </a:r>
          </a:p>
        </p:txBody>
      </p:sp>
      <p:sp>
        <p:nvSpPr>
          <p:cNvPr id="9" name="Rectangle 8"/>
          <p:cNvSpPr txBox="1">
            <a:spLocks noChangeArrowheads="1"/>
          </p:cNvSpPr>
          <p:nvPr/>
        </p:nvSpPr>
        <p:spPr bwMode="auto">
          <a:xfrm>
            <a:off x="4800600" y="1555750"/>
            <a:ext cx="4343400" cy="385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8000"/>
              </a:buClr>
              <a:buSzPct val="75000"/>
              <a:buFont typeface="Wingdings" charset="2"/>
              <a:buNone/>
              <a:tabLst/>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
                <a:srgbClr val="800000"/>
              </a:buClr>
              <a:buSzPct val="75000"/>
              <a:buFont typeface="Wingdings" charset="2"/>
              <a:buChar char="q"/>
              <a:tabLst/>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rPr>
              <a:t>“Synthetic” earthquake</a:t>
            </a:r>
          </a:p>
          <a:p>
            <a:pPr marL="342900" marR="0" lvl="0" indent="-342900" algn="l" defTabSz="914400" rtl="0" eaLnBrk="1" fontAlgn="base" latinLnBrk="0" hangingPunct="1">
              <a:lnSpc>
                <a:spcPct val="100000"/>
              </a:lnSpc>
              <a:spcBef>
                <a:spcPct val="20000"/>
              </a:spcBef>
              <a:spcAft>
                <a:spcPct val="0"/>
              </a:spcAft>
              <a:buClr>
                <a:srgbClr val="800000"/>
              </a:buClr>
              <a:buSzPct val="75000"/>
              <a:tabLst/>
              <a:defRPr/>
            </a:pPr>
            <a:endParaRPr lang="en-US" sz="2000" kern="0" dirty="0" smtClean="0">
              <a:solidFill>
                <a:srgbClr val="000000"/>
              </a:solidFill>
              <a:latin typeface="+mn-lt"/>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800000"/>
              </a:buClr>
              <a:buSzPct val="75000"/>
              <a:tabLst/>
              <a:defRPr/>
            </a:pPr>
            <a:endParaRPr lang="en-US" sz="2000" kern="0" dirty="0" smtClean="0">
              <a:solidFill>
                <a:srgbClr val="000000"/>
              </a:solidFill>
              <a:latin typeface="+mn-lt"/>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800000"/>
              </a:buClr>
              <a:buSzPct val="75000"/>
              <a:buFont typeface="Wingdings" charset="2"/>
              <a:buChar char="q"/>
              <a:tabLst/>
              <a:defRPr/>
            </a:pPr>
            <a:r>
              <a:rPr lang="en-US" sz="2000" kern="0" dirty="0" smtClean="0">
                <a:solidFill>
                  <a:srgbClr val="000000"/>
                </a:solidFill>
                <a:latin typeface="+mn-lt"/>
                <a:ea typeface="ＭＳ Ｐゴシック" charset="0"/>
              </a:rPr>
              <a:t>Max. </a:t>
            </a:r>
            <a:r>
              <a:rPr lang="en-US" sz="2000" i="1" kern="0" dirty="0" smtClean="0">
                <a:solidFill>
                  <a:srgbClr val="000000"/>
                </a:solidFill>
                <a:latin typeface="+mn-lt"/>
                <a:ea typeface="ＭＳ Ｐゴシック" charset="0"/>
              </a:rPr>
              <a:t>a</a:t>
            </a:r>
            <a:r>
              <a:rPr lang="en-US" sz="2000" i="1" kern="0" baseline="-25000" dirty="0" smtClean="0">
                <a:solidFill>
                  <a:srgbClr val="000000"/>
                </a:solidFill>
                <a:latin typeface="+mn-lt"/>
                <a:ea typeface="ＭＳ Ｐゴシック" charset="0"/>
              </a:rPr>
              <a:t>x</a:t>
            </a:r>
            <a:r>
              <a:rPr lang="en-US" sz="2000" kern="0" dirty="0" smtClean="0">
                <a:solidFill>
                  <a:srgbClr val="000000"/>
                </a:solidFill>
                <a:latin typeface="+mn-lt"/>
                <a:ea typeface="ＭＳ Ｐゴシック" charset="0"/>
              </a:rPr>
              <a:t> ≈ 0.2g [m/s2]</a:t>
            </a:r>
          </a:p>
          <a:p>
            <a:pPr marL="342900" marR="0" lvl="0" indent="-342900" algn="l" defTabSz="914400" rtl="0" eaLnBrk="1" fontAlgn="base" latinLnBrk="0" hangingPunct="1">
              <a:lnSpc>
                <a:spcPct val="100000"/>
              </a:lnSpc>
              <a:spcBef>
                <a:spcPct val="20000"/>
              </a:spcBef>
              <a:spcAft>
                <a:spcPct val="0"/>
              </a:spcAft>
              <a:buClr>
                <a:srgbClr val="800000"/>
              </a:buClr>
              <a:buSzPct val="75000"/>
              <a:tabLst/>
              <a:defRPr/>
            </a:pPr>
            <a:endParaRPr lang="en-US" sz="2000" kern="0" dirty="0" smtClean="0">
              <a:solidFill>
                <a:srgbClr val="000000"/>
              </a:solidFill>
              <a:latin typeface="+mn-lt"/>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800000"/>
              </a:buClr>
              <a:buSzPct val="75000"/>
              <a:tabLst/>
              <a:defRPr/>
            </a:pPr>
            <a:endParaRPr lang="en-US" sz="2000" kern="0" dirty="0" smtClean="0">
              <a:solidFill>
                <a:srgbClr val="000000"/>
              </a:solidFill>
              <a:latin typeface="+mn-lt"/>
              <a:ea typeface="ＭＳ Ｐゴシック" charset="0"/>
            </a:endParaRPr>
          </a:p>
          <a:p>
            <a:pPr marL="342900" lvl="0" indent="-342900" algn="l" eaLnBrk="1" hangingPunct="1">
              <a:spcBef>
                <a:spcPct val="20000"/>
              </a:spcBef>
              <a:buClr>
                <a:srgbClr val="800000"/>
              </a:buClr>
              <a:buSzPct val="75000"/>
              <a:buFont typeface="Wingdings" charset="2"/>
              <a:buChar char="q"/>
              <a:defRPr/>
            </a:pPr>
            <a:r>
              <a:rPr lang="en-US" sz="2000" kern="0" dirty="0" smtClean="0">
                <a:solidFill>
                  <a:srgbClr val="000000"/>
                </a:solidFill>
                <a:latin typeface="+mn-lt"/>
                <a:ea typeface="ＭＳ Ｐゴシック" charset="0"/>
              </a:rPr>
              <a:t>Max. acc. at </a:t>
            </a:r>
            <a:r>
              <a:rPr lang="en-US" sz="2000" kern="0" dirty="0" err="1" smtClean="0">
                <a:solidFill>
                  <a:srgbClr val="000000"/>
                </a:solidFill>
                <a:latin typeface="+mn-lt"/>
                <a:ea typeface="ＭＳ Ｐゴシック" charset="0"/>
              </a:rPr>
              <a:t>Canfranc</a:t>
            </a:r>
            <a:r>
              <a:rPr lang="en-US" sz="2000" kern="0" dirty="0" smtClean="0">
                <a:solidFill>
                  <a:srgbClr val="000000"/>
                </a:solidFill>
                <a:latin typeface="+mn-lt"/>
                <a:ea typeface="ＭＳ Ｐゴシック" charset="0"/>
              </a:rPr>
              <a:t>: </a:t>
            </a:r>
            <a:r>
              <a:rPr lang="en-US" sz="2000" i="1" kern="0" dirty="0" smtClean="0">
                <a:solidFill>
                  <a:srgbClr val="000000"/>
                </a:solidFill>
                <a:ea typeface="ＭＳ Ｐゴシック" charset="0"/>
              </a:rPr>
              <a:t>a</a:t>
            </a:r>
            <a:r>
              <a:rPr lang="en-US" sz="2000" i="1" kern="0" baseline="-25000" dirty="0" smtClean="0">
                <a:solidFill>
                  <a:srgbClr val="000000"/>
                </a:solidFill>
                <a:ea typeface="ＭＳ Ｐゴシック" charset="0"/>
              </a:rPr>
              <a:t>x</a:t>
            </a:r>
            <a:r>
              <a:rPr lang="en-US" sz="2000" kern="0" dirty="0" smtClean="0">
                <a:solidFill>
                  <a:srgbClr val="000000"/>
                </a:solidFill>
                <a:latin typeface="+mn-lt"/>
                <a:ea typeface="ＭＳ Ｐゴシック" charset="0"/>
              </a:rPr>
              <a:t> ≈ 0.1g [m/s</a:t>
            </a:r>
            <a:r>
              <a:rPr lang="en-US" sz="2000" kern="0" baseline="30000" dirty="0" smtClean="0">
                <a:solidFill>
                  <a:srgbClr val="000000"/>
                </a:solidFill>
                <a:latin typeface="+mn-lt"/>
                <a:ea typeface="ＭＳ Ｐゴシック" charset="0"/>
              </a:rPr>
              <a:t>2</a:t>
            </a:r>
            <a:r>
              <a:rPr lang="en-US" sz="2000" kern="0" dirty="0" smtClean="0">
                <a:solidFill>
                  <a:srgbClr val="000000"/>
                </a:solidFill>
                <a:latin typeface="+mn-lt"/>
                <a:ea typeface="ＭＳ Ｐゴシック" charset="0"/>
              </a:rPr>
              <a:t>], according to </a:t>
            </a:r>
            <a:r>
              <a:rPr lang="en-US" sz="2000" kern="0" dirty="0">
                <a:solidFill>
                  <a:srgbClr val="000000"/>
                </a:solidFill>
                <a:latin typeface="+mn-lt"/>
                <a:ea typeface="ＭＳ Ｐゴシック" charset="0"/>
              </a:rPr>
              <a:t>NCSE-02 </a:t>
            </a:r>
            <a:endParaRPr lang="en-US" sz="2000" kern="0" dirty="0" smtClean="0">
              <a:solidFill>
                <a:srgbClr val="000000"/>
              </a:solidFill>
              <a:latin typeface="+mn-lt"/>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008000"/>
              </a:buClr>
              <a:buSzPct val="75000"/>
              <a:buFont typeface="Wingdings" charset="2"/>
              <a:buNone/>
              <a:tabLst/>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p:txBody>
      </p:sp>
    </p:spTree>
    <p:extLst>
      <p:ext uri="{BB962C8B-B14F-4D97-AF65-F5344CB8AC3E}">
        <p14:creationId xmlns:p14="http://schemas.microsoft.com/office/powerpoint/2010/main" val="2973293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s-ES" smtClean="0"/>
              <a:t>AMADE University of Girona</a:t>
            </a:r>
            <a:endParaRPr lang="en-US"/>
          </a:p>
        </p:txBody>
      </p:sp>
      <p:sp>
        <p:nvSpPr>
          <p:cNvPr id="5" name="Footer Placeholder 4"/>
          <p:cNvSpPr>
            <a:spLocks noGrp="1"/>
          </p:cNvSpPr>
          <p:nvPr>
            <p:ph type="ftr" sz="quarter" idx="11"/>
          </p:nvPr>
        </p:nvSpPr>
        <p:spPr/>
        <p:txBody>
          <a:bodyPr/>
          <a:lstStyle/>
          <a:p>
            <a:r>
              <a:rPr lang="en-US" smtClean="0"/>
              <a:t>DRAFT NEXT-100</a:t>
            </a:r>
            <a:endParaRPr lang="en-US"/>
          </a:p>
        </p:txBody>
      </p:sp>
      <p:sp>
        <p:nvSpPr>
          <p:cNvPr id="6" name="Slide Number Placeholder 5"/>
          <p:cNvSpPr>
            <a:spLocks noGrp="1"/>
          </p:cNvSpPr>
          <p:nvPr>
            <p:ph type="sldNum" sz="quarter" idx="12"/>
          </p:nvPr>
        </p:nvSpPr>
        <p:spPr/>
        <p:txBody>
          <a:bodyPr/>
          <a:lstStyle/>
          <a:p>
            <a:endParaRPr lang="en-US" i="1" smtClean="0"/>
          </a:p>
          <a:p>
            <a:r>
              <a:rPr lang="en-US" smtClean="0"/>
              <a:t>(</a:t>
            </a:r>
            <a:fld id="{9D6BFD87-53C9-485A-B344-9E9B9A9030A6}" type="slidenum">
              <a:rPr lang="en-US" smtClean="0"/>
              <a:pPr/>
              <a:t>‹#›</a:t>
            </a:fld>
            <a:r>
              <a:rPr lang="en-US" smtClean="0"/>
              <a:t>)</a:t>
            </a:r>
            <a:endParaRPr lang="en-US"/>
          </a:p>
        </p:txBody>
      </p:sp>
    </p:spTree>
    <p:extLst>
      <p:ext uri="{BB962C8B-B14F-4D97-AF65-F5344CB8AC3E}">
        <p14:creationId xmlns:p14="http://schemas.microsoft.com/office/powerpoint/2010/main" val="142094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AMADE University of Girona</a:t>
            </a:r>
            <a:endParaRPr lang="en-US"/>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18</a:t>
            </a:fld>
            <a:r>
              <a:rPr lang="en-US" smtClean="0"/>
              <a:t>)</a:t>
            </a:r>
            <a:endParaRPr lang="en-US"/>
          </a:p>
        </p:txBody>
      </p:sp>
      <p:pic>
        <p:nvPicPr>
          <p:cNvPr id="7" name="Picture 2" descr="disp.eps"/>
          <p:cNvPicPr>
            <a:picLocks noChangeAspect="1"/>
          </p:cNvPicPr>
          <p:nvPr/>
        </p:nvPicPr>
        <p:blipFill>
          <a:blip r:embed="rId2"/>
          <a:stretch>
            <a:fillRect/>
          </a:stretch>
        </p:blipFill>
        <p:spPr>
          <a:xfrm>
            <a:off x="965200" y="1104899"/>
            <a:ext cx="7493000" cy="4874273"/>
          </a:xfrm>
          <a:prstGeom prst="rect">
            <a:avLst/>
          </a:prstGeom>
        </p:spPr>
      </p:pic>
      <p:sp>
        <p:nvSpPr>
          <p:cNvPr id="8" name="TextBox 3"/>
          <p:cNvSpPr txBox="1"/>
          <p:nvPr/>
        </p:nvSpPr>
        <p:spPr>
          <a:xfrm>
            <a:off x="228600" y="435624"/>
            <a:ext cx="876300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cap="all" dirty="0" smtClean="0"/>
              <a:t>SEISMIC Pedestal</a:t>
            </a:r>
            <a:r>
              <a:rPr lang="en-US" dirty="0" smtClean="0"/>
              <a:t>: </a:t>
            </a:r>
            <a:r>
              <a:rPr lang="en-US" dirty="0"/>
              <a:t>Peak-By-Peak; Response at vessel </a:t>
            </a:r>
            <a:r>
              <a:rPr lang="en-US" dirty="0" smtClean="0"/>
              <a:t>beam supports</a:t>
            </a:r>
            <a:endParaRPr lang="en-US" dirty="0"/>
          </a:p>
        </p:txBody>
      </p:sp>
    </p:spTree>
    <p:extLst>
      <p:ext uri="{BB962C8B-B14F-4D97-AF65-F5344CB8AC3E}">
        <p14:creationId xmlns:p14="http://schemas.microsoft.com/office/powerpoint/2010/main" val="2048383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AMADE University of Girona</a:t>
            </a:r>
            <a:endParaRPr lang="en-US"/>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19</a:t>
            </a:fld>
            <a:r>
              <a:rPr lang="en-US" smtClean="0"/>
              <a:t>)</a:t>
            </a:r>
            <a:endParaRPr lang="en-US"/>
          </a:p>
        </p:txBody>
      </p:sp>
      <p:sp>
        <p:nvSpPr>
          <p:cNvPr id="9" name="TextBox 3"/>
          <p:cNvSpPr txBox="1"/>
          <p:nvPr/>
        </p:nvSpPr>
        <p:spPr>
          <a:xfrm>
            <a:off x="228600" y="435624"/>
            <a:ext cx="8032584"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cap="all" dirty="0" smtClean="0"/>
              <a:t>SEISMIC Pedestal</a:t>
            </a:r>
            <a:r>
              <a:rPr lang="en-US" dirty="0" smtClean="0"/>
              <a:t>: </a:t>
            </a:r>
            <a:r>
              <a:rPr lang="en-US" dirty="0"/>
              <a:t>Peak-By-Peak; Response at vessel supports</a:t>
            </a:r>
          </a:p>
        </p:txBody>
      </p:sp>
      <p:pic>
        <p:nvPicPr>
          <p:cNvPr id="10" name="Picture 9" descr="acc.eps"/>
          <p:cNvPicPr>
            <a:picLocks noChangeAspect="1"/>
          </p:cNvPicPr>
          <p:nvPr/>
        </p:nvPicPr>
        <p:blipFill>
          <a:blip r:embed="rId2"/>
          <a:stretch>
            <a:fillRect/>
          </a:stretch>
        </p:blipFill>
        <p:spPr>
          <a:xfrm>
            <a:off x="965005" y="1143000"/>
            <a:ext cx="7493195" cy="4874400"/>
          </a:xfrm>
          <a:prstGeom prst="rect">
            <a:avLst/>
          </a:prstGeom>
        </p:spPr>
      </p:pic>
    </p:spTree>
    <p:extLst>
      <p:ext uri="{BB962C8B-B14F-4D97-AF65-F5344CB8AC3E}">
        <p14:creationId xmlns:p14="http://schemas.microsoft.com/office/powerpoint/2010/main" val="24521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dirty="0" smtClean="0"/>
              <a:t>Universidad Politécnica de Valencia</a:t>
            </a:r>
            <a:endParaRPr lang="en-US" dirty="0"/>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2</a:t>
            </a:fld>
            <a:r>
              <a:rPr lang="en-US" smtClean="0"/>
              <a:t>)</a:t>
            </a:r>
            <a:endParaRPr lang="en-US"/>
          </a:p>
        </p:txBody>
      </p:sp>
      <p:sp>
        <p:nvSpPr>
          <p:cNvPr id="9" name="TextBox 8"/>
          <p:cNvSpPr txBox="1"/>
          <p:nvPr/>
        </p:nvSpPr>
        <p:spPr>
          <a:xfrm>
            <a:off x="1066800" y="2476500"/>
            <a:ext cx="7340600" cy="707886"/>
          </a:xfrm>
          <a:prstGeom prst="rect">
            <a:avLst/>
          </a:prstGeom>
          <a:noFill/>
        </p:spPr>
        <p:txBody>
          <a:bodyPr wrap="square" rtlCol="0">
            <a:spAutoFit/>
          </a:bodyPr>
          <a:lstStyle/>
          <a:p>
            <a:r>
              <a:rPr lang="en-US" sz="4000" dirty="0" smtClean="0">
                <a:solidFill>
                  <a:srgbClr val="800000"/>
                </a:solidFill>
                <a:latin typeface="Chalkduster"/>
                <a:cs typeface="Chalkduster"/>
              </a:rPr>
              <a:t>WORK STRUCTURE</a:t>
            </a:r>
            <a:endParaRPr lang="en-US" sz="4000" dirty="0">
              <a:solidFill>
                <a:srgbClr val="800000"/>
              </a:solidFill>
              <a:latin typeface="Chalkduster"/>
              <a:cs typeface="Chalkduster"/>
            </a:endParaRPr>
          </a:p>
        </p:txBody>
      </p:sp>
    </p:spTree>
    <p:extLst>
      <p:ext uri="{BB962C8B-B14F-4D97-AF65-F5344CB8AC3E}">
        <p14:creationId xmlns:p14="http://schemas.microsoft.com/office/powerpoint/2010/main" val="3210661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dirty="0" smtClean="0"/>
              <a:t>Universidad Politécnica de Valencia</a:t>
            </a:r>
            <a:endParaRPr lang="en-US" dirty="0"/>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20</a:t>
            </a:fld>
            <a:r>
              <a:rPr lang="en-US" smtClean="0"/>
              <a:t>)</a:t>
            </a:r>
            <a:endParaRPr lang="en-US"/>
          </a:p>
        </p:txBody>
      </p:sp>
      <p:sp>
        <p:nvSpPr>
          <p:cNvPr id="9" name="TextBox 8"/>
          <p:cNvSpPr txBox="1"/>
          <p:nvPr/>
        </p:nvSpPr>
        <p:spPr>
          <a:xfrm>
            <a:off x="762000" y="2476500"/>
            <a:ext cx="7797800" cy="707886"/>
          </a:xfrm>
          <a:prstGeom prst="rect">
            <a:avLst/>
          </a:prstGeom>
          <a:noFill/>
        </p:spPr>
        <p:txBody>
          <a:bodyPr wrap="square" rtlCol="0">
            <a:spAutoFit/>
          </a:bodyPr>
          <a:lstStyle/>
          <a:p>
            <a:r>
              <a:rPr lang="en-US" sz="4000" dirty="0" smtClean="0">
                <a:solidFill>
                  <a:srgbClr val="800000"/>
                </a:solidFill>
                <a:latin typeface="Chalkduster"/>
                <a:cs typeface="Chalkduster"/>
              </a:rPr>
              <a:t>LEAD CASTLE STRUCTURE</a:t>
            </a:r>
            <a:endParaRPr lang="en-US" sz="4000" dirty="0">
              <a:solidFill>
                <a:srgbClr val="800000"/>
              </a:solidFill>
              <a:latin typeface="Chalkduster"/>
              <a:cs typeface="Chalkduster"/>
            </a:endParaRPr>
          </a:p>
        </p:txBody>
      </p:sp>
    </p:spTree>
    <p:extLst>
      <p:ext uri="{BB962C8B-B14F-4D97-AF65-F5344CB8AC3E}">
        <p14:creationId xmlns:p14="http://schemas.microsoft.com/office/powerpoint/2010/main" val="321066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21</a:t>
            </a:fld>
            <a:r>
              <a:rPr lang="en-US" sz="1800" dirty="0"/>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15" t="10961" r="5898" b="14200"/>
          <a:stretch/>
        </p:blipFill>
        <p:spPr bwMode="auto">
          <a:xfrm>
            <a:off x="4848312" y="1085848"/>
            <a:ext cx="4077816" cy="216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nvSpPr>
        <p:spPr bwMode="auto">
          <a:xfrm>
            <a:off x="171450" y="264318"/>
            <a:ext cx="86677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80000"/>
              </a:lnSpc>
              <a:spcBef>
                <a:spcPct val="0"/>
              </a:spcBef>
              <a:spcAft>
                <a:spcPct val="0"/>
              </a:spcAft>
              <a:defRPr sz="2800">
                <a:solidFill>
                  <a:srgbClr val="800000"/>
                </a:solidFill>
                <a:latin typeface="+mj-lt"/>
                <a:ea typeface="+mj-ea"/>
                <a:cs typeface="+mj-cs"/>
              </a:defRPr>
            </a:lvl1pPr>
            <a:lvl2pPr algn="l" rtl="0" fontAlgn="base">
              <a:lnSpc>
                <a:spcPct val="80000"/>
              </a:lnSpc>
              <a:spcBef>
                <a:spcPct val="0"/>
              </a:spcBef>
              <a:spcAft>
                <a:spcPct val="0"/>
              </a:spcAft>
              <a:defRPr sz="2800">
                <a:solidFill>
                  <a:srgbClr val="800000"/>
                </a:solidFill>
                <a:latin typeface="Gill Sans Light" pitchFamily="34" charset="0"/>
              </a:defRPr>
            </a:lvl2pPr>
            <a:lvl3pPr algn="l" rtl="0" fontAlgn="base">
              <a:lnSpc>
                <a:spcPct val="80000"/>
              </a:lnSpc>
              <a:spcBef>
                <a:spcPct val="0"/>
              </a:spcBef>
              <a:spcAft>
                <a:spcPct val="0"/>
              </a:spcAft>
              <a:defRPr sz="2800">
                <a:solidFill>
                  <a:srgbClr val="800000"/>
                </a:solidFill>
                <a:latin typeface="Gill Sans Light" pitchFamily="34" charset="0"/>
              </a:defRPr>
            </a:lvl3pPr>
            <a:lvl4pPr algn="l" rtl="0" fontAlgn="base">
              <a:lnSpc>
                <a:spcPct val="80000"/>
              </a:lnSpc>
              <a:spcBef>
                <a:spcPct val="0"/>
              </a:spcBef>
              <a:spcAft>
                <a:spcPct val="0"/>
              </a:spcAft>
              <a:defRPr sz="2800">
                <a:solidFill>
                  <a:srgbClr val="800000"/>
                </a:solidFill>
                <a:latin typeface="Gill Sans Light" pitchFamily="34" charset="0"/>
              </a:defRPr>
            </a:lvl4pPr>
            <a:lvl5pPr algn="l" rtl="0" fontAlgn="base">
              <a:lnSpc>
                <a:spcPct val="80000"/>
              </a:lnSpc>
              <a:spcBef>
                <a:spcPct val="0"/>
              </a:spcBef>
              <a:spcAft>
                <a:spcPct val="0"/>
              </a:spcAft>
              <a:defRPr sz="2800">
                <a:solidFill>
                  <a:srgbClr val="800000"/>
                </a:solidFill>
                <a:latin typeface="Gill Sans Light" pitchFamily="34" charset="0"/>
              </a:defRPr>
            </a:lvl5pPr>
            <a:lvl6pPr marL="457200" algn="l" rtl="0" fontAlgn="base">
              <a:lnSpc>
                <a:spcPct val="80000"/>
              </a:lnSpc>
              <a:spcBef>
                <a:spcPct val="0"/>
              </a:spcBef>
              <a:spcAft>
                <a:spcPct val="0"/>
              </a:spcAft>
              <a:defRPr sz="2800">
                <a:solidFill>
                  <a:srgbClr val="800000"/>
                </a:solidFill>
                <a:latin typeface="Gill Sans Light" pitchFamily="34" charset="0"/>
              </a:defRPr>
            </a:lvl6pPr>
            <a:lvl7pPr marL="914400" algn="l" rtl="0" fontAlgn="base">
              <a:lnSpc>
                <a:spcPct val="80000"/>
              </a:lnSpc>
              <a:spcBef>
                <a:spcPct val="0"/>
              </a:spcBef>
              <a:spcAft>
                <a:spcPct val="0"/>
              </a:spcAft>
              <a:defRPr sz="2800">
                <a:solidFill>
                  <a:srgbClr val="800000"/>
                </a:solidFill>
                <a:latin typeface="Gill Sans Light" pitchFamily="34" charset="0"/>
              </a:defRPr>
            </a:lvl7pPr>
            <a:lvl8pPr marL="1371600" algn="l" rtl="0" fontAlgn="base">
              <a:lnSpc>
                <a:spcPct val="80000"/>
              </a:lnSpc>
              <a:spcBef>
                <a:spcPct val="0"/>
              </a:spcBef>
              <a:spcAft>
                <a:spcPct val="0"/>
              </a:spcAft>
              <a:defRPr sz="2800">
                <a:solidFill>
                  <a:srgbClr val="800000"/>
                </a:solidFill>
                <a:latin typeface="Gill Sans Light" pitchFamily="34" charset="0"/>
              </a:defRPr>
            </a:lvl8pPr>
            <a:lvl9pPr marL="1828800" algn="l" rtl="0" fontAlgn="base">
              <a:lnSpc>
                <a:spcPct val="80000"/>
              </a:lnSpc>
              <a:spcBef>
                <a:spcPct val="0"/>
              </a:spcBef>
              <a:spcAft>
                <a:spcPct val="0"/>
              </a:spcAft>
              <a:defRPr sz="2800">
                <a:solidFill>
                  <a:srgbClr val="800000"/>
                </a:solidFill>
                <a:latin typeface="Gill Sans Light" pitchFamily="34" charset="0"/>
              </a:defRPr>
            </a:lvl9pPr>
          </a:lstStyle>
          <a:p>
            <a:r>
              <a:rPr lang="en-GB" sz="2400" dirty="0"/>
              <a:t>T</a:t>
            </a:r>
            <a:r>
              <a:rPr lang="en-GB" sz="2400" dirty="0" smtClean="0"/>
              <a:t>he steel boxes contain the bricks.</a:t>
            </a:r>
            <a:endParaRPr lang="en-GB" sz="2400" dirty="0"/>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96" t="10961" b="14200"/>
          <a:stretch/>
        </p:blipFill>
        <p:spPr bwMode="auto">
          <a:xfrm>
            <a:off x="76199" y="1085848"/>
            <a:ext cx="4563556" cy="216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29 CuadroTexto"/>
          <p:cNvSpPr txBox="1"/>
          <p:nvPr/>
        </p:nvSpPr>
        <p:spPr>
          <a:xfrm>
            <a:off x="3249197" y="3316006"/>
            <a:ext cx="1626406" cy="461665"/>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Steel boxes for the lead bricks</a:t>
            </a:r>
            <a:endParaRPr lang="en-US" sz="1200" dirty="0"/>
          </a:p>
        </p:txBody>
      </p:sp>
      <p:cxnSp>
        <p:nvCxnSpPr>
          <p:cNvPr id="12" name="49 Conector recto de flecha"/>
          <p:cNvCxnSpPr/>
          <p:nvPr/>
        </p:nvCxnSpPr>
        <p:spPr bwMode="auto">
          <a:xfrm flipH="1" flipV="1">
            <a:off x="2357977" y="2165849"/>
            <a:ext cx="1499648" cy="1192433"/>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6" name="15 Conector recto"/>
          <p:cNvCxnSpPr/>
          <p:nvPr/>
        </p:nvCxnSpPr>
        <p:spPr bwMode="auto">
          <a:xfrm flipH="1" flipV="1">
            <a:off x="7281346" y="4171507"/>
            <a:ext cx="31052" cy="2223554"/>
          </a:xfrm>
          <a:prstGeom prst="line">
            <a:avLst/>
          </a:prstGeom>
          <a:noFill/>
          <a:ln w="1778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19" name="18 CuadroTexto"/>
          <p:cNvSpPr txBox="1"/>
          <p:nvPr/>
        </p:nvSpPr>
        <p:spPr>
          <a:xfrm>
            <a:off x="6050783" y="5564203"/>
            <a:ext cx="744837" cy="276999"/>
          </a:xfrm>
          <a:prstGeom prst="rect">
            <a:avLst/>
          </a:prstGeom>
          <a:noFill/>
        </p:spPr>
        <p:txBody>
          <a:bodyPr wrap="square" rtlCol="0">
            <a:spAutoFit/>
          </a:bodyPr>
          <a:lstStyle/>
          <a:p>
            <a:r>
              <a:rPr lang="en-US" sz="1200" dirty="0" smtClean="0"/>
              <a:t>200mm</a:t>
            </a:r>
            <a:endParaRPr lang="en-US" sz="1200" dirty="0"/>
          </a:p>
        </p:txBody>
      </p:sp>
      <p:cxnSp>
        <p:nvCxnSpPr>
          <p:cNvPr id="20" name="19 Conector recto"/>
          <p:cNvCxnSpPr/>
          <p:nvPr/>
        </p:nvCxnSpPr>
        <p:spPr bwMode="auto">
          <a:xfrm flipV="1">
            <a:off x="5810250" y="6408596"/>
            <a:ext cx="3200400" cy="12666"/>
          </a:xfrm>
          <a:prstGeom prst="line">
            <a:avLst/>
          </a:prstGeom>
          <a:noFill/>
          <a:ln w="635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2" name="21 Conector recto de flecha"/>
          <p:cNvCxnSpPr/>
          <p:nvPr/>
        </p:nvCxnSpPr>
        <p:spPr bwMode="auto">
          <a:xfrm>
            <a:off x="6168243" y="4206707"/>
            <a:ext cx="0" cy="2170924"/>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3" name="22 Conector recto"/>
          <p:cNvCxnSpPr/>
          <p:nvPr/>
        </p:nvCxnSpPr>
        <p:spPr bwMode="auto">
          <a:xfrm>
            <a:off x="6010699" y="4118139"/>
            <a:ext cx="2564098" cy="0"/>
          </a:xfrm>
          <a:prstGeom prst="line">
            <a:avLst/>
          </a:prstGeom>
          <a:noFill/>
          <a:ln w="1778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28" name="27 Triángulo rectángulo"/>
          <p:cNvSpPr/>
          <p:nvPr/>
        </p:nvSpPr>
        <p:spPr>
          <a:xfrm flipH="1">
            <a:off x="7242115" y="6245082"/>
            <a:ext cx="151060" cy="124951"/>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29 Conector recto de flecha"/>
          <p:cNvCxnSpPr/>
          <p:nvPr/>
        </p:nvCxnSpPr>
        <p:spPr bwMode="auto">
          <a:xfrm>
            <a:off x="7197374" y="5022929"/>
            <a:ext cx="177147" cy="0"/>
          </a:xfrm>
          <a:prstGeom prst="straightConnector1">
            <a:avLst/>
          </a:prstGeom>
          <a:ln w="317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8" name="37 Triángulo rectángulo"/>
          <p:cNvSpPr/>
          <p:nvPr/>
        </p:nvSpPr>
        <p:spPr>
          <a:xfrm flipH="1" flipV="1">
            <a:off x="7197372" y="4210489"/>
            <a:ext cx="163023" cy="163653"/>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CuadroTexto"/>
          <p:cNvSpPr txBox="1"/>
          <p:nvPr/>
        </p:nvSpPr>
        <p:spPr>
          <a:xfrm>
            <a:off x="680549" y="640239"/>
            <a:ext cx="3275288" cy="338554"/>
          </a:xfrm>
          <a:prstGeom prst="rect">
            <a:avLst/>
          </a:prstGeom>
          <a:noFill/>
        </p:spPr>
        <p:txBody>
          <a:bodyPr wrap="square" rtlCol="0">
            <a:spAutoFit/>
          </a:bodyPr>
          <a:lstStyle>
            <a:defPPr>
              <a:defRPr lang="en-US"/>
            </a:defPPr>
            <a:lvl1pPr>
              <a:defRPr sz="1600" u="sng"/>
            </a:lvl1pPr>
          </a:lstStyle>
          <a:p>
            <a:r>
              <a:rPr lang="en-US" dirty="0" smtClean="0"/>
              <a:t>Empty </a:t>
            </a:r>
            <a:endParaRPr lang="en-US" dirty="0"/>
          </a:p>
        </p:txBody>
      </p:sp>
      <p:sp>
        <p:nvSpPr>
          <p:cNvPr id="41" name="40 CuadroTexto"/>
          <p:cNvSpPr txBox="1"/>
          <p:nvPr/>
        </p:nvSpPr>
        <p:spPr>
          <a:xfrm>
            <a:off x="5522936" y="640239"/>
            <a:ext cx="3275288" cy="338554"/>
          </a:xfrm>
          <a:prstGeom prst="rect">
            <a:avLst/>
          </a:prstGeom>
          <a:noFill/>
        </p:spPr>
        <p:txBody>
          <a:bodyPr wrap="square" rtlCol="0">
            <a:spAutoFit/>
          </a:bodyPr>
          <a:lstStyle>
            <a:defPPr>
              <a:defRPr lang="en-US"/>
            </a:defPPr>
            <a:lvl1pPr>
              <a:defRPr sz="1600" u="sng"/>
            </a:lvl1pPr>
          </a:lstStyle>
          <a:p>
            <a:r>
              <a:rPr lang="en-US" dirty="0" smtClean="0"/>
              <a:t>Full</a:t>
            </a:r>
            <a:endParaRPr lang="en-US" dirty="0"/>
          </a:p>
        </p:txBody>
      </p:sp>
      <p:cxnSp>
        <p:nvCxnSpPr>
          <p:cNvPr id="42" name="49 Conector recto de flecha"/>
          <p:cNvCxnSpPr/>
          <p:nvPr/>
        </p:nvCxnSpPr>
        <p:spPr bwMode="auto">
          <a:xfrm flipH="1" flipV="1">
            <a:off x="3357587" y="2562227"/>
            <a:ext cx="500038" cy="796055"/>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44" name="49 Conector recto de flecha"/>
          <p:cNvCxnSpPr/>
          <p:nvPr/>
        </p:nvCxnSpPr>
        <p:spPr bwMode="auto">
          <a:xfrm flipH="1" flipV="1">
            <a:off x="1219200" y="1943101"/>
            <a:ext cx="2638425" cy="1415181"/>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50" name="49 Rectángulo"/>
          <p:cNvSpPr/>
          <p:nvPr/>
        </p:nvSpPr>
        <p:spPr bwMode="auto">
          <a:xfrm>
            <a:off x="7382520" y="4210490"/>
            <a:ext cx="1694805" cy="1063269"/>
          </a:xfrm>
          <a:prstGeom prst="rect">
            <a:avLst/>
          </a:prstGeom>
          <a:noFill/>
          <a:ln w="19050" cap="flat" cmpd="sng" algn="ctr">
            <a:solidFill>
              <a:schemeClr val="tx1"/>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52" name="51 Rectángulo"/>
          <p:cNvSpPr/>
          <p:nvPr/>
        </p:nvSpPr>
        <p:spPr bwMode="auto">
          <a:xfrm>
            <a:off x="7392045" y="5283285"/>
            <a:ext cx="1685280" cy="1080828"/>
          </a:xfrm>
          <a:prstGeom prst="rect">
            <a:avLst/>
          </a:prstGeom>
          <a:noFill/>
          <a:ln w="19050" cap="flat" cmpd="sng" algn="ctr">
            <a:solidFill>
              <a:schemeClr val="tx1"/>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cxnSp>
        <p:nvCxnSpPr>
          <p:cNvPr id="53" name="52 Conector recto"/>
          <p:cNvCxnSpPr/>
          <p:nvPr/>
        </p:nvCxnSpPr>
        <p:spPr bwMode="auto">
          <a:xfrm flipH="1" flipV="1">
            <a:off x="3843620" y="4185417"/>
            <a:ext cx="31052" cy="2223554"/>
          </a:xfrm>
          <a:prstGeom prst="line">
            <a:avLst/>
          </a:prstGeom>
          <a:noFill/>
          <a:ln w="1778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4" name="53 CuadroTexto"/>
          <p:cNvSpPr txBox="1"/>
          <p:nvPr/>
        </p:nvSpPr>
        <p:spPr>
          <a:xfrm>
            <a:off x="4835542" y="4619372"/>
            <a:ext cx="744837" cy="276999"/>
          </a:xfrm>
          <a:prstGeom prst="rect">
            <a:avLst/>
          </a:prstGeom>
          <a:noFill/>
        </p:spPr>
        <p:txBody>
          <a:bodyPr wrap="square" rtlCol="0">
            <a:spAutoFit/>
          </a:bodyPr>
          <a:lstStyle/>
          <a:p>
            <a:r>
              <a:rPr lang="en-US" sz="1200" dirty="0" smtClean="0"/>
              <a:t>200mm</a:t>
            </a:r>
            <a:endParaRPr lang="en-US" sz="1200" dirty="0"/>
          </a:p>
        </p:txBody>
      </p:sp>
      <p:cxnSp>
        <p:nvCxnSpPr>
          <p:cNvPr id="55" name="54 Conector recto"/>
          <p:cNvCxnSpPr/>
          <p:nvPr/>
        </p:nvCxnSpPr>
        <p:spPr bwMode="auto">
          <a:xfrm>
            <a:off x="2720250" y="6418724"/>
            <a:ext cx="2940805" cy="12666"/>
          </a:xfrm>
          <a:prstGeom prst="line">
            <a:avLst/>
          </a:prstGeom>
          <a:noFill/>
          <a:ln w="635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56" name="55 Conector recto de flecha"/>
          <p:cNvCxnSpPr/>
          <p:nvPr/>
        </p:nvCxnSpPr>
        <p:spPr bwMode="auto">
          <a:xfrm>
            <a:off x="4835542" y="4238047"/>
            <a:ext cx="0" cy="2170924"/>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57" name="56 Conector recto"/>
          <p:cNvCxnSpPr/>
          <p:nvPr/>
        </p:nvCxnSpPr>
        <p:spPr bwMode="auto">
          <a:xfrm>
            <a:off x="2572973" y="4132049"/>
            <a:ext cx="2564098" cy="0"/>
          </a:xfrm>
          <a:prstGeom prst="line">
            <a:avLst/>
          </a:prstGeom>
          <a:noFill/>
          <a:ln w="1778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8" name="57 Triángulo rectángulo"/>
          <p:cNvSpPr/>
          <p:nvPr/>
        </p:nvSpPr>
        <p:spPr>
          <a:xfrm>
            <a:off x="3955447" y="6245082"/>
            <a:ext cx="144000" cy="1440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Triángulo rectángulo"/>
          <p:cNvSpPr/>
          <p:nvPr/>
        </p:nvSpPr>
        <p:spPr>
          <a:xfrm flipH="1">
            <a:off x="3634598" y="6249003"/>
            <a:ext cx="144000" cy="1440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61 Triángulo rectángulo"/>
          <p:cNvSpPr/>
          <p:nvPr/>
        </p:nvSpPr>
        <p:spPr>
          <a:xfrm flipV="1">
            <a:off x="3946133" y="4230143"/>
            <a:ext cx="144000" cy="1440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Rectángulo"/>
          <p:cNvSpPr/>
          <p:nvPr/>
        </p:nvSpPr>
        <p:spPr bwMode="auto">
          <a:xfrm>
            <a:off x="3944794" y="4230143"/>
            <a:ext cx="1635585" cy="1093365"/>
          </a:xfrm>
          <a:prstGeom prst="rect">
            <a:avLst/>
          </a:prstGeom>
          <a:noFill/>
          <a:ln w="19050" cap="flat" cmpd="sng" algn="ctr">
            <a:solidFill>
              <a:schemeClr val="tx1"/>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64" name="63 Rectángulo"/>
          <p:cNvSpPr/>
          <p:nvPr/>
        </p:nvSpPr>
        <p:spPr bwMode="auto">
          <a:xfrm>
            <a:off x="3954319" y="5306719"/>
            <a:ext cx="1619802" cy="1089387"/>
          </a:xfrm>
          <a:prstGeom prst="rect">
            <a:avLst/>
          </a:prstGeom>
          <a:noFill/>
          <a:ln w="19050" cap="flat" cmpd="sng" algn="ctr">
            <a:solidFill>
              <a:schemeClr val="tx1"/>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72" name="71 Triángulo rectángulo"/>
          <p:cNvSpPr/>
          <p:nvPr/>
        </p:nvSpPr>
        <p:spPr>
          <a:xfrm rot="5400000" flipV="1">
            <a:off x="3609968" y="4234343"/>
            <a:ext cx="144000" cy="1440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3" name="72 Conector recto de flecha"/>
          <p:cNvCxnSpPr/>
          <p:nvPr/>
        </p:nvCxnSpPr>
        <p:spPr bwMode="auto">
          <a:xfrm flipH="1" flipV="1">
            <a:off x="2888515" y="3787799"/>
            <a:ext cx="1972314" cy="2900100"/>
          </a:xfrm>
          <a:prstGeom prst="straightConnector1">
            <a:avLst/>
          </a:prstGeom>
          <a:ln w="28575">
            <a:solidFill>
              <a:srgbClr val="FF0000"/>
            </a:solidFill>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75" name="74 Conector recto de flecha"/>
          <p:cNvCxnSpPr/>
          <p:nvPr/>
        </p:nvCxnSpPr>
        <p:spPr bwMode="auto">
          <a:xfrm flipV="1">
            <a:off x="2733998" y="3727946"/>
            <a:ext cx="2175885" cy="2959953"/>
          </a:xfrm>
          <a:prstGeom prst="straightConnector1">
            <a:avLst/>
          </a:prstGeom>
          <a:ln w="28575">
            <a:solidFill>
              <a:srgbClr val="FF0000"/>
            </a:solidFill>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89" name="88 Arco"/>
          <p:cNvSpPr/>
          <p:nvPr/>
        </p:nvSpPr>
        <p:spPr bwMode="auto">
          <a:xfrm rot="5400000">
            <a:off x="6504424" y="3298873"/>
            <a:ext cx="1824050" cy="1815669"/>
          </a:xfrm>
          <a:prstGeom prst="arc">
            <a:avLst>
              <a:gd name="adj1" fmla="val 16275520"/>
              <a:gd name="adj2" fmla="val 0"/>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91" name="90 CuadroTexto"/>
          <p:cNvSpPr txBox="1"/>
          <p:nvPr/>
        </p:nvSpPr>
        <p:spPr>
          <a:xfrm>
            <a:off x="8103321" y="4598316"/>
            <a:ext cx="744837" cy="276999"/>
          </a:xfrm>
          <a:prstGeom prst="rect">
            <a:avLst/>
          </a:prstGeom>
          <a:noFill/>
        </p:spPr>
        <p:txBody>
          <a:bodyPr wrap="square" rtlCol="0">
            <a:spAutoFit/>
          </a:bodyPr>
          <a:lstStyle/>
          <a:p>
            <a:r>
              <a:rPr lang="en-US" sz="1200" dirty="0" smtClean="0"/>
              <a:t>90º</a:t>
            </a:r>
            <a:endParaRPr lang="en-US" sz="1200" dirty="0"/>
          </a:p>
        </p:txBody>
      </p:sp>
      <p:sp>
        <p:nvSpPr>
          <p:cNvPr id="92" name="29 CuadroTexto"/>
          <p:cNvSpPr txBox="1"/>
          <p:nvPr/>
        </p:nvSpPr>
        <p:spPr>
          <a:xfrm>
            <a:off x="2476738" y="3701923"/>
            <a:ext cx="1626406"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Welding</a:t>
            </a:r>
            <a:endParaRPr lang="en-US" sz="1200" dirty="0"/>
          </a:p>
        </p:txBody>
      </p:sp>
      <p:cxnSp>
        <p:nvCxnSpPr>
          <p:cNvPr id="93" name="49 Conector recto de flecha"/>
          <p:cNvCxnSpPr/>
          <p:nvPr/>
        </p:nvCxnSpPr>
        <p:spPr bwMode="auto">
          <a:xfrm>
            <a:off x="3609968" y="3850666"/>
            <a:ext cx="390524" cy="366170"/>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97" name="29 CuadroTexto"/>
          <p:cNvSpPr txBox="1"/>
          <p:nvPr/>
        </p:nvSpPr>
        <p:spPr>
          <a:xfrm>
            <a:off x="6376197" y="3491643"/>
            <a:ext cx="1626406"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Welding</a:t>
            </a:r>
            <a:endParaRPr lang="en-US" sz="1200" dirty="0"/>
          </a:p>
        </p:txBody>
      </p:sp>
      <p:cxnSp>
        <p:nvCxnSpPr>
          <p:cNvPr id="98" name="49 Conector recto de flecha"/>
          <p:cNvCxnSpPr/>
          <p:nvPr/>
        </p:nvCxnSpPr>
        <p:spPr bwMode="auto">
          <a:xfrm>
            <a:off x="7143014" y="3751136"/>
            <a:ext cx="108719" cy="455572"/>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99" name="98 CuadroTexto"/>
          <p:cNvSpPr txBox="1"/>
          <p:nvPr/>
        </p:nvSpPr>
        <p:spPr>
          <a:xfrm>
            <a:off x="4429964" y="5561106"/>
            <a:ext cx="1626406" cy="276999"/>
          </a:xfrm>
          <a:prstGeom prst="rect">
            <a:avLst/>
          </a:prstGeom>
          <a:noFill/>
        </p:spPr>
        <p:txBody>
          <a:bodyPr wrap="square" rtlCol="0">
            <a:spAutoFit/>
          </a:bodyPr>
          <a:lstStyle/>
          <a:p>
            <a:r>
              <a:rPr lang="en-US" sz="1200" dirty="0"/>
              <a:t>B</a:t>
            </a:r>
            <a:r>
              <a:rPr lang="en-US" sz="1200" dirty="0" smtClean="0"/>
              <a:t>ricks</a:t>
            </a:r>
            <a:endParaRPr lang="en-US" sz="1200" dirty="0"/>
          </a:p>
        </p:txBody>
      </p:sp>
      <p:sp>
        <p:nvSpPr>
          <p:cNvPr id="100" name="99 CuadroTexto"/>
          <p:cNvSpPr txBox="1"/>
          <p:nvPr/>
        </p:nvSpPr>
        <p:spPr>
          <a:xfrm>
            <a:off x="7472911" y="5471370"/>
            <a:ext cx="1626406" cy="276999"/>
          </a:xfrm>
          <a:prstGeom prst="rect">
            <a:avLst/>
          </a:prstGeom>
          <a:noFill/>
        </p:spPr>
        <p:txBody>
          <a:bodyPr wrap="square" rtlCol="0">
            <a:spAutoFit/>
          </a:bodyPr>
          <a:lstStyle/>
          <a:p>
            <a:r>
              <a:rPr lang="en-US" sz="1200" dirty="0"/>
              <a:t>B</a:t>
            </a:r>
            <a:r>
              <a:rPr lang="en-US" sz="1200" dirty="0" smtClean="0"/>
              <a:t>ricks</a:t>
            </a:r>
            <a:endParaRPr lang="en-US" sz="1200" dirty="0"/>
          </a:p>
        </p:txBody>
      </p:sp>
      <p:sp>
        <p:nvSpPr>
          <p:cNvPr id="101" name="29 CuadroTexto"/>
          <p:cNvSpPr txBox="1"/>
          <p:nvPr/>
        </p:nvSpPr>
        <p:spPr>
          <a:xfrm>
            <a:off x="2720250" y="6581001"/>
            <a:ext cx="1626406"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Welding</a:t>
            </a:r>
            <a:endParaRPr lang="en-US" sz="1200" dirty="0"/>
          </a:p>
        </p:txBody>
      </p:sp>
      <p:cxnSp>
        <p:nvCxnSpPr>
          <p:cNvPr id="102" name="49 Conector recto de flecha"/>
          <p:cNvCxnSpPr/>
          <p:nvPr/>
        </p:nvCxnSpPr>
        <p:spPr bwMode="auto">
          <a:xfrm flipV="1">
            <a:off x="3824570" y="6408132"/>
            <a:ext cx="193352" cy="298817"/>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04" name="103 CuadroTexto"/>
          <p:cNvSpPr txBox="1"/>
          <p:nvPr/>
        </p:nvSpPr>
        <p:spPr>
          <a:xfrm>
            <a:off x="4279764" y="6425057"/>
            <a:ext cx="1626406" cy="276999"/>
          </a:xfrm>
          <a:prstGeom prst="rect">
            <a:avLst/>
          </a:prstGeom>
          <a:noFill/>
        </p:spPr>
        <p:txBody>
          <a:bodyPr wrap="square" rtlCol="0">
            <a:spAutoFit/>
          </a:bodyPr>
          <a:lstStyle/>
          <a:p>
            <a:r>
              <a:rPr lang="en-US" sz="1200" dirty="0" smtClean="0"/>
              <a:t>Inside of the castle</a:t>
            </a:r>
            <a:endParaRPr lang="en-US" sz="1200" dirty="0"/>
          </a:p>
        </p:txBody>
      </p:sp>
      <p:sp>
        <p:nvSpPr>
          <p:cNvPr id="105" name="104 CuadroTexto"/>
          <p:cNvSpPr txBox="1"/>
          <p:nvPr/>
        </p:nvSpPr>
        <p:spPr>
          <a:xfrm>
            <a:off x="7422344" y="6427495"/>
            <a:ext cx="1626406" cy="276999"/>
          </a:xfrm>
          <a:prstGeom prst="rect">
            <a:avLst/>
          </a:prstGeom>
          <a:noFill/>
        </p:spPr>
        <p:txBody>
          <a:bodyPr wrap="square" rtlCol="0">
            <a:spAutoFit/>
          </a:bodyPr>
          <a:lstStyle/>
          <a:p>
            <a:r>
              <a:rPr lang="en-US" sz="1200" dirty="0" smtClean="0"/>
              <a:t>Inside of the castle</a:t>
            </a:r>
            <a:endParaRPr lang="en-US" sz="1200" dirty="0"/>
          </a:p>
        </p:txBody>
      </p:sp>
      <p:cxnSp>
        <p:nvCxnSpPr>
          <p:cNvPr id="106" name="105 Conector recto de flecha"/>
          <p:cNvCxnSpPr/>
          <p:nvPr/>
        </p:nvCxnSpPr>
        <p:spPr bwMode="auto">
          <a:xfrm flipV="1">
            <a:off x="5743575" y="3850666"/>
            <a:ext cx="0" cy="2945684"/>
          </a:xfrm>
          <a:prstGeom prst="straightConnector1">
            <a:avLst/>
          </a:prstGeom>
          <a:ln w="28575">
            <a:solidFill>
              <a:srgbClr val="FF0000"/>
            </a:solidFill>
            <a:prstDash val="sysDash"/>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16" name="115 Conector recto de flecha"/>
          <p:cNvCxnSpPr/>
          <p:nvPr/>
        </p:nvCxnSpPr>
        <p:spPr bwMode="auto">
          <a:xfrm flipV="1">
            <a:off x="2318193" y="3840422"/>
            <a:ext cx="0" cy="2945684"/>
          </a:xfrm>
          <a:prstGeom prst="straightConnector1">
            <a:avLst/>
          </a:prstGeom>
          <a:ln w="28575">
            <a:solidFill>
              <a:srgbClr val="FF0000"/>
            </a:solidFill>
            <a:prstDash val="sysDash"/>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pic>
        <p:nvPicPr>
          <p:cNvPr id="1032" name="Picture 8" descr="http://upload.wikimedia.org/wikipedia/commons/thumb/0/09/I-BeamCrossSection.svg/200px-I-BeamCrossSection.svg.png"/>
          <p:cNvPicPr>
            <a:picLocks noChangeAspect="1" noChangeArrowheads="1"/>
          </p:cNvPicPr>
          <p:nvPr/>
        </p:nvPicPr>
        <p:blipFill rotWithShape="1">
          <a:blip r:embed="rId5">
            <a:extLst>
              <a:ext uri="{28A0092B-C50C-407E-A947-70E740481C1C}">
                <a14:useLocalDpi xmlns:a14="http://schemas.microsoft.com/office/drawing/2010/main" val="0"/>
              </a:ext>
            </a:extLst>
          </a:blip>
          <a:srcRect l="16000"/>
          <a:stretch/>
        </p:blipFill>
        <p:spPr bwMode="auto">
          <a:xfrm>
            <a:off x="0" y="3787798"/>
            <a:ext cx="1494309" cy="3059775"/>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119 Conector recto de flecha"/>
          <p:cNvCxnSpPr/>
          <p:nvPr/>
        </p:nvCxnSpPr>
        <p:spPr bwMode="auto">
          <a:xfrm flipH="1" flipV="1">
            <a:off x="76199" y="3761776"/>
            <a:ext cx="1247776" cy="3024330"/>
          </a:xfrm>
          <a:prstGeom prst="straightConnector1">
            <a:avLst/>
          </a:prstGeom>
          <a:ln w="28575">
            <a:solidFill>
              <a:srgbClr val="FF0000"/>
            </a:solidFill>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21" name="120 Conector recto de flecha"/>
          <p:cNvCxnSpPr/>
          <p:nvPr/>
        </p:nvCxnSpPr>
        <p:spPr bwMode="auto">
          <a:xfrm flipV="1">
            <a:off x="76199" y="3840422"/>
            <a:ext cx="1143001" cy="2847477"/>
          </a:xfrm>
          <a:prstGeom prst="straightConnector1">
            <a:avLst/>
          </a:prstGeom>
          <a:ln w="28575">
            <a:solidFill>
              <a:srgbClr val="FF0000"/>
            </a:solidFill>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32" name="131 CuadroTexto"/>
          <p:cNvSpPr txBox="1"/>
          <p:nvPr/>
        </p:nvSpPr>
        <p:spPr>
          <a:xfrm>
            <a:off x="912006" y="5685199"/>
            <a:ext cx="1626406" cy="276999"/>
          </a:xfrm>
          <a:prstGeom prst="rect">
            <a:avLst/>
          </a:prstGeom>
          <a:noFill/>
        </p:spPr>
        <p:txBody>
          <a:bodyPr wrap="square" rtlCol="0">
            <a:spAutoFit/>
          </a:bodyPr>
          <a:lstStyle/>
          <a:p>
            <a:r>
              <a:rPr lang="en-US" sz="1200" dirty="0"/>
              <a:t>B</a:t>
            </a:r>
            <a:r>
              <a:rPr lang="en-US" sz="1200" dirty="0" smtClean="0"/>
              <a:t>ricks</a:t>
            </a:r>
            <a:endParaRPr lang="en-US" sz="1200" dirty="0"/>
          </a:p>
        </p:txBody>
      </p:sp>
      <p:sp>
        <p:nvSpPr>
          <p:cNvPr id="133" name="132 Rectángulo"/>
          <p:cNvSpPr/>
          <p:nvPr/>
        </p:nvSpPr>
        <p:spPr bwMode="auto">
          <a:xfrm>
            <a:off x="685524" y="5305197"/>
            <a:ext cx="1238526" cy="1089387"/>
          </a:xfrm>
          <a:prstGeom prst="rect">
            <a:avLst/>
          </a:prstGeom>
          <a:noFill/>
          <a:ln w="19050" cap="flat" cmpd="sng" algn="ctr">
            <a:solidFill>
              <a:schemeClr val="tx1"/>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134" name="133 Rectángulo"/>
          <p:cNvSpPr/>
          <p:nvPr/>
        </p:nvSpPr>
        <p:spPr bwMode="auto">
          <a:xfrm>
            <a:off x="681037" y="4210262"/>
            <a:ext cx="1238526" cy="1089387"/>
          </a:xfrm>
          <a:prstGeom prst="rect">
            <a:avLst/>
          </a:prstGeom>
          <a:noFill/>
          <a:ln w="19050" cap="flat" cmpd="sng" algn="ctr">
            <a:solidFill>
              <a:schemeClr val="tx1"/>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cxnSp>
        <p:nvCxnSpPr>
          <p:cNvPr id="135" name="49 Conector recto de flecha"/>
          <p:cNvCxnSpPr/>
          <p:nvPr/>
        </p:nvCxnSpPr>
        <p:spPr bwMode="auto">
          <a:xfrm flipH="1" flipV="1">
            <a:off x="751409" y="6370033"/>
            <a:ext cx="620191" cy="19191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37" name="29 CuadroTexto"/>
          <p:cNvSpPr txBox="1"/>
          <p:nvPr/>
        </p:nvSpPr>
        <p:spPr>
          <a:xfrm>
            <a:off x="1137704" y="6427182"/>
            <a:ext cx="1012044"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Radius</a:t>
            </a:r>
            <a:endParaRPr lang="en-US" sz="1200" dirty="0"/>
          </a:p>
        </p:txBody>
      </p:sp>
      <p:sp>
        <p:nvSpPr>
          <p:cNvPr id="138" name="137 Flecha derecha"/>
          <p:cNvSpPr/>
          <p:nvPr/>
        </p:nvSpPr>
        <p:spPr bwMode="auto">
          <a:xfrm>
            <a:off x="2078890" y="5024223"/>
            <a:ext cx="532183" cy="154728"/>
          </a:xfrm>
          <a:prstGeom prst="rightArrow">
            <a:avLst/>
          </a:prstGeom>
          <a:solidFill>
            <a:srgbClr val="FF0000"/>
          </a:solidFill>
          <a:ln w="57150" cap="flat" cmpd="sng" algn="ctr">
            <a:solidFill>
              <a:srgbClr val="FF0000"/>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139" name="138 Flecha derecha"/>
          <p:cNvSpPr/>
          <p:nvPr/>
        </p:nvSpPr>
        <p:spPr bwMode="auto">
          <a:xfrm>
            <a:off x="5579068" y="5021895"/>
            <a:ext cx="532183" cy="154728"/>
          </a:xfrm>
          <a:prstGeom prst="rightArrow">
            <a:avLst/>
          </a:prstGeom>
          <a:solidFill>
            <a:srgbClr val="FF0000"/>
          </a:solidFill>
          <a:ln w="57150" cap="flat" cmpd="sng" algn="ctr">
            <a:solidFill>
              <a:srgbClr val="FF0000"/>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65" name="29 CuadroTexto"/>
          <p:cNvSpPr txBox="1"/>
          <p:nvPr/>
        </p:nvSpPr>
        <p:spPr>
          <a:xfrm>
            <a:off x="5982417" y="6540569"/>
            <a:ext cx="1626406" cy="276999"/>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Welding</a:t>
            </a:r>
            <a:endParaRPr lang="en-US" sz="1200" dirty="0"/>
          </a:p>
        </p:txBody>
      </p:sp>
      <p:cxnSp>
        <p:nvCxnSpPr>
          <p:cNvPr id="66" name="49 Conector recto de flecha"/>
          <p:cNvCxnSpPr>
            <a:endCxn id="28" idx="4"/>
          </p:cNvCxnSpPr>
          <p:nvPr/>
        </p:nvCxnSpPr>
        <p:spPr bwMode="auto">
          <a:xfrm flipV="1">
            <a:off x="7086737" y="6370033"/>
            <a:ext cx="155378" cy="296485"/>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49022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395" y="1935017"/>
            <a:ext cx="4024054" cy="37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45" y="1935017"/>
            <a:ext cx="4144901" cy="37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22</a:t>
            </a:fld>
            <a:r>
              <a:rPr lang="en-US" sz="1800" dirty="0"/>
              <a:t>)</a:t>
            </a:r>
          </a:p>
        </p:txBody>
      </p:sp>
      <p:sp>
        <p:nvSpPr>
          <p:cNvPr id="14" name="13 CuadroTexto"/>
          <p:cNvSpPr txBox="1"/>
          <p:nvPr/>
        </p:nvSpPr>
        <p:spPr>
          <a:xfrm>
            <a:off x="680549" y="1488682"/>
            <a:ext cx="3275288" cy="338554"/>
          </a:xfrm>
          <a:prstGeom prst="rect">
            <a:avLst/>
          </a:prstGeom>
          <a:noFill/>
        </p:spPr>
        <p:txBody>
          <a:bodyPr wrap="square" rtlCol="0">
            <a:spAutoFit/>
          </a:bodyPr>
          <a:lstStyle>
            <a:defPPr>
              <a:defRPr lang="en-US"/>
            </a:defPPr>
            <a:lvl1pPr>
              <a:defRPr sz="1600" u="sng"/>
            </a:lvl1pPr>
          </a:lstStyle>
          <a:p>
            <a:r>
              <a:rPr lang="en-US" dirty="0"/>
              <a:t>Frontal view of the castle</a:t>
            </a:r>
          </a:p>
        </p:txBody>
      </p:sp>
      <p:sp>
        <p:nvSpPr>
          <p:cNvPr id="15" name="14 CuadroTexto"/>
          <p:cNvSpPr txBox="1"/>
          <p:nvPr/>
        </p:nvSpPr>
        <p:spPr>
          <a:xfrm>
            <a:off x="5495807" y="1488682"/>
            <a:ext cx="2429229" cy="338554"/>
          </a:xfrm>
          <a:prstGeom prst="rect">
            <a:avLst/>
          </a:prstGeom>
          <a:noFill/>
        </p:spPr>
        <p:txBody>
          <a:bodyPr wrap="square" rtlCol="0">
            <a:spAutoFit/>
          </a:bodyPr>
          <a:lstStyle>
            <a:defPPr>
              <a:defRPr lang="en-US"/>
            </a:defPPr>
            <a:lvl1pPr>
              <a:defRPr sz="1600" u="sng"/>
            </a:lvl1pPr>
          </a:lstStyle>
          <a:p>
            <a:r>
              <a:rPr lang="en-US" dirty="0"/>
              <a:t>Rear view of the castle</a:t>
            </a:r>
          </a:p>
        </p:txBody>
      </p:sp>
      <p:sp>
        <p:nvSpPr>
          <p:cNvPr id="16" name="Rectangle 2"/>
          <p:cNvSpPr>
            <a:spLocks noGrp="1" noChangeArrowheads="1"/>
          </p:cNvSpPr>
          <p:nvPr>
            <p:ph type="title"/>
          </p:nvPr>
        </p:nvSpPr>
        <p:spPr>
          <a:xfrm>
            <a:off x="323850" y="224168"/>
            <a:ext cx="8667750" cy="576263"/>
          </a:xfrm>
          <a:noFill/>
        </p:spPr>
        <p:txBody>
          <a:bodyPr/>
          <a:lstStyle/>
          <a:p>
            <a:r>
              <a:rPr lang="en-GB" sz="2400" cap="all" dirty="0" smtClean="0"/>
              <a:t>Lead castle structure</a:t>
            </a:r>
            <a:endParaRPr lang="en-GB" sz="2400" cap="all" dirty="0"/>
          </a:p>
        </p:txBody>
      </p:sp>
      <p:sp>
        <p:nvSpPr>
          <p:cNvPr id="10" name="9 CuadroTexto"/>
          <p:cNvSpPr txBox="1"/>
          <p:nvPr/>
        </p:nvSpPr>
        <p:spPr>
          <a:xfrm>
            <a:off x="2704040" y="6080897"/>
            <a:ext cx="1785484" cy="276999"/>
          </a:xfrm>
          <a:prstGeom prst="rect">
            <a:avLst/>
          </a:prstGeom>
          <a:noFill/>
        </p:spPr>
        <p:txBody>
          <a:bodyPr wrap="square" rtlCol="0">
            <a:spAutoFit/>
          </a:bodyPr>
          <a:lstStyle/>
          <a:p>
            <a:r>
              <a:rPr lang="en-US" sz="1200" dirty="0" smtClean="0"/>
              <a:t>Structural steel shell</a:t>
            </a:r>
            <a:endParaRPr lang="en-US" sz="1200" dirty="0"/>
          </a:p>
        </p:txBody>
      </p:sp>
      <p:cxnSp>
        <p:nvCxnSpPr>
          <p:cNvPr id="11" name="10 Conector recto de flecha"/>
          <p:cNvCxnSpPr/>
          <p:nvPr/>
        </p:nvCxnSpPr>
        <p:spPr bwMode="auto">
          <a:xfrm flipH="1" flipV="1">
            <a:off x="3596782" y="2790656"/>
            <a:ext cx="261346" cy="327622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7" name="16 CuadroTexto"/>
          <p:cNvSpPr txBox="1"/>
          <p:nvPr/>
        </p:nvSpPr>
        <p:spPr>
          <a:xfrm>
            <a:off x="2783579" y="6357896"/>
            <a:ext cx="1626406" cy="276999"/>
          </a:xfrm>
          <a:prstGeom prst="rect">
            <a:avLst/>
          </a:prstGeom>
          <a:noFill/>
        </p:spPr>
        <p:txBody>
          <a:bodyPr wrap="square" rtlCol="0">
            <a:spAutoFit/>
          </a:bodyPr>
          <a:lstStyle/>
          <a:p>
            <a:r>
              <a:rPr lang="en-US" sz="1200" dirty="0" smtClean="0"/>
              <a:t>Inside of the castle</a:t>
            </a:r>
            <a:endParaRPr lang="en-US" sz="1200" dirty="0"/>
          </a:p>
        </p:txBody>
      </p:sp>
      <p:sp>
        <p:nvSpPr>
          <p:cNvPr id="18" name="17 CuadroTexto"/>
          <p:cNvSpPr txBox="1"/>
          <p:nvPr/>
        </p:nvSpPr>
        <p:spPr>
          <a:xfrm>
            <a:off x="6921060" y="6465795"/>
            <a:ext cx="1626406" cy="276999"/>
          </a:xfrm>
          <a:prstGeom prst="rect">
            <a:avLst/>
          </a:prstGeom>
          <a:noFill/>
        </p:spPr>
        <p:txBody>
          <a:bodyPr wrap="square" rtlCol="0">
            <a:spAutoFit/>
          </a:bodyPr>
          <a:lstStyle/>
          <a:p>
            <a:r>
              <a:rPr lang="en-US" sz="1200" dirty="0"/>
              <a:t>O</a:t>
            </a:r>
            <a:r>
              <a:rPr lang="en-US" sz="1200" dirty="0" smtClean="0"/>
              <a:t>utside of the castle</a:t>
            </a:r>
            <a:endParaRPr lang="en-US" sz="1200" dirty="0"/>
          </a:p>
        </p:txBody>
      </p:sp>
      <p:cxnSp>
        <p:nvCxnSpPr>
          <p:cNvPr id="19" name="18 Conector recto de flecha"/>
          <p:cNvCxnSpPr>
            <a:stCxn id="20" idx="0"/>
          </p:cNvCxnSpPr>
          <p:nvPr/>
        </p:nvCxnSpPr>
        <p:spPr bwMode="auto">
          <a:xfrm flipH="1" flipV="1">
            <a:off x="7640177" y="4311112"/>
            <a:ext cx="112022" cy="194043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0" name="19 CuadroTexto"/>
          <p:cNvSpPr txBox="1"/>
          <p:nvPr/>
        </p:nvSpPr>
        <p:spPr>
          <a:xfrm>
            <a:off x="6859457" y="6251550"/>
            <a:ext cx="1785484" cy="276999"/>
          </a:xfrm>
          <a:prstGeom prst="rect">
            <a:avLst/>
          </a:prstGeom>
          <a:noFill/>
        </p:spPr>
        <p:txBody>
          <a:bodyPr wrap="square" rtlCol="0">
            <a:spAutoFit/>
          </a:bodyPr>
          <a:lstStyle/>
          <a:p>
            <a:r>
              <a:rPr lang="en-US" sz="1200" dirty="0" smtClean="0"/>
              <a:t>Shielding steel structure</a:t>
            </a:r>
            <a:endParaRPr lang="en-US" sz="1200" dirty="0"/>
          </a:p>
        </p:txBody>
      </p:sp>
      <p:cxnSp>
        <p:nvCxnSpPr>
          <p:cNvPr id="21" name="20 Conector recto de flecha"/>
          <p:cNvCxnSpPr>
            <a:stCxn id="20" idx="0"/>
          </p:cNvCxnSpPr>
          <p:nvPr/>
        </p:nvCxnSpPr>
        <p:spPr bwMode="auto">
          <a:xfrm flipH="1" flipV="1">
            <a:off x="5857049" y="4582292"/>
            <a:ext cx="1895150" cy="166925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2" name="21 Conector recto de flecha"/>
          <p:cNvCxnSpPr>
            <a:stCxn id="20" idx="0"/>
          </p:cNvCxnSpPr>
          <p:nvPr/>
        </p:nvCxnSpPr>
        <p:spPr bwMode="auto">
          <a:xfrm flipV="1">
            <a:off x="7752199" y="4098460"/>
            <a:ext cx="369584" cy="2153090"/>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5" name="24 Conector recto de flecha"/>
          <p:cNvCxnSpPr>
            <a:stCxn id="20" idx="0"/>
          </p:cNvCxnSpPr>
          <p:nvPr/>
        </p:nvCxnSpPr>
        <p:spPr bwMode="auto">
          <a:xfrm flipH="1" flipV="1">
            <a:off x="6921060" y="2875716"/>
            <a:ext cx="831139" cy="3375834"/>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9" name="28 Conector recto de flecha"/>
          <p:cNvCxnSpPr/>
          <p:nvPr/>
        </p:nvCxnSpPr>
        <p:spPr bwMode="auto">
          <a:xfrm flipV="1">
            <a:off x="955439" y="4800209"/>
            <a:ext cx="446568" cy="1226896"/>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0" name="29 CuadroTexto"/>
          <p:cNvSpPr txBox="1"/>
          <p:nvPr/>
        </p:nvSpPr>
        <p:spPr>
          <a:xfrm>
            <a:off x="339945" y="6066884"/>
            <a:ext cx="1626406" cy="461665"/>
          </a:xfrm>
          <a:prstGeom prst="rect">
            <a:avLst/>
          </a:prstGeom>
          <a:noFill/>
        </p:spPr>
        <p:txBody>
          <a:bodyPr wrap="square" rtlCol="0">
            <a:spAutoFit/>
          </a:bodyPr>
          <a:lstStyle/>
          <a:p>
            <a:r>
              <a:rPr lang="en-US" sz="1200" dirty="0" smtClean="0"/>
              <a:t>Steel boxes for the lead bricks</a:t>
            </a:r>
            <a:endParaRPr lang="en-US" sz="1200" dirty="0"/>
          </a:p>
        </p:txBody>
      </p:sp>
      <p:cxnSp>
        <p:nvCxnSpPr>
          <p:cNvPr id="23" name="22 Conector recto de flecha"/>
          <p:cNvCxnSpPr/>
          <p:nvPr/>
        </p:nvCxnSpPr>
        <p:spPr bwMode="auto">
          <a:xfrm flipV="1">
            <a:off x="955439" y="2790656"/>
            <a:ext cx="446568" cy="3236449"/>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4" name="23 Conector recto de flecha"/>
          <p:cNvCxnSpPr/>
          <p:nvPr/>
        </p:nvCxnSpPr>
        <p:spPr bwMode="auto">
          <a:xfrm flipV="1">
            <a:off x="955439" y="4800209"/>
            <a:ext cx="1456956" cy="1266675"/>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6" name="25 CuadroTexto"/>
          <p:cNvSpPr txBox="1"/>
          <p:nvPr/>
        </p:nvSpPr>
        <p:spPr>
          <a:xfrm>
            <a:off x="2847202" y="937075"/>
            <a:ext cx="3275288" cy="338554"/>
          </a:xfrm>
          <a:prstGeom prst="rect">
            <a:avLst/>
          </a:prstGeom>
          <a:noFill/>
        </p:spPr>
        <p:txBody>
          <a:bodyPr wrap="square" rtlCol="0">
            <a:spAutoFit/>
          </a:bodyPr>
          <a:lstStyle>
            <a:defPPr>
              <a:defRPr lang="en-US"/>
            </a:defPPr>
            <a:lvl1pPr>
              <a:defRPr sz="1600" u="sng"/>
            </a:lvl1pPr>
          </a:lstStyle>
          <a:p>
            <a:r>
              <a:rPr lang="en-US" u="none" dirty="0" smtClean="0"/>
              <a:t>Lead weight ≈ 58,2 Tons</a:t>
            </a:r>
          </a:p>
        </p:txBody>
      </p:sp>
    </p:spTree>
    <p:extLst>
      <p:ext uri="{BB962C8B-B14F-4D97-AF65-F5344CB8AC3E}">
        <p14:creationId xmlns:p14="http://schemas.microsoft.com/office/powerpoint/2010/main" val="777385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1" name="100 Conector recto"/>
          <p:cNvCxnSpPr/>
          <p:nvPr/>
        </p:nvCxnSpPr>
        <p:spPr bwMode="auto">
          <a:xfrm flipH="1">
            <a:off x="6400167" y="5581116"/>
            <a:ext cx="575382" cy="0"/>
          </a:xfrm>
          <a:prstGeom prst="line">
            <a:avLst/>
          </a:prstGeom>
          <a:noFill/>
          <a:ln w="1270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9" name="58 Rectángulo"/>
          <p:cNvSpPr/>
          <p:nvPr/>
        </p:nvSpPr>
        <p:spPr bwMode="auto">
          <a:xfrm>
            <a:off x="6988479" y="1244691"/>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23</a:t>
            </a:fld>
            <a:r>
              <a:rPr lang="en-US" sz="1800" dirty="0"/>
              <a:t>)</a:t>
            </a:r>
          </a:p>
        </p:txBody>
      </p:sp>
      <p:sp>
        <p:nvSpPr>
          <p:cNvPr id="42" name="Rectangle 2"/>
          <p:cNvSpPr>
            <a:spLocks noGrp="1" noChangeArrowheads="1"/>
          </p:cNvSpPr>
          <p:nvPr>
            <p:ph type="title"/>
          </p:nvPr>
        </p:nvSpPr>
        <p:spPr>
          <a:xfrm>
            <a:off x="323850" y="224168"/>
            <a:ext cx="8667750" cy="576263"/>
          </a:xfrm>
          <a:noFill/>
        </p:spPr>
        <p:txBody>
          <a:bodyPr/>
          <a:lstStyle/>
          <a:p>
            <a:r>
              <a:rPr lang="en-GB" sz="2400" dirty="0" smtClean="0"/>
              <a:t>Vertical and horizontal mismatch of the stacking of the bricks.</a:t>
            </a:r>
            <a:endParaRPr lang="en-GB" sz="2400" dirty="0"/>
          </a:p>
        </p:txBody>
      </p:sp>
      <p:sp>
        <p:nvSpPr>
          <p:cNvPr id="103" name="102 CuadroTexto"/>
          <p:cNvSpPr txBox="1"/>
          <p:nvPr/>
        </p:nvSpPr>
        <p:spPr>
          <a:xfrm>
            <a:off x="6333931" y="681916"/>
            <a:ext cx="1204238" cy="461665"/>
          </a:xfrm>
          <a:prstGeom prst="rect">
            <a:avLst/>
          </a:prstGeom>
          <a:noFill/>
        </p:spPr>
        <p:txBody>
          <a:bodyPr wrap="square" rtlCol="0">
            <a:spAutoFit/>
          </a:bodyPr>
          <a:lstStyle/>
          <a:p>
            <a:r>
              <a:rPr lang="en-US" sz="1200" dirty="0" smtClean="0"/>
              <a:t>Wall of</a:t>
            </a:r>
          </a:p>
          <a:p>
            <a:r>
              <a:rPr lang="en-US" sz="1200" dirty="0"/>
              <a:t>2</a:t>
            </a:r>
            <a:r>
              <a:rPr lang="en-US" sz="1200" dirty="0" smtClean="0"/>
              <a:t> Bricks.</a:t>
            </a:r>
            <a:endParaRPr lang="en-US" sz="1200" dirty="0"/>
          </a:p>
        </p:txBody>
      </p:sp>
      <p:cxnSp>
        <p:nvCxnSpPr>
          <p:cNvPr id="104" name="103 Conector recto de flecha"/>
          <p:cNvCxnSpPr/>
          <p:nvPr/>
        </p:nvCxnSpPr>
        <p:spPr bwMode="auto">
          <a:xfrm>
            <a:off x="6150524" y="4445032"/>
            <a:ext cx="252627" cy="1"/>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05" name="104 CuadroTexto"/>
          <p:cNvSpPr txBox="1"/>
          <p:nvPr/>
        </p:nvSpPr>
        <p:spPr>
          <a:xfrm>
            <a:off x="4662609" y="4296017"/>
            <a:ext cx="1626406" cy="276999"/>
          </a:xfrm>
          <a:prstGeom prst="rect">
            <a:avLst/>
          </a:prstGeom>
          <a:noFill/>
        </p:spPr>
        <p:txBody>
          <a:bodyPr wrap="square" rtlCol="0">
            <a:spAutoFit/>
          </a:bodyPr>
          <a:lstStyle/>
          <a:p>
            <a:r>
              <a:rPr lang="en-US" sz="1200" dirty="0" smtClean="0"/>
              <a:t>Gaps between bricks</a:t>
            </a:r>
            <a:endParaRPr lang="en-US" sz="1200" dirty="0"/>
          </a:p>
        </p:txBody>
      </p:sp>
      <p:sp>
        <p:nvSpPr>
          <p:cNvPr id="67" name="66 Rectángulo"/>
          <p:cNvSpPr/>
          <p:nvPr/>
        </p:nvSpPr>
        <p:spPr bwMode="auto">
          <a:xfrm>
            <a:off x="6982529" y="4563741"/>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69" name="68 Conector recto de flecha"/>
          <p:cNvCxnSpPr/>
          <p:nvPr/>
        </p:nvCxnSpPr>
        <p:spPr bwMode="auto">
          <a:xfrm>
            <a:off x="6447597" y="6369132"/>
            <a:ext cx="586401" cy="1"/>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70" name="69 Conector recto de flecha"/>
          <p:cNvCxnSpPr/>
          <p:nvPr/>
        </p:nvCxnSpPr>
        <p:spPr bwMode="auto">
          <a:xfrm>
            <a:off x="7028040" y="6369133"/>
            <a:ext cx="549900" cy="0"/>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71" name="70 CuadroTexto"/>
          <p:cNvSpPr txBox="1"/>
          <p:nvPr/>
        </p:nvSpPr>
        <p:spPr>
          <a:xfrm>
            <a:off x="6897415" y="6111019"/>
            <a:ext cx="744837" cy="276999"/>
          </a:xfrm>
          <a:prstGeom prst="rect">
            <a:avLst/>
          </a:prstGeom>
          <a:noFill/>
        </p:spPr>
        <p:txBody>
          <a:bodyPr wrap="square" rtlCol="0">
            <a:spAutoFit/>
          </a:bodyPr>
          <a:lstStyle/>
          <a:p>
            <a:r>
              <a:rPr lang="en-US" sz="1200" dirty="0" smtClean="0"/>
              <a:t>100mm</a:t>
            </a:r>
            <a:endParaRPr lang="en-US" sz="1200" dirty="0"/>
          </a:p>
        </p:txBody>
      </p:sp>
      <p:sp>
        <p:nvSpPr>
          <p:cNvPr id="72" name="71 CuadroTexto"/>
          <p:cNvSpPr txBox="1"/>
          <p:nvPr/>
        </p:nvSpPr>
        <p:spPr>
          <a:xfrm>
            <a:off x="6314258" y="6118635"/>
            <a:ext cx="744837" cy="276999"/>
          </a:xfrm>
          <a:prstGeom prst="rect">
            <a:avLst/>
          </a:prstGeom>
          <a:noFill/>
        </p:spPr>
        <p:txBody>
          <a:bodyPr wrap="square" rtlCol="0">
            <a:spAutoFit/>
          </a:bodyPr>
          <a:lstStyle/>
          <a:p>
            <a:r>
              <a:rPr lang="en-US" sz="1200" dirty="0" smtClean="0"/>
              <a:t>100mm</a:t>
            </a:r>
            <a:endParaRPr lang="en-US" sz="1200" dirty="0"/>
          </a:p>
        </p:txBody>
      </p:sp>
      <p:cxnSp>
        <p:nvCxnSpPr>
          <p:cNvPr id="94" name="93 Conector recto de flecha"/>
          <p:cNvCxnSpPr/>
          <p:nvPr/>
        </p:nvCxnSpPr>
        <p:spPr bwMode="auto">
          <a:xfrm>
            <a:off x="6452658" y="6680851"/>
            <a:ext cx="1125282" cy="0"/>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95" name="94 CuadroTexto"/>
          <p:cNvSpPr txBox="1"/>
          <p:nvPr/>
        </p:nvSpPr>
        <p:spPr>
          <a:xfrm>
            <a:off x="6642881" y="6388018"/>
            <a:ext cx="744837" cy="276999"/>
          </a:xfrm>
          <a:prstGeom prst="rect">
            <a:avLst/>
          </a:prstGeom>
          <a:noFill/>
        </p:spPr>
        <p:txBody>
          <a:bodyPr wrap="square" rtlCol="0">
            <a:spAutoFit/>
          </a:bodyPr>
          <a:lstStyle/>
          <a:p>
            <a:r>
              <a:rPr lang="en-US" sz="1200" dirty="0"/>
              <a:t>2</a:t>
            </a:r>
            <a:r>
              <a:rPr lang="en-US" sz="1200" dirty="0" smtClean="0"/>
              <a:t>00mm</a:t>
            </a:r>
            <a:endParaRPr lang="en-US" sz="1200" dirty="0"/>
          </a:p>
        </p:txBody>
      </p:sp>
      <p:cxnSp>
        <p:nvCxnSpPr>
          <p:cNvPr id="109" name="108 Conector recto de flecha"/>
          <p:cNvCxnSpPr/>
          <p:nvPr/>
        </p:nvCxnSpPr>
        <p:spPr bwMode="auto">
          <a:xfrm flipV="1">
            <a:off x="7666002" y="4580626"/>
            <a:ext cx="0" cy="1036115"/>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10" name="109 CuadroTexto"/>
          <p:cNvSpPr txBox="1"/>
          <p:nvPr/>
        </p:nvSpPr>
        <p:spPr>
          <a:xfrm>
            <a:off x="7666002" y="4975747"/>
            <a:ext cx="744837" cy="276999"/>
          </a:xfrm>
          <a:prstGeom prst="rect">
            <a:avLst/>
          </a:prstGeom>
          <a:noFill/>
        </p:spPr>
        <p:txBody>
          <a:bodyPr wrap="square" rtlCol="0">
            <a:spAutoFit/>
          </a:bodyPr>
          <a:lstStyle/>
          <a:p>
            <a:r>
              <a:rPr lang="en-US" sz="1200" dirty="0"/>
              <a:t>2</a:t>
            </a:r>
            <a:r>
              <a:rPr lang="en-US" sz="1200" dirty="0" smtClean="0"/>
              <a:t>00mm</a:t>
            </a:r>
            <a:endParaRPr lang="en-US" sz="1200" dirty="0"/>
          </a:p>
        </p:txBody>
      </p:sp>
      <p:cxnSp>
        <p:nvCxnSpPr>
          <p:cNvPr id="111" name="110 Conector recto de flecha"/>
          <p:cNvCxnSpPr/>
          <p:nvPr/>
        </p:nvCxnSpPr>
        <p:spPr bwMode="auto">
          <a:xfrm flipH="1" flipV="1">
            <a:off x="6025340" y="5486399"/>
            <a:ext cx="1" cy="204843"/>
          </a:xfrm>
          <a:prstGeom prst="straightConnector1">
            <a:avLst/>
          </a:prstGeom>
          <a:ln w="317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12" name="111 CuadroTexto"/>
          <p:cNvSpPr txBox="1"/>
          <p:nvPr/>
        </p:nvSpPr>
        <p:spPr>
          <a:xfrm>
            <a:off x="4909026" y="5334237"/>
            <a:ext cx="985511" cy="461665"/>
          </a:xfrm>
          <a:prstGeom prst="rect">
            <a:avLst/>
          </a:prstGeom>
          <a:noFill/>
        </p:spPr>
        <p:txBody>
          <a:bodyPr wrap="square" rtlCol="0">
            <a:spAutoFit/>
          </a:bodyPr>
          <a:lstStyle/>
          <a:p>
            <a:r>
              <a:rPr lang="en-US" sz="1200" dirty="0" smtClean="0"/>
              <a:t>Between 5 to 10mm</a:t>
            </a:r>
            <a:endParaRPr lang="en-US" sz="1200" dirty="0"/>
          </a:p>
        </p:txBody>
      </p:sp>
      <p:cxnSp>
        <p:nvCxnSpPr>
          <p:cNvPr id="113" name="112 Conector recto"/>
          <p:cNvCxnSpPr/>
          <p:nvPr/>
        </p:nvCxnSpPr>
        <p:spPr bwMode="auto">
          <a:xfrm flipH="1">
            <a:off x="5942342" y="5527632"/>
            <a:ext cx="460809"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14" name="113 Conector recto"/>
          <p:cNvCxnSpPr/>
          <p:nvPr/>
        </p:nvCxnSpPr>
        <p:spPr bwMode="auto">
          <a:xfrm>
            <a:off x="5942342" y="5667491"/>
            <a:ext cx="371916" cy="1"/>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5" y="808073"/>
            <a:ext cx="2161404" cy="579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114 Conector recto"/>
          <p:cNvCxnSpPr/>
          <p:nvPr/>
        </p:nvCxnSpPr>
        <p:spPr bwMode="auto">
          <a:xfrm>
            <a:off x="479302" y="3980045"/>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16" name="115 Conector recto"/>
          <p:cNvCxnSpPr/>
          <p:nvPr/>
        </p:nvCxnSpPr>
        <p:spPr bwMode="auto">
          <a:xfrm>
            <a:off x="473416" y="2843697"/>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17" name="116 Conector recto"/>
          <p:cNvCxnSpPr/>
          <p:nvPr/>
        </p:nvCxnSpPr>
        <p:spPr bwMode="auto">
          <a:xfrm>
            <a:off x="481997" y="4975747"/>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118" name="117 CuadroTexto"/>
          <p:cNvSpPr txBox="1"/>
          <p:nvPr/>
        </p:nvSpPr>
        <p:spPr>
          <a:xfrm>
            <a:off x="-357651" y="3119570"/>
            <a:ext cx="1626406" cy="461665"/>
          </a:xfrm>
          <a:prstGeom prst="rect">
            <a:avLst/>
          </a:prstGeom>
          <a:noFill/>
        </p:spPr>
        <p:txBody>
          <a:bodyPr wrap="square" rtlCol="0">
            <a:spAutoFit/>
          </a:bodyPr>
          <a:lstStyle/>
          <a:p>
            <a:r>
              <a:rPr lang="en-US" sz="1200" dirty="0" smtClean="0"/>
              <a:t>External </a:t>
            </a:r>
          </a:p>
          <a:p>
            <a:r>
              <a:rPr lang="en-US" sz="1200" dirty="0" smtClean="0"/>
              <a:t>radiation</a:t>
            </a:r>
            <a:endParaRPr lang="en-US" sz="1200" dirty="0"/>
          </a:p>
        </p:txBody>
      </p:sp>
      <p:sp>
        <p:nvSpPr>
          <p:cNvPr id="123" name="122 CuadroTexto"/>
          <p:cNvSpPr txBox="1"/>
          <p:nvPr/>
        </p:nvSpPr>
        <p:spPr>
          <a:xfrm>
            <a:off x="7538169" y="1089798"/>
            <a:ext cx="1626406" cy="276999"/>
          </a:xfrm>
          <a:prstGeom prst="rect">
            <a:avLst/>
          </a:prstGeom>
          <a:noFill/>
        </p:spPr>
        <p:txBody>
          <a:bodyPr wrap="square" rtlCol="0">
            <a:spAutoFit/>
          </a:bodyPr>
          <a:lstStyle/>
          <a:p>
            <a:r>
              <a:rPr lang="en-US" sz="1200" dirty="0" smtClean="0"/>
              <a:t>Inside of the castle</a:t>
            </a:r>
            <a:endParaRPr lang="en-US" sz="1200" dirty="0"/>
          </a:p>
        </p:txBody>
      </p:sp>
      <p:sp>
        <p:nvSpPr>
          <p:cNvPr id="126" name="125 CuadroTexto"/>
          <p:cNvSpPr txBox="1"/>
          <p:nvPr/>
        </p:nvSpPr>
        <p:spPr>
          <a:xfrm>
            <a:off x="1490351" y="6296718"/>
            <a:ext cx="1626406" cy="276999"/>
          </a:xfrm>
          <a:prstGeom prst="rect">
            <a:avLst/>
          </a:prstGeom>
          <a:noFill/>
        </p:spPr>
        <p:txBody>
          <a:bodyPr wrap="square" rtlCol="0">
            <a:spAutoFit/>
          </a:bodyPr>
          <a:lstStyle/>
          <a:p>
            <a:r>
              <a:rPr lang="en-US" sz="1200" dirty="0" smtClean="0"/>
              <a:t>Lead bricks.</a:t>
            </a:r>
            <a:endParaRPr lang="en-US" sz="1200" dirty="0"/>
          </a:p>
        </p:txBody>
      </p:sp>
      <p:sp>
        <p:nvSpPr>
          <p:cNvPr id="44" name="43 Rectángulo"/>
          <p:cNvSpPr/>
          <p:nvPr/>
        </p:nvSpPr>
        <p:spPr bwMode="auto">
          <a:xfrm>
            <a:off x="6980554" y="3457391"/>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5" name="44 Rectángulo"/>
          <p:cNvSpPr/>
          <p:nvPr/>
        </p:nvSpPr>
        <p:spPr bwMode="auto">
          <a:xfrm>
            <a:off x="6978579" y="2351041"/>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8" name="47 Rectángulo"/>
          <p:cNvSpPr/>
          <p:nvPr/>
        </p:nvSpPr>
        <p:spPr bwMode="auto">
          <a:xfrm>
            <a:off x="6418374" y="1134035"/>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18" name="17 Conector recto"/>
          <p:cNvCxnSpPr/>
          <p:nvPr/>
        </p:nvCxnSpPr>
        <p:spPr bwMode="auto">
          <a:xfrm flipV="1">
            <a:off x="7538169" y="1046042"/>
            <a:ext cx="0" cy="462145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2" name="51 Rectángulo"/>
          <p:cNvSpPr/>
          <p:nvPr/>
        </p:nvSpPr>
        <p:spPr bwMode="auto">
          <a:xfrm>
            <a:off x="6422324" y="4447632"/>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53" name="52 Rectángulo"/>
          <p:cNvSpPr/>
          <p:nvPr/>
        </p:nvSpPr>
        <p:spPr bwMode="auto">
          <a:xfrm>
            <a:off x="6420349" y="3341282"/>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54" name="53 Rectángulo"/>
          <p:cNvSpPr/>
          <p:nvPr/>
        </p:nvSpPr>
        <p:spPr bwMode="auto">
          <a:xfrm>
            <a:off x="6418374" y="2234932"/>
            <a:ext cx="540000" cy="1080000"/>
          </a:xfrm>
          <a:prstGeom prst="rect">
            <a:avLst/>
          </a:prstGeom>
          <a:solidFill>
            <a:schemeClr val="accent4">
              <a:lumMod val="65000"/>
              <a:lumOff val="35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62" name="61 Conector recto"/>
          <p:cNvCxnSpPr/>
          <p:nvPr/>
        </p:nvCxnSpPr>
        <p:spPr bwMode="auto">
          <a:xfrm>
            <a:off x="6488169" y="3323558"/>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63" name="62 Conector recto"/>
          <p:cNvCxnSpPr/>
          <p:nvPr/>
        </p:nvCxnSpPr>
        <p:spPr bwMode="auto">
          <a:xfrm>
            <a:off x="5897896" y="2834307"/>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64" name="63 Conector recto"/>
          <p:cNvCxnSpPr/>
          <p:nvPr/>
        </p:nvCxnSpPr>
        <p:spPr bwMode="auto">
          <a:xfrm>
            <a:off x="5907838" y="3523454"/>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90" name="89 CuadroTexto"/>
          <p:cNvSpPr txBox="1"/>
          <p:nvPr/>
        </p:nvSpPr>
        <p:spPr>
          <a:xfrm>
            <a:off x="7429660" y="2049763"/>
            <a:ext cx="1785484" cy="276999"/>
          </a:xfrm>
          <a:prstGeom prst="rect">
            <a:avLst/>
          </a:prstGeom>
          <a:noFill/>
        </p:spPr>
        <p:txBody>
          <a:bodyPr wrap="square" rtlCol="0">
            <a:spAutoFit/>
          </a:bodyPr>
          <a:lstStyle/>
          <a:p>
            <a:r>
              <a:rPr lang="en-US" sz="1200" dirty="0" smtClean="0"/>
              <a:t>Structural steel shell</a:t>
            </a:r>
            <a:endParaRPr lang="en-US" sz="1200" dirty="0"/>
          </a:p>
        </p:txBody>
      </p:sp>
      <p:cxnSp>
        <p:nvCxnSpPr>
          <p:cNvPr id="91" name="90 Conector recto"/>
          <p:cNvCxnSpPr/>
          <p:nvPr/>
        </p:nvCxnSpPr>
        <p:spPr bwMode="auto">
          <a:xfrm flipH="1" flipV="1">
            <a:off x="6403151" y="5667491"/>
            <a:ext cx="1121047" cy="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97" name="96 CuadroTexto"/>
          <p:cNvSpPr txBox="1"/>
          <p:nvPr/>
        </p:nvSpPr>
        <p:spPr>
          <a:xfrm>
            <a:off x="4757111" y="1228298"/>
            <a:ext cx="1626406" cy="276999"/>
          </a:xfrm>
          <a:prstGeom prst="rect">
            <a:avLst/>
          </a:prstGeom>
          <a:noFill/>
        </p:spPr>
        <p:txBody>
          <a:bodyPr wrap="square" rtlCol="0">
            <a:spAutoFit/>
          </a:bodyPr>
          <a:lstStyle/>
          <a:p>
            <a:r>
              <a:rPr lang="en-US" sz="1200" dirty="0"/>
              <a:t>O</a:t>
            </a:r>
            <a:r>
              <a:rPr lang="en-US" sz="1200" dirty="0" smtClean="0"/>
              <a:t>utside of the castle</a:t>
            </a:r>
            <a:endParaRPr lang="en-US" sz="1200" dirty="0"/>
          </a:p>
        </p:txBody>
      </p:sp>
      <p:sp>
        <p:nvSpPr>
          <p:cNvPr id="46" name="45 CuadroTexto"/>
          <p:cNvSpPr txBox="1"/>
          <p:nvPr/>
        </p:nvSpPr>
        <p:spPr>
          <a:xfrm>
            <a:off x="4761328" y="5973552"/>
            <a:ext cx="1409980" cy="461665"/>
          </a:xfrm>
          <a:prstGeom prst="rect">
            <a:avLst/>
          </a:prstGeom>
          <a:noFill/>
        </p:spPr>
        <p:txBody>
          <a:bodyPr wrap="square" rtlCol="0">
            <a:spAutoFit/>
          </a:bodyPr>
          <a:lstStyle/>
          <a:p>
            <a:r>
              <a:rPr lang="en-US" sz="1200" dirty="0" smtClean="0"/>
              <a:t>Billet of lead or steel </a:t>
            </a:r>
            <a:endParaRPr lang="en-US" sz="1200" dirty="0"/>
          </a:p>
        </p:txBody>
      </p:sp>
      <p:cxnSp>
        <p:nvCxnSpPr>
          <p:cNvPr id="47" name="46 Conector recto de flecha"/>
          <p:cNvCxnSpPr/>
          <p:nvPr/>
        </p:nvCxnSpPr>
        <p:spPr bwMode="auto">
          <a:xfrm flipH="1">
            <a:off x="6025341" y="5588820"/>
            <a:ext cx="617541" cy="553325"/>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9" name="48 CuadroTexto"/>
          <p:cNvSpPr txBox="1"/>
          <p:nvPr/>
        </p:nvSpPr>
        <p:spPr>
          <a:xfrm>
            <a:off x="4793965" y="2995726"/>
            <a:ext cx="1626406" cy="461665"/>
          </a:xfrm>
          <a:prstGeom prst="rect">
            <a:avLst/>
          </a:prstGeom>
          <a:noFill/>
        </p:spPr>
        <p:txBody>
          <a:bodyPr wrap="square" rtlCol="0">
            <a:spAutoFit/>
          </a:bodyPr>
          <a:lstStyle/>
          <a:p>
            <a:r>
              <a:rPr lang="en-US" sz="1200" dirty="0" smtClean="0"/>
              <a:t>External </a:t>
            </a:r>
          </a:p>
          <a:p>
            <a:r>
              <a:rPr lang="en-US" sz="1200" dirty="0" smtClean="0"/>
              <a:t>radiation</a:t>
            </a:r>
            <a:endParaRPr lang="en-US" sz="1200" dirty="0"/>
          </a:p>
        </p:txBody>
      </p:sp>
      <p:cxnSp>
        <p:nvCxnSpPr>
          <p:cNvPr id="50" name="49 Conector recto"/>
          <p:cNvCxnSpPr/>
          <p:nvPr/>
        </p:nvCxnSpPr>
        <p:spPr bwMode="auto">
          <a:xfrm>
            <a:off x="5915840" y="3161197"/>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Tree>
    <p:extLst>
      <p:ext uri="{BB962C8B-B14F-4D97-AF65-F5344CB8AC3E}">
        <p14:creationId xmlns:p14="http://schemas.microsoft.com/office/powerpoint/2010/main" val="316335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2" name="61 Conector recto"/>
          <p:cNvCxnSpPr/>
          <p:nvPr/>
        </p:nvCxnSpPr>
        <p:spPr bwMode="auto">
          <a:xfrm flipH="1" flipV="1">
            <a:off x="4697360" y="4184991"/>
            <a:ext cx="18121" cy="1094551"/>
          </a:xfrm>
          <a:prstGeom prst="line">
            <a:avLst/>
          </a:prstGeom>
          <a:noFill/>
          <a:ln w="1270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471" y="657123"/>
            <a:ext cx="4198191" cy="26320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58 Conector recto"/>
          <p:cNvCxnSpPr/>
          <p:nvPr/>
        </p:nvCxnSpPr>
        <p:spPr bwMode="auto">
          <a:xfrm flipH="1" flipV="1">
            <a:off x="4516934" y="5269881"/>
            <a:ext cx="18121" cy="1094551"/>
          </a:xfrm>
          <a:prstGeom prst="line">
            <a:avLst/>
          </a:prstGeom>
          <a:noFill/>
          <a:ln w="1270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24</a:t>
            </a:fld>
            <a:r>
              <a:rPr lang="en-US" sz="1800" dirty="0"/>
              <a:t>)</a:t>
            </a:r>
          </a:p>
        </p:txBody>
      </p:sp>
      <p:cxnSp>
        <p:nvCxnSpPr>
          <p:cNvPr id="60" name="59 Conector recto"/>
          <p:cNvCxnSpPr/>
          <p:nvPr/>
        </p:nvCxnSpPr>
        <p:spPr bwMode="auto">
          <a:xfrm>
            <a:off x="8169888" y="3826552"/>
            <a:ext cx="0" cy="365254"/>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04" name="103 Conector recto de flecha"/>
          <p:cNvCxnSpPr/>
          <p:nvPr/>
        </p:nvCxnSpPr>
        <p:spPr bwMode="auto">
          <a:xfrm flipH="1" flipV="1">
            <a:off x="5406147" y="6442562"/>
            <a:ext cx="411103" cy="27693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05" name="104 CuadroTexto"/>
          <p:cNvSpPr txBox="1"/>
          <p:nvPr/>
        </p:nvSpPr>
        <p:spPr>
          <a:xfrm>
            <a:off x="5699022" y="6581001"/>
            <a:ext cx="1785484" cy="276999"/>
          </a:xfrm>
          <a:prstGeom prst="rect">
            <a:avLst/>
          </a:prstGeom>
          <a:noFill/>
        </p:spPr>
        <p:txBody>
          <a:bodyPr wrap="square" rtlCol="0">
            <a:spAutoFit/>
          </a:bodyPr>
          <a:lstStyle/>
          <a:p>
            <a:r>
              <a:rPr lang="en-US" sz="1200" dirty="0" smtClean="0"/>
              <a:t>Steel structural </a:t>
            </a:r>
            <a:r>
              <a:rPr lang="en-US" sz="1200" dirty="0"/>
              <a:t>shell</a:t>
            </a:r>
          </a:p>
        </p:txBody>
      </p:sp>
      <p:sp>
        <p:nvSpPr>
          <p:cNvPr id="67" name="66 Rectángulo"/>
          <p:cNvSpPr/>
          <p:nvPr/>
        </p:nvSpPr>
        <p:spPr bwMode="auto">
          <a:xfrm>
            <a:off x="113234" y="5289032"/>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95" name="94 CuadroTexto"/>
          <p:cNvSpPr txBox="1"/>
          <p:nvPr/>
        </p:nvSpPr>
        <p:spPr>
          <a:xfrm>
            <a:off x="239707" y="5470042"/>
            <a:ext cx="744837" cy="276999"/>
          </a:xfrm>
          <a:prstGeom prst="rect">
            <a:avLst/>
          </a:prstGeom>
          <a:noFill/>
        </p:spPr>
        <p:txBody>
          <a:bodyPr wrap="square" rtlCol="0">
            <a:spAutoFit/>
          </a:bodyPr>
          <a:lstStyle/>
          <a:p>
            <a:r>
              <a:rPr lang="en-US" sz="1200" dirty="0"/>
              <a:t>2</a:t>
            </a:r>
            <a:r>
              <a:rPr lang="en-US" sz="1200" dirty="0" smtClean="0"/>
              <a:t>00mm</a:t>
            </a:r>
            <a:endParaRPr lang="en-US" sz="1200" dirty="0"/>
          </a:p>
        </p:txBody>
      </p:sp>
      <p:cxnSp>
        <p:nvCxnSpPr>
          <p:cNvPr id="106" name="105 Conector recto"/>
          <p:cNvCxnSpPr/>
          <p:nvPr/>
        </p:nvCxnSpPr>
        <p:spPr bwMode="auto">
          <a:xfrm flipH="1">
            <a:off x="7719296" y="3807046"/>
            <a:ext cx="2508" cy="392982"/>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07" name="106 Conector recto"/>
          <p:cNvCxnSpPr/>
          <p:nvPr/>
        </p:nvCxnSpPr>
        <p:spPr bwMode="auto">
          <a:xfrm>
            <a:off x="7323129" y="3807046"/>
            <a:ext cx="1" cy="385555"/>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09" name="108 Conector recto de flecha"/>
          <p:cNvCxnSpPr/>
          <p:nvPr/>
        </p:nvCxnSpPr>
        <p:spPr bwMode="auto">
          <a:xfrm>
            <a:off x="207023" y="4119771"/>
            <a:ext cx="2181045" cy="12226"/>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10" name="109 CuadroTexto"/>
          <p:cNvSpPr txBox="1"/>
          <p:nvPr/>
        </p:nvSpPr>
        <p:spPr>
          <a:xfrm>
            <a:off x="959708" y="3897359"/>
            <a:ext cx="744837" cy="276999"/>
          </a:xfrm>
          <a:prstGeom prst="rect">
            <a:avLst/>
          </a:prstGeom>
          <a:noFill/>
        </p:spPr>
        <p:txBody>
          <a:bodyPr wrap="square" rtlCol="0">
            <a:spAutoFit/>
          </a:bodyPr>
          <a:lstStyle/>
          <a:p>
            <a:r>
              <a:rPr lang="en-US" sz="1200" dirty="0"/>
              <a:t>2</a:t>
            </a:r>
            <a:r>
              <a:rPr lang="en-US" sz="1200" dirty="0" smtClean="0"/>
              <a:t>00mm</a:t>
            </a:r>
            <a:endParaRPr lang="en-US" sz="1200" dirty="0"/>
          </a:p>
        </p:txBody>
      </p:sp>
      <p:sp>
        <p:nvSpPr>
          <p:cNvPr id="112" name="111 CuadroTexto"/>
          <p:cNvSpPr txBox="1"/>
          <p:nvPr/>
        </p:nvSpPr>
        <p:spPr>
          <a:xfrm>
            <a:off x="6904584" y="6581001"/>
            <a:ext cx="1545551" cy="276999"/>
          </a:xfrm>
          <a:prstGeom prst="rect">
            <a:avLst/>
          </a:prstGeom>
          <a:noFill/>
        </p:spPr>
        <p:txBody>
          <a:bodyPr wrap="square" rtlCol="0">
            <a:spAutoFit/>
          </a:bodyPr>
          <a:lstStyle/>
          <a:p>
            <a:r>
              <a:rPr lang="en-US" sz="1200" dirty="0" smtClean="0"/>
              <a:t>2 to </a:t>
            </a:r>
            <a:r>
              <a:rPr lang="en-US" sz="1200" dirty="0"/>
              <a:t>3</a:t>
            </a:r>
            <a:r>
              <a:rPr lang="en-US" sz="1200" dirty="0" smtClean="0"/>
              <a:t>mm</a:t>
            </a:r>
            <a:endParaRPr lang="en-US" sz="1200" dirty="0"/>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49" y="701973"/>
            <a:ext cx="3216738" cy="2869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Rectángulo"/>
          <p:cNvSpPr/>
          <p:nvPr/>
        </p:nvSpPr>
        <p:spPr bwMode="auto">
          <a:xfrm>
            <a:off x="2296261" y="5282134"/>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0" name="39 Rectángulo"/>
          <p:cNvSpPr/>
          <p:nvPr/>
        </p:nvSpPr>
        <p:spPr bwMode="auto">
          <a:xfrm>
            <a:off x="228068" y="4184446"/>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4" name="43 Rectángulo"/>
          <p:cNvSpPr/>
          <p:nvPr/>
        </p:nvSpPr>
        <p:spPr bwMode="auto">
          <a:xfrm>
            <a:off x="4767254" y="4192601"/>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8" name="47 Rectángulo"/>
          <p:cNvSpPr/>
          <p:nvPr/>
        </p:nvSpPr>
        <p:spPr bwMode="auto">
          <a:xfrm>
            <a:off x="6850136" y="5294103"/>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9" name="48 Rectángulo"/>
          <p:cNvSpPr/>
          <p:nvPr/>
        </p:nvSpPr>
        <p:spPr bwMode="auto">
          <a:xfrm>
            <a:off x="6956587" y="4191807"/>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56" name="55 CuadroTexto"/>
          <p:cNvSpPr txBox="1"/>
          <p:nvPr/>
        </p:nvSpPr>
        <p:spPr>
          <a:xfrm>
            <a:off x="1413243" y="6492759"/>
            <a:ext cx="1626406" cy="276999"/>
          </a:xfrm>
          <a:prstGeom prst="rect">
            <a:avLst/>
          </a:prstGeom>
          <a:noFill/>
        </p:spPr>
        <p:txBody>
          <a:bodyPr wrap="square" rtlCol="0">
            <a:spAutoFit/>
          </a:bodyPr>
          <a:lstStyle/>
          <a:p>
            <a:r>
              <a:rPr lang="en-US" sz="1200" dirty="0" smtClean="0"/>
              <a:t>Inside castle</a:t>
            </a:r>
            <a:endParaRPr lang="en-US" sz="1200" dirty="0"/>
          </a:p>
        </p:txBody>
      </p:sp>
      <p:cxnSp>
        <p:nvCxnSpPr>
          <p:cNvPr id="94" name="93 Conector recto de flecha"/>
          <p:cNvCxnSpPr/>
          <p:nvPr/>
        </p:nvCxnSpPr>
        <p:spPr bwMode="auto">
          <a:xfrm>
            <a:off x="372828" y="4186233"/>
            <a:ext cx="0" cy="2170924"/>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58" name="57 Conector recto"/>
          <p:cNvCxnSpPr/>
          <p:nvPr/>
        </p:nvCxnSpPr>
        <p:spPr bwMode="auto">
          <a:xfrm>
            <a:off x="3357587" y="4140285"/>
            <a:ext cx="2564098" cy="0"/>
          </a:xfrm>
          <a:prstGeom prst="line">
            <a:avLst/>
          </a:prstGeom>
          <a:noFill/>
          <a:ln w="1016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29" name="28 Elipse"/>
          <p:cNvSpPr/>
          <p:nvPr/>
        </p:nvSpPr>
        <p:spPr bwMode="auto">
          <a:xfrm>
            <a:off x="1743519" y="2553864"/>
            <a:ext cx="650952" cy="404996"/>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80" name="79 Conector recto"/>
          <p:cNvCxnSpPr/>
          <p:nvPr/>
        </p:nvCxnSpPr>
        <p:spPr bwMode="auto">
          <a:xfrm>
            <a:off x="2145634" y="2937418"/>
            <a:ext cx="2310627" cy="1098440"/>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83" name="82 CuadroTexto"/>
          <p:cNvSpPr txBox="1"/>
          <p:nvPr/>
        </p:nvSpPr>
        <p:spPr>
          <a:xfrm>
            <a:off x="7021117" y="3530047"/>
            <a:ext cx="1396358" cy="276999"/>
          </a:xfrm>
          <a:prstGeom prst="rect">
            <a:avLst/>
          </a:prstGeom>
          <a:noFill/>
        </p:spPr>
        <p:txBody>
          <a:bodyPr wrap="square" rtlCol="0">
            <a:spAutoFit/>
          </a:bodyPr>
          <a:lstStyle/>
          <a:p>
            <a:r>
              <a:rPr lang="en-US" sz="1200" dirty="0" smtClean="0"/>
              <a:t>External radiation</a:t>
            </a:r>
            <a:endParaRPr lang="en-US" sz="1200" dirty="0"/>
          </a:p>
        </p:txBody>
      </p:sp>
      <p:sp>
        <p:nvSpPr>
          <p:cNvPr id="86" name="85 CuadroTexto"/>
          <p:cNvSpPr txBox="1"/>
          <p:nvPr/>
        </p:nvSpPr>
        <p:spPr>
          <a:xfrm>
            <a:off x="3411271" y="2626836"/>
            <a:ext cx="1430414" cy="461665"/>
          </a:xfrm>
          <a:prstGeom prst="rect">
            <a:avLst/>
          </a:prstGeom>
          <a:noFill/>
        </p:spPr>
        <p:txBody>
          <a:bodyPr wrap="square" rtlCol="0">
            <a:spAutoFit/>
          </a:bodyPr>
          <a:lstStyle/>
          <a:p>
            <a:r>
              <a:rPr lang="en-US" sz="1200" dirty="0" smtClean="0"/>
              <a:t>Shielding structure</a:t>
            </a:r>
          </a:p>
          <a:p>
            <a:r>
              <a:rPr lang="en-US" sz="1200" dirty="0" smtClean="0"/>
              <a:t> I steel beam</a:t>
            </a:r>
            <a:endParaRPr lang="en-US" sz="1200" dirty="0"/>
          </a:p>
        </p:txBody>
      </p:sp>
      <p:sp>
        <p:nvSpPr>
          <p:cNvPr id="87" name="86 CuadroTexto"/>
          <p:cNvSpPr txBox="1"/>
          <p:nvPr/>
        </p:nvSpPr>
        <p:spPr>
          <a:xfrm>
            <a:off x="1862839" y="3842978"/>
            <a:ext cx="1626406" cy="276999"/>
          </a:xfrm>
          <a:prstGeom prst="rect">
            <a:avLst/>
          </a:prstGeom>
          <a:noFill/>
        </p:spPr>
        <p:txBody>
          <a:bodyPr wrap="square" rtlCol="0">
            <a:spAutoFit/>
          </a:bodyPr>
          <a:lstStyle/>
          <a:p>
            <a:r>
              <a:rPr lang="en-US" sz="1200" dirty="0"/>
              <a:t>O</a:t>
            </a:r>
            <a:r>
              <a:rPr lang="en-US" sz="1200" dirty="0" smtClean="0"/>
              <a:t>utside castle</a:t>
            </a:r>
            <a:endParaRPr lang="en-US" sz="1200" dirty="0"/>
          </a:p>
        </p:txBody>
      </p:sp>
      <p:cxnSp>
        <p:nvCxnSpPr>
          <p:cNvPr id="90" name="89 Conector recto de flecha"/>
          <p:cNvCxnSpPr/>
          <p:nvPr/>
        </p:nvCxnSpPr>
        <p:spPr bwMode="auto">
          <a:xfrm>
            <a:off x="3851706" y="3088501"/>
            <a:ext cx="772775" cy="892976"/>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96" name="95 Conector recto de flecha"/>
          <p:cNvCxnSpPr/>
          <p:nvPr/>
        </p:nvCxnSpPr>
        <p:spPr bwMode="auto">
          <a:xfrm flipH="1" flipV="1">
            <a:off x="2145635" y="2756362"/>
            <a:ext cx="1432047" cy="181056"/>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99" name="98 CuadroTexto"/>
          <p:cNvSpPr txBox="1"/>
          <p:nvPr/>
        </p:nvSpPr>
        <p:spPr>
          <a:xfrm>
            <a:off x="669855" y="4593307"/>
            <a:ext cx="1626406" cy="276999"/>
          </a:xfrm>
          <a:prstGeom prst="rect">
            <a:avLst/>
          </a:prstGeom>
          <a:noFill/>
        </p:spPr>
        <p:txBody>
          <a:bodyPr wrap="square" rtlCol="0">
            <a:spAutoFit/>
          </a:bodyPr>
          <a:lstStyle/>
          <a:p>
            <a:r>
              <a:rPr lang="en-US" sz="1200" dirty="0" smtClean="0"/>
              <a:t>Lead brick.</a:t>
            </a:r>
            <a:endParaRPr lang="en-US" sz="1200" dirty="0"/>
          </a:p>
        </p:txBody>
      </p:sp>
      <p:sp>
        <p:nvSpPr>
          <p:cNvPr id="102" name="101 CuadroTexto"/>
          <p:cNvSpPr txBox="1"/>
          <p:nvPr/>
        </p:nvSpPr>
        <p:spPr>
          <a:xfrm>
            <a:off x="79298" y="788470"/>
            <a:ext cx="1695450" cy="276999"/>
          </a:xfrm>
          <a:prstGeom prst="rect">
            <a:avLst/>
          </a:prstGeom>
          <a:noFill/>
        </p:spPr>
        <p:txBody>
          <a:bodyPr wrap="square" rtlCol="0">
            <a:spAutoFit/>
          </a:bodyPr>
          <a:lstStyle/>
          <a:p>
            <a:r>
              <a:rPr lang="en-US" sz="1200" dirty="0" smtClean="0"/>
              <a:t>Rear view of the castle</a:t>
            </a:r>
            <a:endParaRPr lang="en-US" sz="1200" dirty="0"/>
          </a:p>
        </p:txBody>
      </p:sp>
      <p:cxnSp>
        <p:nvCxnSpPr>
          <p:cNvPr id="119" name="118 Conector recto de flecha"/>
          <p:cNvCxnSpPr/>
          <p:nvPr/>
        </p:nvCxnSpPr>
        <p:spPr bwMode="auto">
          <a:xfrm flipH="1">
            <a:off x="4697360" y="3807046"/>
            <a:ext cx="773931" cy="786261"/>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20" name="119 CuadroTexto"/>
          <p:cNvSpPr txBox="1"/>
          <p:nvPr/>
        </p:nvSpPr>
        <p:spPr>
          <a:xfrm>
            <a:off x="4841685" y="3571939"/>
            <a:ext cx="2015653" cy="276999"/>
          </a:xfrm>
          <a:prstGeom prst="rect">
            <a:avLst/>
          </a:prstGeom>
          <a:noFill/>
        </p:spPr>
        <p:txBody>
          <a:bodyPr wrap="square" rtlCol="0">
            <a:spAutoFit/>
          </a:bodyPr>
          <a:lstStyle/>
          <a:p>
            <a:r>
              <a:rPr lang="en-US" sz="1200" dirty="0" smtClean="0"/>
              <a:t>Billet of lead about 5mm</a:t>
            </a:r>
            <a:endParaRPr lang="en-US" sz="1200" dirty="0"/>
          </a:p>
        </p:txBody>
      </p:sp>
      <p:sp>
        <p:nvSpPr>
          <p:cNvPr id="57" name="56 Elipse"/>
          <p:cNvSpPr/>
          <p:nvPr/>
        </p:nvSpPr>
        <p:spPr bwMode="auto">
          <a:xfrm>
            <a:off x="6292103" y="913355"/>
            <a:ext cx="450824" cy="404996"/>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61" name="60 Conector recto"/>
          <p:cNvCxnSpPr>
            <a:stCxn id="57" idx="4"/>
          </p:cNvCxnSpPr>
          <p:nvPr/>
        </p:nvCxnSpPr>
        <p:spPr bwMode="auto">
          <a:xfrm flipH="1">
            <a:off x="4767254" y="1318351"/>
            <a:ext cx="1750261" cy="2717507"/>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51" name="50 Conector recto"/>
          <p:cNvCxnSpPr/>
          <p:nvPr/>
        </p:nvCxnSpPr>
        <p:spPr bwMode="auto">
          <a:xfrm flipH="1" flipV="1">
            <a:off x="4606968" y="4161754"/>
            <a:ext cx="31052" cy="2223554"/>
          </a:xfrm>
          <a:prstGeom prst="line">
            <a:avLst/>
          </a:prstGeom>
          <a:noFill/>
          <a:ln w="1016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11" name="110 Conector recto de flecha"/>
          <p:cNvCxnSpPr/>
          <p:nvPr/>
        </p:nvCxnSpPr>
        <p:spPr bwMode="auto">
          <a:xfrm>
            <a:off x="4638020" y="4705241"/>
            <a:ext cx="177147" cy="0"/>
          </a:xfrm>
          <a:prstGeom prst="straightConnector1">
            <a:avLst/>
          </a:prstGeom>
          <a:ln w="317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1" name="40 Rectángulo"/>
          <p:cNvSpPr/>
          <p:nvPr/>
        </p:nvSpPr>
        <p:spPr bwMode="auto">
          <a:xfrm>
            <a:off x="2409540" y="4178953"/>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3" name="42 Rectángulo"/>
          <p:cNvSpPr/>
          <p:nvPr/>
        </p:nvSpPr>
        <p:spPr bwMode="auto">
          <a:xfrm>
            <a:off x="4659607" y="5298418"/>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71" name="70 Conector recto de flecha"/>
          <p:cNvCxnSpPr/>
          <p:nvPr/>
        </p:nvCxnSpPr>
        <p:spPr bwMode="auto">
          <a:xfrm flipH="1">
            <a:off x="4516935" y="3847461"/>
            <a:ext cx="954355" cy="2256456"/>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03" name="102 CuadroTexto"/>
          <p:cNvSpPr txBox="1"/>
          <p:nvPr/>
        </p:nvSpPr>
        <p:spPr>
          <a:xfrm>
            <a:off x="2064714" y="5603608"/>
            <a:ext cx="2373002" cy="276999"/>
          </a:xfrm>
          <a:prstGeom prst="rect">
            <a:avLst/>
          </a:prstGeom>
          <a:noFill/>
        </p:spPr>
        <p:txBody>
          <a:bodyPr wrap="square" rtlCol="0">
            <a:spAutoFit/>
          </a:bodyPr>
          <a:lstStyle/>
          <a:p>
            <a:r>
              <a:rPr lang="en-US" sz="1200" dirty="0" smtClean="0"/>
              <a:t>Wall of</a:t>
            </a:r>
            <a:r>
              <a:rPr lang="en-US" sz="1200" dirty="0"/>
              <a:t> </a:t>
            </a:r>
            <a:r>
              <a:rPr lang="en-US" sz="1200" dirty="0" smtClean="0"/>
              <a:t>2 Bricks.</a:t>
            </a:r>
            <a:endParaRPr lang="en-US" sz="1200" dirty="0"/>
          </a:p>
        </p:txBody>
      </p:sp>
      <p:cxnSp>
        <p:nvCxnSpPr>
          <p:cNvPr id="47" name="46 Conector recto"/>
          <p:cNvCxnSpPr/>
          <p:nvPr/>
        </p:nvCxnSpPr>
        <p:spPr bwMode="auto">
          <a:xfrm>
            <a:off x="0" y="6395061"/>
            <a:ext cx="9144000" cy="0"/>
          </a:xfrm>
          <a:prstGeom prst="line">
            <a:avLst/>
          </a:prstGeom>
          <a:noFill/>
          <a:ln w="381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0" name="Rectangle 2"/>
          <p:cNvSpPr txBox="1">
            <a:spLocks noChangeArrowheads="1"/>
          </p:cNvSpPr>
          <p:nvPr/>
        </p:nvSpPr>
        <p:spPr bwMode="auto">
          <a:xfrm>
            <a:off x="401819" y="206440"/>
            <a:ext cx="86677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80000"/>
              </a:lnSpc>
              <a:spcBef>
                <a:spcPct val="0"/>
              </a:spcBef>
              <a:spcAft>
                <a:spcPct val="0"/>
              </a:spcAft>
              <a:defRPr sz="2800">
                <a:solidFill>
                  <a:srgbClr val="800000"/>
                </a:solidFill>
                <a:latin typeface="+mj-lt"/>
                <a:ea typeface="+mj-ea"/>
                <a:cs typeface="+mj-cs"/>
              </a:defRPr>
            </a:lvl1pPr>
            <a:lvl2pPr algn="l" rtl="0" fontAlgn="base">
              <a:lnSpc>
                <a:spcPct val="80000"/>
              </a:lnSpc>
              <a:spcBef>
                <a:spcPct val="0"/>
              </a:spcBef>
              <a:spcAft>
                <a:spcPct val="0"/>
              </a:spcAft>
              <a:defRPr sz="2800">
                <a:solidFill>
                  <a:srgbClr val="800000"/>
                </a:solidFill>
                <a:latin typeface="Gill Sans Light" pitchFamily="34" charset="0"/>
              </a:defRPr>
            </a:lvl2pPr>
            <a:lvl3pPr algn="l" rtl="0" fontAlgn="base">
              <a:lnSpc>
                <a:spcPct val="80000"/>
              </a:lnSpc>
              <a:spcBef>
                <a:spcPct val="0"/>
              </a:spcBef>
              <a:spcAft>
                <a:spcPct val="0"/>
              </a:spcAft>
              <a:defRPr sz="2800">
                <a:solidFill>
                  <a:srgbClr val="800000"/>
                </a:solidFill>
                <a:latin typeface="Gill Sans Light" pitchFamily="34" charset="0"/>
              </a:defRPr>
            </a:lvl3pPr>
            <a:lvl4pPr algn="l" rtl="0" fontAlgn="base">
              <a:lnSpc>
                <a:spcPct val="80000"/>
              </a:lnSpc>
              <a:spcBef>
                <a:spcPct val="0"/>
              </a:spcBef>
              <a:spcAft>
                <a:spcPct val="0"/>
              </a:spcAft>
              <a:defRPr sz="2800">
                <a:solidFill>
                  <a:srgbClr val="800000"/>
                </a:solidFill>
                <a:latin typeface="Gill Sans Light" pitchFamily="34" charset="0"/>
              </a:defRPr>
            </a:lvl4pPr>
            <a:lvl5pPr algn="l" rtl="0" fontAlgn="base">
              <a:lnSpc>
                <a:spcPct val="80000"/>
              </a:lnSpc>
              <a:spcBef>
                <a:spcPct val="0"/>
              </a:spcBef>
              <a:spcAft>
                <a:spcPct val="0"/>
              </a:spcAft>
              <a:defRPr sz="2800">
                <a:solidFill>
                  <a:srgbClr val="800000"/>
                </a:solidFill>
                <a:latin typeface="Gill Sans Light" pitchFamily="34" charset="0"/>
              </a:defRPr>
            </a:lvl5pPr>
            <a:lvl6pPr marL="457200" algn="l" rtl="0" fontAlgn="base">
              <a:lnSpc>
                <a:spcPct val="80000"/>
              </a:lnSpc>
              <a:spcBef>
                <a:spcPct val="0"/>
              </a:spcBef>
              <a:spcAft>
                <a:spcPct val="0"/>
              </a:spcAft>
              <a:defRPr sz="2800">
                <a:solidFill>
                  <a:srgbClr val="800000"/>
                </a:solidFill>
                <a:latin typeface="Gill Sans Light" pitchFamily="34" charset="0"/>
              </a:defRPr>
            </a:lvl6pPr>
            <a:lvl7pPr marL="914400" algn="l" rtl="0" fontAlgn="base">
              <a:lnSpc>
                <a:spcPct val="80000"/>
              </a:lnSpc>
              <a:spcBef>
                <a:spcPct val="0"/>
              </a:spcBef>
              <a:spcAft>
                <a:spcPct val="0"/>
              </a:spcAft>
              <a:defRPr sz="2800">
                <a:solidFill>
                  <a:srgbClr val="800000"/>
                </a:solidFill>
                <a:latin typeface="Gill Sans Light" pitchFamily="34" charset="0"/>
              </a:defRPr>
            </a:lvl7pPr>
            <a:lvl8pPr marL="1371600" algn="l" rtl="0" fontAlgn="base">
              <a:lnSpc>
                <a:spcPct val="80000"/>
              </a:lnSpc>
              <a:spcBef>
                <a:spcPct val="0"/>
              </a:spcBef>
              <a:spcAft>
                <a:spcPct val="0"/>
              </a:spcAft>
              <a:defRPr sz="2800">
                <a:solidFill>
                  <a:srgbClr val="800000"/>
                </a:solidFill>
                <a:latin typeface="Gill Sans Light" pitchFamily="34" charset="0"/>
              </a:defRPr>
            </a:lvl8pPr>
            <a:lvl9pPr marL="1828800" algn="l" rtl="0" fontAlgn="base">
              <a:lnSpc>
                <a:spcPct val="80000"/>
              </a:lnSpc>
              <a:spcBef>
                <a:spcPct val="0"/>
              </a:spcBef>
              <a:spcAft>
                <a:spcPct val="0"/>
              </a:spcAft>
              <a:defRPr sz="2800">
                <a:solidFill>
                  <a:srgbClr val="800000"/>
                </a:solidFill>
                <a:latin typeface="Gill Sans Light" pitchFamily="34" charset="0"/>
              </a:defRPr>
            </a:lvl9pPr>
          </a:lstStyle>
          <a:p>
            <a:r>
              <a:rPr lang="en-GB" sz="2400" dirty="0" smtClean="0"/>
              <a:t>External and internal  shielding structure.</a:t>
            </a:r>
            <a:endParaRPr lang="en-GB" sz="2400" dirty="0"/>
          </a:p>
        </p:txBody>
      </p:sp>
    </p:spTree>
    <p:extLst>
      <p:ext uri="{BB962C8B-B14F-4D97-AF65-F5344CB8AC3E}">
        <p14:creationId xmlns:p14="http://schemas.microsoft.com/office/powerpoint/2010/main" val="46362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852" y="777326"/>
            <a:ext cx="5206598" cy="35228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515703"/>
            <a:ext cx="3787878" cy="224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25</a:t>
            </a:fld>
            <a:r>
              <a:rPr lang="en-US" sz="1800" dirty="0"/>
              <a:t>)</a:t>
            </a:r>
          </a:p>
        </p:txBody>
      </p:sp>
      <p:sp>
        <p:nvSpPr>
          <p:cNvPr id="15" name="14 CuadroTexto"/>
          <p:cNvSpPr txBox="1"/>
          <p:nvPr/>
        </p:nvSpPr>
        <p:spPr>
          <a:xfrm>
            <a:off x="2766917" y="419723"/>
            <a:ext cx="3223025" cy="338554"/>
          </a:xfrm>
          <a:prstGeom prst="rect">
            <a:avLst/>
          </a:prstGeom>
          <a:noFill/>
        </p:spPr>
        <p:txBody>
          <a:bodyPr wrap="square" rtlCol="0">
            <a:spAutoFit/>
          </a:bodyPr>
          <a:lstStyle/>
          <a:p>
            <a:r>
              <a:rPr lang="en-US" sz="1600" u="sng" dirty="0" smtClean="0"/>
              <a:t>Cutaway view of the shielding</a:t>
            </a:r>
            <a:endParaRPr lang="en-US" sz="1600" u="sng" dirty="0"/>
          </a:p>
        </p:txBody>
      </p:sp>
      <p:sp>
        <p:nvSpPr>
          <p:cNvPr id="16" name="Rectangle 2"/>
          <p:cNvSpPr>
            <a:spLocks noGrp="1" noChangeArrowheads="1"/>
          </p:cNvSpPr>
          <p:nvPr>
            <p:ph type="title"/>
          </p:nvPr>
        </p:nvSpPr>
        <p:spPr>
          <a:xfrm>
            <a:off x="323850" y="224168"/>
            <a:ext cx="8667750" cy="576263"/>
          </a:xfrm>
          <a:noFill/>
        </p:spPr>
        <p:txBody>
          <a:bodyPr/>
          <a:lstStyle/>
          <a:p>
            <a:r>
              <a:rPr lang="en-GB" sz="2400" dirty="0" smtClean="0"/>
              <a:t>Details of shielding.</a:t>
            </a:r>
            <a:endParaRPr lang="en-GB" sz="2400" dirty="0"/>
          </a:p>
        </p:txBody>
      </p:sp>
      <p:sp>
        <p:nvSpPr>
          <p:cNvPr id="54" name="53 Elipse"/>
          <p:cNvSpPr/>
          <p:nvPr/>
        </p:nvSpPr>
        <p:spPr bwMode="auto">
          <a:xfrm>
            <a:off x="3612137" y="3155625"/>
            <a:ext cx="2047875" cy="933294"/>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55" name="54 Conector recto"/>
          <p:cNvCxnSpPr>
            <a:stCxn id="54" idx="4"/>
          </p:cNvCxnSpPr>
          <p:nvPr/>
        </p:nvCxnSpPr>
        <p:spPr bwMode="auto">
          <a:xfrm flipH="1">
            <a:off x="3707387" y="4088919"/>
            <a:ext cx="928688" cy="1269715"/>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62" name="61 CuadroTexto"/>
          <p:cNvSpPr txBox="1"/>
          <p:nvPr/>
        </p:nvSpPr>
        <p:spPr>
          <a:xfrm>
            <a:off x="4802981" y="4515703"/>
            <a:ext cx="892742" cy="461665"/>
          </a:xfrm>
          <a:prstGeom prst="rect">
            <a:avLst/>
          </a:prstGeom>
          <a:noFill/>
        </p:spPr>
        <p:txBody>
          <a:bodyPr wrap="square" rtlCol="0">
            <a:spAutoFit/>
          </a:bodyPr>
          <a:lstStyle/>
          <a:p>
            <a:r>
              <a:rPr lang="en-US" sz="1200" dirty="0" smtClean="0"/>
              <a:t>Vessel supports</a:t>
            </a:r>
            <a:endParaRPr lang="en-US" sz="1200" dirty="0"/>
          </a:p>
        </p:txBody>
      </p:sp>
      <p:cxnSp>
        <p:nvCxnSpPr>
          <p:cNvPr id="63" name="62 Conector recto de flecha"/>
          <p:cNvCxnSpPr/>
          <p:nvPr/>
        </p:nvCxnSpPr>
        <p:spPr bwMode="auto">
          <a:xfrm flipV="1">
            <a:off x="3724275" y="4973700"/>
            <a:ext cx="1295401" cy="816297"/>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7717"/>
          <a:stretch/>
        </p:blipFill>
        <p:spPr bwMode="auto">
          <a:xfrm>
            <a:off x="6723902" y="4886325"/>
            <a:ext cx="2286748" cy="1807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67 Elipse"/>
          <p:cNvSpPr/>
          <p:nvPr/>
        </p:nvSpPr>
        <p:spPr bwMode="auto">
          <a:xfrm>
            <a:off x="5227964" y="3470202"/>
            <a:ext cx="361601" cy="384327"/>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69" name="68 Conector recto"/>
          <p:cNvCxnSpPr/>
          <p:nvPr/>
        </p:nvCxnSpPr>
        <p:spPr bwMode="auto">
          <a:xfrm>
            <a:off x="5553075" y="3778370"/>
            <a:ext cx="1792862" cy="1151085"/>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42" name="41 Conector recto de flecha"/>
          <p:cNvCxnSpPr/>
          <p:nvPr/>
        </p:nvCxnSpPr>
        <p:spPr bwMode="auto">
          <a:xfrm>
            <a:off x="5553075" y="4746535"/>
            <a:ext cx="1905000" cy="230833"/>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06952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698"/>
          <a:stretch/>
        </p:blipFill>
        <p:spPr bwMode="auto">
          <a:xfrm>
            <a:off x="28575" y="4087496"/>
            <a:ext cx="2979937" cy="270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26</a:t>
            </a:fld>
            <a:r>
              <a:rPr lang="en-US" sz="1800" dirty="0"/>
              <a:t>)</a:t>
            </a:r>
          </a:p>
        </p:txBody>
      </p:sp>
      <p:sp>
        <p:nvSpPr>
          <p:cNvPr id="15" name="14 CuadroTexto"/>
          <p:cNvSpPr txBox="1"/>
          <p:nvPr/>
        </p:nvSpPr>
        <p:spPr>
          <a:xfrm>
            <a:off x="2766917" y="419723"/>
            <a:ext cx="3223025" cy="338554"/>
          </a:xfrm>
          <a:prstGeom prst="rect">
            <a:avLst/>
          </a:prstGeom>
          <a:noFill/>
        </p:spPr>
        <p:txBody>
          <a:bodyPr wrap="square" rtlCol="0">
            <a:spAutoFit/>
          </a:bodyPr>
          <a:lstStyle/>
          <a:p>
            <a:r>
              <a:rPr lang="en-US" sz="1600" u="sng" dirty="0" smtClean="0"/>
              <a:t>Cutaway view of the shielding</a:t>
            </a:r>
            <a:endParaRPr lang="en-US" sz="1600" u="sng" dirty="0"/>
          </a:p>
        </p:txBody>
      </p:sp>
      <p:sp>
        <p:nvSpPr>
          <p:cNvPr id="16" name="Rectangle 2"/>
          <p:cNvSpPr>
            <a:spLocks noGrp="1" noChangeArrowheads="1"/>
          </p:cNvSpPr>
          <p:nvPr>
            <p:ph type="title"/>
          </p:nvPr>
        </p:nvSpPr>
        <p:spPr>
          <a:xfrm>
            <a:off x="323850" y="224168"/>
            <a:ext cx="8667750" cy="576263"/>
          </a:xfrm>
          <a:noFill/>
        </p:spPr>
        <p:txBody>
          <a:bodyPr/>
          <a:lstStyle/>
          <a:p>
            <a:r>
              <a:rPr lang="en-GB" sz="2400" dirty="0" smtClean="0"/>
              <a:t>Details of shielding</a:t>
            </a:r>
            <a:endParaRPr lang="en-GB" sz="240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58"/>
          <a:stretch/>
        </p:blipFill>
        <p:spPr bwMode="auto">
          <a:xfrm>
            <a:off x="2024062" y="777327"/>
            <a:ext cx="4429125" cy="31670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Elipse"/>
          <p:cNvSpPr/>
          <p:nvPr/>
        </p:nvSpPr>
        <p:spPr bwMode="auto">
          <a:xfrm>
            <a:off x="2157412" y="3267126"/>
            <a:ext cx="595313" cy="672247"/>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29" name="28 Conector recto"/>
          <p:cNvCxnSpPr>
            <a:stCxn id="28" idx="3"/>
          </p:cNvCxnSpPr>
          <p:nvPr/>
        </p:nvCxnSpPr>
        <p:spPr bwMode="auto">
          <a:xfrm flipH="1">
            <a:off x="1660453" y="3840925"/>
            <a:ext cx="584141" cy="540575"/>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0" name="29 CuadroTexto"/>
          <p:cNvSpPr txBox="1"/>
          <p:nvPr/>
        </p:nvSpPr>
        <p:spPr>
          <a:xfrm>
            <a:off x="428625" y="3076627"/>
            <a:ext cx="892742" cy="646331"/>
          </a:xfrm>
          <a:prstGeom prst="rect">
            <a:avLst/>
          </a:prstGeom>
          <a:noFill/>
        </p:spPr>
        <p:txBody>
          <a:bodyPr wrap="square" rtlCol="0">
            <a:spAutoFit/>
          </a:bodyPr>
          <a:lstStyle/>
          <a:p>
            <a:r>
              <a:rPr lang="en-US" sz="1200" dirty="0" smtClean="0"/>
              <a:t>Wall of the castle</a:t>
            </a:r>
          </a:p>
          <a:p>
            <a:r>
              <a:rPr lang="en-US" sz="1200" dirty="0" smtClean="0"/>
              <a:t>200mm</a:t>
            </a:r>
            <a:endParaRPr lang="en-US" sz="1200" dirty="0"/>
          </a:p>
        </p:txBody>
      </p:sp>
      <p:sp>
        <p:nvSpPr>
          <p:cNvPr id="31" name="30 CuadroTexto"/>
          <p:cNvSpPr txBox="1"/>
          <p:nvPr/>
        </p:nvSpPr>
        <p:spPr>
          <a:xfrm>
            <a:off x="3251610" y="4973700"/>
            <a:ext cx="892742" cy="646331"/>
          </a:xfrm>
          <a:prstGeom prst="rect">
            <a:avLst/>
          </a:prstGeom>
          <a:noFill/>
        </p:spPr>
        <p:txBody>
          <a:bodyPr wrap="square" rtlCol="0">
            <a:spAutoFit/>
          </a:bodyPr>
          <a:lstStyle/>
          <a:p>
            <a:r>
              <a:rPr lang="en-US" sz="1200" dirty="0" smtClean="0"/>
              <a:t>Ground of the castle</a:t>
            </a:r>
          </a:p>
          <a:p>
            <a:r>
              <a:rPr lang="en-US" sz="1200" dirty="0" smtClean="0"/>
              <a:t>200mm</a:t>
            </a:r>
            <a:endParaRPr lang="en-US" sz="1200" dirty="0"/>
          </a:p>
        </p:txBody>
      </p:sp>
      <p:sp>
        <p:nvSpPr>
          <p:cNvPr id="35" name="34 Cerrar llave"/>
          <p:cNvSpPr/>
          <p:nvPr/>
        </p:nvSpPr>
        <p:spPr bwMode="auto">
          <a:xfrm>
            <a:off x="3043142" y="4636970"/>
            <a:ext cx="340737" cy="1239956"/>
          </a:xfrm>
          <a:prstGeom prst="rightBrace">
            <a:avLst/>
          </a:prstGeom>
          <a:ln w="22225">
            <a:solidFill>
              <a:srgbClr val="FF0000"/>
            </a:solidFill>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37" name="36 Cerrar llave"/>
          <p:cNvSpPr/>
          <p:nvPr/>
        </p:nvSpPr>
        <p:spPr bwMode="auto">
          <a:xfrm rot="16200000">
            <a:off x="659610" y="3270726"/>
            <a:ext cx="340737" cy="1216595"/>
          </a:xfrm>
          <a:prstGeom prst="rightBrace">
            <a:avLst/>
          </a:prstGeom>
          <a:ln w="22225">
            <a:solidFill>
              <a:srgbClr val="FF0000"/>
            </a:solidFill>
            <a:headEnd type="none" w="med" len="med"/>
            <a:tailEnd type="non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39" name="38 CuadroTexto"/>
          <p:cNvSpPr txBox="1"/>
          <p:nvPr/>
        </p:nvSpPr>
        <p:spPr>
          <a:xfrm>
            <a:off x="1304114" y="3441379"/>
            <a:ext cx="744837" cy="461665"/>
          </a:xfrm>
          <a:prstGeom prst="rect">
            <a:avLst/>
          </a:prstGeom>
          <a:noFill/>
        </p:spPr>
        <p:txBody>
          <a:bodyPr wrap="square" rtlCol="0">
            <a:spAutoFit/>
          </a:bodyPr>
          <a:lstStyle/>
          <a:p>
            <a:r>
              <a:rPr lang="en-US" sz="1200" dirty="0" smtClean="0"/>
              <a:t>Gap</a:t>
            </a:r>
          </a:p>
          <a:p>
            <a:r>
              <a:rPr lang="en-US" sz="1200" dirty="0" smtClean="0"/>
              <a:t>10mm</a:t>
            </a:r>
            <a:endParaRPr lang="en-US" sz="1200" dirty="0"/>
          </a:p>
        </p:txBody>
      </p:sp>
      <p:cxnSp>
        <p:nvCxnSpPr>
          <p:cNvPr id="40" name="39 Conector recto de flecha"/>
          <p:cNvCxnSpPr/>
          <p:nvPr/>
        </p:nvCxnSpPr>
        <p:spPr bwMode="auto">
          <a:xfrm>
            <a:off x="1447801" y="3966018"/>
            <a:ext cx="212651" cy="0"/>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41" name="40 Conector recto de flecha"/>
          <p:cNvCxnSpPr/>
          <p:nvPr/>
        </p:nvCxnSpPr>
        <p:spPr bwMode="auto">
          <a:xfrm flipH="1" flipV="1">
            <a:off x="1438276" y="3857625"/>
            <a:ext cx="1" cy="258448"/>
          </a:xfrm>
          <a:prstGeom prst="straightConnector1">
            <a:avLst/>
          </a:prstGeom>
          <a:noFill/>
          <a:ln w="63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43" name="42 Conector recto de flecha"/>
          <p:cNvCxnSpPr/>
          <p:nvPr/>
        </p:nvCxnSpPr>
        <p:spPr bwMode="auto">
          <a:xfrm flipV="1">
            <a:off x="1533525" y="3872644"/>
            <a:ext cx="122161" cy="630976"/>
          </a:xfrm>
          <a:prstGeom prst="straightConnector1">
            <a:avLst/>
          </a:prstGeom>
          <a:noFill/>
          <a:ln w="63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051"/>
          <a:stretch/>
        </p:blipFill>
        <p:spPr bwMode="auto">
          <a:xfrm>
            <a:off x="6639186" y="541372"/>
            <a:ext cx="2428614" cy="2130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76 Elipse"/>
          <p:cNvSpPr/>
          <p:nvPr/>
        </p:nvSpPr>
        <p:spPr bwMode="auto">
          <a:xfrm>
            <a:off x="5981700" y="729702"/>
            <a:ext cx="522592" cy="551856"/>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78" name="77 Conector recto"/>
          <p:cNvCxnSpPr>
            <a:stCxn id="77" idx="6"/>
          </p:cNvCxnSpPr>
          <p:nvPr/>
        </p:nvCxnSpPr>
        <p:spPr bwMode="auto">
          <a:xfrm>
            <a:off x="6504292" y="1005630"/>
            <a:ext cx="1134758" cy="517594"/>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6" name="35 CuadroTexto"/>
          <p:cNvSpPr txBox="1"/>
          <p:nvPr/>
        </p:nvSpPr>
        <p:spPr>
          <a:xfrm>
            <a:off x="3697980" y="4272787"/>
            <a:ext cx="2093219" cy="276999"/>
          </a:xfrm>
          <a:prstGeom prst="rect">
            <a:avLst/>
          </a:prstGeom>
          <a:noFill/>
        </p:spPr>
        <p:txBody>
          <a:bodyPr wrap="square" rtlCol="0">
            <a:spAutoFit/>
          </a:bodyPr>
          <a:lstStyle/>
          <a:p>
            <a:r>
              <a:rPr lang="en-US" sz="1200" dirty="0" smtClean="0"/>
              <a:t>Billet of lead about 5mm</a:t>
            </a:r>
            <a:endParaRPr lang="en-US" sz="1200" dirty="0"/>
          </a:p>
        </p:txBody>
      </p:sp>
      <p:cxnSp>
        <p:nvCxnSpPr>
          <p:cNvPr id="38" name="37 Conector recto de flecha"/>
          <p:cNvCxnSpPr/>
          <p:nvPr/>
        </p:nvCxnSpPr>
        <p:spPr bwMode="auto">
          <a:xfrm flipV="1">
            <a:off x="1660452" y="4381500"/>
            <a:ext cx="2235273" cy="371475"/>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6" name="5 Rectángulo"/>
          <p:cNvSpPr/>
          <p:nvPr/>
        </p:nvSpPr>
        <p:spPr bwMode="auto">
          <a:xfrm>
            <a:off x="7699429" y="1771138"/>
            <a:ext cx="479206" cy="74721"/>
          </a:xfrm>
          <a:prstGeom prst="rect">
            <a:avLst/>
          </a:prstGeom>
          <a:solidFill>
            <a:schemeClr val="bg1">
              <a:lumMod val="7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42" name="41 Conector recto de flecha"/>
          <p:cNvCxnSpPr>
            <a:stCxn id="6" idx="2"/>
          </p:cNvCxnSpPr>
          <p:nvPr/>
        </p:nvCxnSpPr>
        <p:spPr bwMode="auto">
          <a:xfrm flipH="1">
            <a:off x="7525136" y="1845859"/>
            <a:ext cx="413896" cy="111129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4" name="43 CuadroTexto"/>
          <p:cNvSpPr txBox="1"/>
          <p:nvPr/>
        </p:nvSpPr>
        <p:spPr>
          <a:xfrm>
            <a:off x="6820144" y="3076627"/>
            <a:ext cx="2028581" cy="276999"/>
          </a:xfrm>
          <a:prstGeom prst="rect">
            <a:avLst/>
          </a:prstGeom>
          <a:noFill/>
        </p:spPr>
        <p:txBody>
          <a:bodyPr wrap="square" rtlCol="0">
            <a:spAutoFit/>
          </a:bodyPr>
          <a:lstStyle/>
          <a:p>
            <a:r>
              <a:rPr lang="en-US" sz="1200" dirty="0" smtClean="0"/>
              <a:t>Billet of lead about 5mm</a:t>
            </a:r>
            <a:endParaRPr lang="en-US" sz="1200" dirty="0"/>
          </a:p>
        </p:txBody>
      </p:sp>
      <p:cxnSp>
        <p:nvCxnSpPr>
          <p:cNvPr id="46" name="45 Conector recto de flecha"/>
          <p:cNvCxnSpPr>
            <a:stCxn id="45" idx="2"/>
          </p:cNvCxnSpPr>
          <p:nvPr/>
        </p:nvCxnSpPr>
        <p:spPr bwMode="auto">
          <a:xfrm flipH="1">
            <a:off x="7813346" y="1816857"/>
            <a:ext cx="619634" cy="1028937"/>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5" name="44 Rectángulo"/>
          <p:cNvSpPr/>
          <p:nvPr/>
        </p:nvSpPr>
        <p:spPr bwMode="auto">
          <a:xfrm>
            <a:off x="8178635" y="1771138"/>
            <a:ext cx="508690" cy="45719"/>
          </a:xfrm>
          <a:prstGeom prst="rect">
            <a:avLst/>
          </a:prstGeom>
          <a:solidFill>
            <a:schemeClr val="bg1">
              <a:lumMod val="7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7" name="46 Rectángulo"/>
          <p:cNvSpPr/>
          <p:nvPr/>
        </p:nvSpPr>
        <p:spPr bwMode="auto">
          <a:xfrm>
            <a:off x="1430549" y="5695978"/>
            <a:ext cx="87994" cy="129191"/>
          </a:xfrm>
          <a:prstGeom prst="rect">
            <a:avLst/>
          </a:prstGeom>
          <a:solidFill>
            <a:srgbClr val="00B050"/>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48" name="47 Conector recto de flecha"/>
          <p:cNvCxnSpPr/>
          <p:nvPr/>
        </p:nvCxnSpPr>
        <p:spPr bwMode="auto">
          <a:xfrm>
            <a:off x="1518543" y="5752526"/>
            <a:ext cx="1865336" cy="587889"/>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9" name="48 CuadroTexto"/>
          <p:cNvSpPr txBox="1"/>
          <p:nvPr/>
        </p:nvSpPr>
        <p:spPr>
          <a:xfrm>
            <a:off x="3061831" y="6202529"/>
            <a:ext cx="1409980" cy="276999"/>
          </a:xfrm>
          <a:prstGeom prst="rect">
            <a:avLst/>
          </a:prstGeom>
          <a:noFill/>
        </p:spPr>
        <p:txBody>
          <a:bodyPr wrap="square" rtlCol="0">
            <a:spAutoFit/>
          </a:bodyPr>
          <a:lstStyle/>
          <a:p>
            <a:r>
              <a:rPr lang="en-US" sz="1200" dirty="0" smtClean="0"/>
              <a:t>Foam joint</a:t>
            </a:r>
            <a:endParaRPr lang="en-US" sz="1200" dirty="0"/>
          </a:p>
        </p:txBody>
      </p:sp>
      <p:pic>
        <p:nvPicPr>
          <p:cNvPr id="10" name="Picture 2" descr="http://img.alibaba.com/photo/328585831/PU_foam_insulation_tap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9368" y="5213945"/>
            <a:ext cx="2074748" cy="15560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cxnSp>
        <p:nvCxnSpPr>
          <p:cNvPr id="50" name="49 Conector recto de flecha"/>
          <p:cNvCxnSpPr/>
          <p:nvPr/>
        </p:nvCxnSpPr>
        <p:spPr bwMode="auto">
          <a:xfrm flipV="1">
            <a:off x="4144352" y="6046470"/>
            <a:ext cx="1068916" cy="29455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8181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747" y="3484497"/>
            <a:ext cx="2760792" cy="3286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27</a:t>
            </a:fld>
            <a:r>
              <a:rPr lang="en-US" sz="1800" dirty="0"/>
              <a:t>)</a:t>
            </a:r>
          </a:p>
        </p:txBody>
      </p:sp>
      <p:sp>
        <p:nvSpPr>
          <p:cNvPr id="42" name="Rectangle 2"/>
          <p:cNvSpPr>
            <a:spLocks noGrp="1" noChangeArrowheads="1"/>
          </p:cNvSpPr>
          <p:nvPr>
            <p:ph type="title"/>
          </p:nvPr>
        </p:nvSpPr>
        <p:spPr>
          <a:xfrm>
            <a:off x="323850" y="224168"/>
            <a:ext cx="8667750" cy="576263"/>
          </a:xfrm>
          <a:noFill/>
        </p:spPr>
        <p:txBody>
          <a:bodyPr/>
          <a:lstStyle/>
          <a:p>
            <a:r>
              <a:rPr lang="en-GB" sz="2400" dirty="0" smtClean="0"/>
              <a:t>Internal shielding structure</a:t>
            </a:r>
            <a:endParaRPr lang="en-GB" sz="2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58" y="736583"/>
            <a:ext cx="5369439" cy="36722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15 Conector recto"/>
          <p:cNvCxnSpPr>
            <a:stCxn id="20" idx="6"/>
          </p:cNvCxnSpPr>
          <p:nvPr/>
        </p:nvCxnSpPr>
        <p:spPr bwMode="auto">
          <a:xfrm>
            <a:off x="5020221" y="2397460"/>
            <a:ext cx="1675854" cy="1784619"/>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20" name="19 Elipse"/>
          <p:cNvSpPr/>
          <p:nvPr/>
        </p:nvSpPr>
        <p:spPr bwMode="auto">
          <a:xfrm>
            <a:off x="4699590" y="2243468"/>
            <a:ext cx="320631" cy="307983"/>
          </a:xfrm>
          <a:prstGeom prst="ellipse">
            <a:avLst/>
          </a:prstGeom>
          <a:noFill/>
          <a:ln w="190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22" name="21 Conector recto de flecha"/>
          <p:cNvCxnSpPr/>
          <p:nvPr/>
        </p:nvCxnSpPr>
        <p:spPr bwMode="auto">
          <a:xfrm>
            <a:off x="6437133" y="4182079"/>
            <a:ext cx="26002" cy="2279610"/>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4" name="23 CuadroTexto"/>
          <p:cNvSpPr txBox="1"/>
          <p:nvPr/>
        </p:nvSpPr>
        <p:spPr>
          <a:xfrm>
            <a:off x="7163579" y="3626539"/>
            <a:ext cx="744837" cy="276999"/>
          </a:xfrm>
          <a:prstGeom prst="rect">
            <a:avLst/>
          </a:prstGeom>
          <a:noFill/>
        </p:spPr>
        <p:txBody>
          <a:bodyPr wrap="square" rtlCol="0">
            <a:spAutoFit/>
          </a:bodyPr>
          <a:lstStyle/>
          <a:p>
            <a:r>
              <a:rPr lang="en-US" sz="1200" dirty="0"/>
              <a:t>4</a:t>
            </a:r>
            <a:r>
              <a:rPr lang="en-US" sz="1200" dirty="0" smtClean="0"/>
              <a:t>0mm</a:t>
            </a:r>
            <a:endParaRPr lang="en-US" sz="1200" dirty="0"/>
          </a:p>
        </p:txBody>
      </p:sp>
      <p:cxnSp>
        <p:nvCxnSpPr>
          <p:cNvPr id="25" name="24 Conector recto de flecha"/>
          <p:cNvCxnSpPr/>
          <p:nvPr/>
        </p:nvCxnSpPr>
        <p:spPr bwMode="auto">
          <a:xfrm flipV="1">
            <a:off x="6600825" y="3902588"/>
            <a:ext cx="1870346" cy="11528"/>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8" name="27 CuadroTexto"/>
          <p:cNvSpPr txBox="1"/>
          <p:nvPr/>
        </p:nvSpPr>
        <p:spPr>
          <a:xfrm>
            <a:off x="5775448" y="4850560"/>
            <a:ext cx="744837" cy="276999"/>
          </a:xfrm>
          <a:prstGeom prst="rect">
            <a:avLst/>
          </a:prstGeom>
          <a:noFill/>
        </p:spPr>
        <p:txBody>
          <a:bodyPr wrap="square" rtlCol="0">
            <a:spAutoFit/>
          </a:bodyPr>
          <a:lstStyle/>
          <a:p>
            <a:r>
              <a:rPr lang="en-US" sz="1200" dirty="0"/>
              <a:t>5</a:t>
            </a:r>
            <a:r>
              <a:rPr lang="en-US" sz="1200" dirty="0" smtClean="0"/>
              <a:t>0mm</a:t>
            </a:r>
            <a:endParaRPr lang="en-US" sz="1200" dirty="0"/>
          </a:p>
        </p:txBody>
      </p:sp>
      <p:sp>
        <p:nvSpPr>
          <p:cNvPr id="29" name="28 CuadroTexto"/>
          <p:cNvSpPr txBox="1"/>
          <p:nvPr/>
        </p:nvSpPr>
        <p:spPr>
          <a:xfrm>
            <a:off x="1366032" y="4991450"/>
            <a:ext cx="1785484" cy="646331"/>
          </a:xfrm>
          <a:prstGeom prst="rect">
            <a:avLst/>
          </a:prstGeom>
          <a:noFill/>
        </p:spPr>
        <p:txBody>
          <a:bodyPr wrap="square" rtlCol="0">
            <a:spAutoFit/>
          </a:bodyPr>
          <a:lstStyle/>
          <a:p>
            <a:r>
              <a:rPr lang="en-US" sz="1200" dirty="0" smtClean="0"/>
              <a:t>Structural steel shell</a:t>
            </a:r>
          </a:p>
          <a:p>
            <a:r>
              <a:rPr lang="en-US" sz="1200" dirty="0" smtClean="0"/>
              <a:t>Thickness ≈ </a:t>
            </a:r>
            <a:r>
              <a:rPr lang="en-US" sz="1200" dirty="0"/>
              <a:t>2</a:t>
            </a:r>
            <a:r>
              <a:rPr lang="en-US" sz="1200" dirty="0" smtClean="0"/>
              <a:t> </a:t>
            </a:r>
            <a:r>
              <a:rPr lang="en-US" sz="1200" dirty="0"/>
              <a:t>or </a:t>
            </a:r>
            <a:r>
              <a:rPr lang="en-US" sz="1200" dirty="0" smtClean="0"/>
              <a:t>3mm</a:t>
            </a:r>
            <a:endParaRPr lang="en-US" sz="1200" dirty="0"/>
          </a:p>
          <a:p>
            <a:endParaRPr lang="en-US" sz="1200" dirty="0"/>
          </a:p>
        </p:txBody>
      </p:sp>
      <p:sp>
        <p:nvSpPr>
          <p:cNvPr id="30" name="29 CuadroTexto"/>
          <p:cNvSpPr txBox="1"/>
          <p:nvPr/>
        </p:nvSpPr>
        <p:spPr>
          <a:xfrm>
            <a:off x="1461729" y="5385412"/>
            <a:ext cx="1626406" cy="276999"/>
          </a:xfrm>
          <a:prstGeom prst="rect">
            <a:avLst/>
          </a:prstGeom>
          <a:noFill/>
        </p:spPr>
        <p:txBody>
          <a:bodyPr wrap="square" rtlCol="0">
            <a:spAutoFit/>
          </a:bodyPr>
          <a:lstStyle/>
          <a:p>
            <a:r>
              <a:rPr lang="en-US" sz="1200" dirty="0" smtClean="0"/>
              <a:t>Inside of the castle</a:t>
            </a:r>
          </a:p>
        </p:txBody>
      </p:sp>
      <p:cxnSp>
        <p:nvCxnSpPr>
          <p:cNvPr id="31" name="30 Conector recto"/>
          <p:cNvCxnSpPr/>
          <p:nvPr/>
        </p:nvCxnSpPr>
        <p:spPr bwMode="auto">
          <a:xfrm flipV="1">
            <a:off x="2062716" y="3086009"/>
            <a:ext cx="196058" cy="1905441"/>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5" name="34 Conector recto"/>
          <p:cNvCxnSpPr/>
          <p:nvPr/>
        </p:nvCxnSpPr>
        <p:spPr bwMode="auto">
          <a:xfrm flipH="1" flipV="1">
            <a:off x="3349256" y="3604436"/>
            <a:ext cx="588334" cy="1735873"/>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6" name="35 Conector recto"/>
          <p:cNvCxnSpPr/>
          <p:nvPr/>
        </p:nvCxnSpPr>
        <p:spPr bwMode="auto">
          <a:xfrm flipH="1" flipV="1">
            <a:off x="3501656" y="2572718"/>
            <a:ext cx="435934" cy="2767591"/>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9" name="38 CuadroTexto"/>
          <p:cNvSpPr txBox="1"/>
          <p:nvPr/>
        </p:nvSpPr>
        <p:spPr>
          <a:xfrm>
            <a:off x="3481217" y="5352026"/>
            <a:ext cx="2005180" cy="461665"/>
          </a:xfrm>
          <a:prstGeom prst="rect">
            <a:avLst/>
          </a:prstGeom>
          <a:noFill/>
        </p:spPr>
        <p:txBody>
          <a:bodyPr wrap="square" rtlCol="0">
            <a:spAutoFit/>
          </a:bodyPr>
          <a:lstStyle/>
          <a:p>
            <a:r>
              <a:rPr lang="en-US" sz="1200" dirty="0"/>
              <a:t>2</a:t>
            </a:r>
            <a:r>
              <a:rPr lang="en-US" sz="1200" dirty="0" smtClean="0"/>
              <a:t> or 3mm Internals structural beams</a:t>
            </a:r>
            <a:endParaRPr lang="en-US" sz="1200" dirty="0"/>
          </a:p>
        </p:txBody>
      </p:sp>
      <p:cxnSp>
        <p:nvCxnSpPr>
          <p:cNvPr id="40" name="39 Conector recto"/>
          <p:cNvCxnSpPr/>
          <p:nvPr/>
        </p:nvCxnSpPr>
        <p:spPr bwMode="auto">
          <a:xfrm flipH="1" flipV="1">
            <a:off x="3719624" y="1616150"/>
            <a:ext cx="217966" cy="3652299"/>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43" name="42 Conector recto"/>
          <p:cNvCxnSpPr>
            <a:endCxn id="20" idx="3"/>
          </p:cNvCxnSpPr>
          <p:nvPr/>
        </p:nvCxnSpPr>
        <p:spPr bwMode="auto">
          <a:xfrm flipV="1">
            <a:off x="3937590" y="2506348"/>
            <a:ext cx="808955" cy="2815536"/>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46" name="45 CuadroTexto"/>
          <p:cNvSpPr txBox="1"/>
          <p:nvPr/>
        </p:nvSpPr>
        <p:spPr>
          <a:xfrm>
            <a:off x="3719624" y="6217740"/>
            <a:ext cx="1785484" cy="276999"/>
          </a:xfrm>
          <a:prstGeom prst="rect">
            <a:avLst/>
          </a:prstGeom>
          <a:noFill/>
        </p:spPr>
        <p:txBody>
          <a:bodyPr wrap="square" rtlCol="0">
            <a:spAutoFit/>
          </a:bodyPr>
          <a:lstStyle/>
          <a:p>
            <a:r>
              <a:rPr lang="en-US" sz="1200" dirty="0" smtClean="0"/>
              <a:t>Structural steel shell</a:t>
            </a:r>
            <a:endParaRPr lang="en-US" sz="1200" dirty="0"/>
          </a:p>
        </p:txBody>
      </p:sp>
      <p:sp>
        <p:nvSpPr>
          <p:cNvPr id="47" name="46 CuadroTexto"/>
          <p:cNvSpPr txBox="1"/>
          <p:nvPr/>
        </p:nvSpPr>
        <p:spPr>
          <a:xfrm>
            <a:off x="6176442" y="6536265"/>
            <a:ext cx="1626406" cy="276999"/>
          </a:xfrm>
          <a:prstGeom prst="rect">
            <a:avLst/>
          </a:prstGeom>
          <a:noFill/>
        </p:spPr>
        <p:txBody>
          <a:bodyPr wrap="square" rtlCol="0">
            <a:spAutoFit/>
          </a:bodyPr>
          <a:lstStyle/>
          <a:p>
            <a:r>
              <a:rPr lang="en-US" sz="1200" dirty="0" smtClean="0"/>
              <a:t>Inside of the castle</a:t>
            </a:r>
            <a:endParaRPr lang="en-US" sz="1200" dirty="0"/>
          </a:p>
        </p:txBody>
      </p:sp>
      <p:cxnSp>
        <p:nvCxnSpPr>
          <p:cNvPr id="48" name="47 Conector recto"/>
          <p:cNvCxnSpPr/>
          <p:nvPr/>
        </p:nvCxnSpPr>
        <p:spPr bwMode="auto">
          <a:xfrm flipV="1">
            <a:off x="5326912" y="5314615"/>
            <a:ext cx="3144259" cy="1041625"/>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7" name="36 CuadroTexto"/>
          <p:cNvSpPr txBox="1"/>
          <p:nvPr/>
        </p:nvSpPr>
        <p:spPr>
          <a:xfrm>
            <a:off x="8499746" y="4408854"/>
            <a:ext cx="744837" cy="276999"/>
          </a:xfrm>
          <a:prstGeom prst="rect">
            <a:avLst/>
          </a:prstGeom>
          <a:noFill/>
        </p:spPr>
        <p:txBody>
          <a:bodyPr wrap="square" rtlCol="0">
            <a:spAutoFit/>
          </a:bodyPr>
          <a:lstStyle/>
          <a:p>
            <a:r>
              <a:rPr lang="en-US" sz="1200" dirty="0" smtClean="0"/>
              <a:t>Bricks</a:t>
            </a:r>
            <a:endParaRPr lang="en-US" sz="1200" dirty="0"/>
          </a:p>
        </p:txBody>
      </p:sp>
      <p:cxnSp>
        <p:nvCxnSpPr>
          <p:cNvPr id="38" name="37 Conector recto"/>
          <p:cNvCxnSpPr/>
          <p:nvPr/>
        </p:nvCxnSpPr>
        <p:spPr bwMode="auto">
          <a:xfrm flipV="1">
            <a:off x="5326912" y="5268449"/>
            <a:ext cx="1273913" cy="222076"/>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Tree>
    <p:extLst>
      <p:ext uri="{BB962C8B-B14F-4D97-AF65-F5344CB8AC3E}">
        <p14:creationId xmlns:p14="http://schemas.microsoft.com/office/powerpoint/2010/main" val="824464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28</a:t>
            </a:fld>
            <a:r>
              <a:rPr lang="en-US" sz="1800" dirty="0"/>
              <a:t>)</a:t>
            </a:r>
          </a:p>
        </p:txBody>
      </p:sp>
      <p:sp>
        <p:nvSpPr>
          <p:cNvPr id="42" name="Rectangle 2"/>
          <p:cNvSpPr>
            <a:spLocks noGrp="1" noChangeArrowheads="1"/>
          </p:cNvSpPr>
          <p:nvPr>
            <p:ph type="title"/>
          </p:nvPr>
        </p:nvSpPr>
        <p:spPr>
          <a:xfrm>
            <a:off x="323850" y="224168"/>
            <a:ext cx="8667750" cy="576263"/>
          </a:xfrm>
          <a:noFill/>
        </p:spPr>
        <p:txBody>
          <a:bodyPr/>
          <a:lstStyle/>
          <a:p>
            <a:r>
              <a:rPr lang="en-GB" sz="2400" dirty="0" smtClean="0"/>
              <a:t>Finite Element Analyses </a:t>
            </a:r>
            <a:endParaRPr lang="en-GB" sz="2400" dirty="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20" y="1167462"/>
            <a:ext cx="6896100" cy="5086350"/>
          </a:xfrm>
          <a:prstGeom prst="rect">
            <a:avLst/>
          </a:prstGeom>
          <a:noFill/>
          <a:ln w="9525">
            <a:solidFill>
              <a:schemeClr val="tx1"/>
            </a:solidFill>
            <a:miter lim="800000"/>
            <a:headEnd/>
            <a:tailEnd/>
          </a:ln>
          <a:effectLst/>
        </p:spPr>
      </p:pic>
      <p:sp>
        <p:nvSpPr>
          <p:cNvPr id="7" name="TextBox 12"/>
          <p:cNvSpPr txBox="1"/>
          <p:nvPr/>
        </p:nvSpPr>
        <p:spPr>
          <a:xfrm>
            <a:off x="2924852" y="890463"/>
            <a:ext cx="2294137" cy="276999"/>
          </a:xfrm>
          <a:prstGeom prst="rect">
            <a:avLst/>
          </a:prstGeom>
          <a:noFill/>
        </p:spPr>
        <p:txBody>
          <a:bodyPr wrap="square" rtlCol="0">
            <a:spAutoFit/>
          </a:bodyPr>
          <a:lstStyle>
            <a:defPPr>
              <a:defRPr lang="en-US"/>
            </a:defPPr>
            <a:lvl1pPr>
              <a:defRPr sz="1200"/>
            </a:lvl1pPr>
          </a:lstStyle>
          <a:p>
            <a:r>
              <a:rPr lang="en-US" dirty="0" smtClean="0"/>
              <a:t>Deformations, stress and buckling</a:t>
            </a:r>
            <a:endParaRPr lang="en-US" dirty="0"/>
          </a:p>
        </p:txBody>
      </p:sp>
    </p:spTree>
    <p:extLst>
      <p:ext uri="{BB962C8B-B14F-4D97-AF65-F5344CB8AC3E}">
        <p14:creationId xmlns:p14="http://schemas.microsoft.com/office/powerpoint/2010/main" val="3804544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1" y="674218"/>
            <a:ext cx="3852979" cy="451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29</a:t>
            </a:fld>
            <a:r>
              <a:rPr lang="en-US" sz="1800" dirty="0"/>
              <a:t>)</a:t>
            </a:r>
          </a:p>
        </p:txBody>
      </p:sp>
      <p:sp>
        <p:nvSpPr>
          <p:cNvPr id="16" name="Rectangle 2"/>
          <p:cNvSpPr>
            <a:spLocks noGrp="1" noChangeArrowheads="1"/>
          </p:cNvSpPr>
          <p:nvPr>
            <p:ph type="title"/>
          </p:nvPr>
        </p:nvSpPr>
        <p:spPr>
          <a:xfrm>
            <a:off x="323850" y="224168"/>
            <a:ext cx="8667750" cy="576263"/>
          </a:xfrm>
          <a:noFill/>
        </p:spPr>
        <p:txBody>
          <a:bodyPr/>
          <a:lstStyle/>
          <a:p>
            <a:r>
              <a:rPr lang="en-GB" sz="2400" dirty="0" smtClean="0"/>
              <a:t>Two materials</a:t>
            </a:r>
            <a:endParaRPr lang="en-GB" sz="2400" dirty="0"/>
          </a:p>
        </p:txBody>
      </p:sp>
      <p:sp>
        <p:nvSpPr>
          <p:cNvPr id="20" name="19 CuadroTexto"/>
          <p:cNvSpPr txBox="1"/>
          <p:nvPr/>
        </p:nvSpPr>
        <p:spPr>
          <a:xfrm>
            <a:off x="4317601" y="5818746"/>
            <a:ext cx="1387959" cy="276999"/>
          </a:xfrm>
          <a:prstGeom prst="rect">
            <a:avLst/>
          </a:prstGeom>
          <a:noFill/>
        </p:spPr>
        <p:txBody>
          <a:bodyPr wrap="square" rtlCol="0">
            <a:spAutoFit/>
          </a:bodyPr>
          <a:lstStyle/>
          <a:p>
            <a:r>
              <a:rPr lang="en-US" sz="1200" dirty="0" smtClean="0"/>
              <a:t>S-275 Steel</a:t>
            </a:r>
            <a:endParaRPr lang="en-US" sz="1200" dirty="0"/>
          </a:p>
        </p:txBody>
      </p:sp>
      <p:pic>
        <p:nvPicPr>
          <p:cNvPr id="2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37" t="390" r="79667" b="90802"/>
          <a:stretch/>
        </p:blipFill>
        <p:spPr bwMode="auto">
          <a:xfrm>
            <a:off x="2139351" y="682844"/>
            <a:ext cx="1794423" cy="61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729682736"/>
              </p:ext>
            </p:extLst>
          </p:nvPr>
        </p:nvGraphicFramePr>
        <p:xfrm>
          <a:off x="4337495" y="461115"/>
          <a:ext cx="4311166" cy="3078480"/>
        </p:xfrm>
        <a:graphic>
          <a:graphicData uri="http://schemas.openxmlformats.org/drawingml/2006/table">
            <a:tbl>
              <a:tblPr firstRow="1" bandRow="1">
                <a:tableStyleId>{BC89EF96-8CEA-46FF-86C4-4CE0E7609802}</a:tableStyleId>
              </a:tblPr>
              <a:tblGrid>
                <a:gridCol w="1393038"/>
                <a:gridCol w="1399428"/>
                <a:gridCol w="1518700"/>
              </a:tblGrid>
              <a:tr h="169757">
                <a:tc>
                  <a:txBody>
                    <a:bodyPr/>
                    <a:lstStyle/>
                    <a:p>
                      <a:pPr algn="ctr"/>
                      <a:r>
                        <a:rPr lang="en-US" sz="1200" noProof="0" dirty="0" smtClean="0"/>
                        <a:t>Items</a:t>
                      </a:r>
                      <a:endParaRPr lang="en-US" sz="1200" noProof="0" dirty="0"/>
                    </a:p>
                  </a:txBody>
                  <a:tcPr/>
                </a:tc>
                <a:tc>
                  <a:txBody>
                    <a:bodyPr/>
                    <a:lstStyle/>
                    <a:p>
                      <a:pPr algn="ctr"/>
                      <a:r>
                        <a:rPr lang="en-US" sz="1200" noProof="0" dirty="0" smtClean="0"/>
                        <a:t>AISI-316Ti</a:t>
                      </a:r>
                      <a:endParaRPr lang="en-US" sz="1200" noProof="0" dirty="0"/>
                    </a:p>
                  </a:txBody>
                  <a:tcPr/>
                </a:tc>
                <a:tc>
                  <a:txBody>
                    <a:bodyPr/>
                    <a:lstStyle/>
                    <a:p>
                      <a:pPr algn="ctr"/>
                      <a:r>
                        <a:rPr lang="en-US" sz="1200" noProof="0" smtClean="0"/>
                        <a:t>S-275 Steel</a:t>
                      </a:r>
                      <a:endParaRPr lang="en-US" sz="1200" noProof="0"/>
                    </a:p>
                  </a:txBody>
                  <a:tcPr/>
                </a:tc>
              </a:tr>
              <a:tr h="169757">
                <a:tc>
                  <a:txBody>
                    <a:bodyPr/>
                    <a:lstStyle/>
                    <a:p>
                      <a:pPr algn="l"/>
                      <a:r>
                        <a:rPr lang="en-US" sz="1200" noProof="0" dirty="0" smtClean="0"/>
                        <a:t>Material</a:t>
                      </a:r>
                    </a:p>
                  </a:txBody>
                  <a:tcPr/>
                </a:tc>
                <a:tc>
                  <a:txBody>
                    <a:bodyPr/>
                    <a:lstStyle/>
                    <a:p>
                      <a:pPr algn="ctr"/>
                      <a:r>
                        <a:rPr lang="en-US" sz="1200" noProof="0" dirty="0" smtClean="0"/>
                        <a:t>Stainless steel</a:t>
                      </a:r>
                      <a:endParaRPr lang="en-US" sz="1200" noProof="0" dirty="0"/>
                    </a:p>
                  </a:txBody>
                  <a:tcPr/>
                </a:tc>
                <a:tc>
                  <a:txBody>
                    <a:bodyPr/>
                    <a:lstStyle/>
                    <a:p>
                      <a:pPr algn="ctr"/>
                      <a:r>
                        <a:rPr lang="en-US" sz="1200" noProof="0" dirty="0" smtClean="0"/>
                        <a:t>Structural</a:t>
                      </a:r>
                      <a:r>
                        <a:rPr lang="en-US" sz="1200" baseline="0" noProof="0" dirty="0" smtClean="0"/>
                        <a:t> steel</a:t>
                      </a:r>
                      <a:endParaRPr lang="en-US" sz="1200" noProof="0" dirty="0"/>
                    </a:p>
                  </a:txBody>
                  <a:tcPr/>
                </a:tc>
              </a:tr>
              <a:tr h="169757">
                <a:tc>
                  <a:txBody>
                    <a:bodyPr/>
                    <a:lstStyle/>
                    <a:p>
                      <a:pPr algn="l"/>
                      <a:r>
                        <a:rPr lang="en-US" sz="1200" noProof="0" dirty="0" smtClean="0"/>
                        <a:t>Trade</a:t>
                      </a:r>
                      <a:r>
                        <a:rPr lang="en-US" sz="1200" baseline="0" noProof="0" dirty="0" smtClean="0"/>
                        <a:t> material</a:t>
                      </a:r>
                      <a:endParaRPr lang="en-US" sz="1200" noProof="0" dirty="0" smtClean="0"/>
                    </a:p>
                  </a:txBody>
                  <a:tcPr/>
                </a:tc>
                <a:tc>
                  <a:txBody>
                    <a:bodyPr/>
                    <a:lstStyle/>
                    <a:p>
                      <a:pPr algn="ctr"/>
                      <a:r>
                        <a:rPr lang="en-US" sz="1200" noProof="0" dirty="0" smtClean="0"/>
                        <a:t>Yes, </a:t>
                      </a:r>
                      <a:r>
                        <a:rPr lang="en-US" sz="800" noProof="0" dirty="0" smtClean="0"/>
                        <a:t>(No</a:t>
                      </a:r>
                      <a:r>
                        <a:rPr lang="en-US" sz="800" baseline="0" noProof="0" dirty="0" smtClean="0"/>
                        <a:t> </a:t>
                      </a:r>
                      <a:r>
                        <a:rPr lang="en-US" sz="800" noProof="0" dirty="0" smtClean="0"/>
                        <a:t>commonly used).</a:t>
                      </a:r>
                      <a:endParaRPr lang="en-US" sz="800" noProof="0" dirty="0"/>
                    </a:p>
                  </a:txBody>
                  <a:tcPr/>
                </a:tc>
                <a:tc>
                  <a:txBody>
                    <a:bodyPr/>
                    <a:lstStyle/>
                    <a:p>
                      <a:pPr algn="ctr"/>
                      <a:r>
                        <a:rPr lang="en-US" sz="1200" noProof="0" dirty="0" smtClean="0"/>
                        <a:t>Yes,</a:t>
                      </a:r>
                      <a:r>
                        <a:rPr lang="en-US" sz="1200" baseline="0" noProof="0" dirty="0" smtClean="0"/>
                        <a:t> </a:t>
                      </a:r>
                      <a:r>
                        <a:rPr lang="en-US" sz="800" baseline="0" noProof="0" dirty="0" smtClean="0"/>
                        <a:t>(Material often used)</a:t>
                      </a:r>
                      <a:endParaRPr lang="en-US" sz="800" noProof="0" dirty="0"/>
                    </a:p>
                  </a:txBody>
                  <a:tcPr/>
                </a:tc>
              </a:tr>
              <a:tr h="169757">
                <a:tc>
                  <a:txBody>
                    <a:bodyPr/>
                    <a:lstStyle/>
                    <a:p>
                      <a:pPr algn="l"/>
                      <a:r>
                        <a:rPr lang="en-US" sz="1200" noProof="0" dirty="0" smtClean="0"/>
                        <a:t>Cost </a:t>
                      </a:r>
                    </a:p>
                  </a:txBody>
                  <a:tcPr/>
                </a:tc>
                <a:tc>
                  <a:txBody>
                    <a:bodyPr/>
                    <a:lstStyle/>
                    <a:p>
                      <a:pPr algn="ctr"/>
                      <a:r>
                        <a:rPr lang="en-US" sz="1200" noProof="0" dirty="0" smtClean="0"/>
                        <a:t>5</a:t>
                      </a:r>
                      <a:r>
                        <a:rPr lang="en-US" sz="1200" baseline="0" noProof="0" dirty="0" smtClean="0"/>
                        <a:t> €/kg</a:t>
                      </a:r>
                      <a:endParaRPr lang="en-US" sz="1200" noProof="0" dirty="0"/>
                    </a:p>
                  </a:txBody>
                  <a:tcPr/>
                </a:tc>
                <a:tc>
                  <a:txBody>
                    <a:bodyPr/>
                    <a:lstStyle/>
                    <a:p>
                      <a:pPr algn="ctr"/>
                      <a:r>
                        <a:rPr lang="en-US" sz="1200" noProof="0" dirty="0" smtClean="0"/>
                        <a:t>0,8 €/Kg</a:t>
                      </a:r>
                      <a:endParaRPr lang="en-US" sz="1200" noProof="0" dirty="0"/>
                    </a:p>
                  </a:txBody>
                  <a:tcPr/>
                </a:tc>
              </a:tr>
              <a:tr h="169757">
                <a:tc>
                  <a:txBody>
                    <a:bodyPr/>
                    <a:lstStyle/>
                    <a:p>
                      <a:pPr algn="l"/>
                      <a:r>
                        <a:rPr lang="en-US" sz="1200" noProof="0" dirty="0" smtClean="0"/>
                        <a:t>Paint</a:t>
                      </a:r>
                      <a:endParaRPr lang="en-US" sz="1200" noProof="0" dirty="0"/>
                    </a:p>
                  </a:txBody>
                  <a:tcPr/>
                </a:tc>
                <a:tc>
                  <a:txBody>
                    <a:bodyPr/>
                    <a:lstStyle/>
                    <a:p>
                      <a:pPr algn="ctr"/>
                      <a:r>
                        <a:rPr lang="en-US" sz="1200" noProof="0" dirty="0" smtClean="0"/>
                        <a:t>No</a:t>
                      </a:r>
                      <a:endParaRPr lang="en-US" sz="1200" noProof="0" dirty="0"/>
                    </a:p>
                  </a:txBody>
                  <a:tcPr/>
                </a:tc>
                <a:tc>
                  <a:txBody>
                    <a:bodyPr/>
                    <a:lstStyle/>
                    <a:p>
                      <a:pPr algn="ctr"/>
                      <a:r>
                        <a:rPr lang="en-US" sz="1200" noProof="0" dirty="0" smtClean="0"/>
                        <a:t>Yes</a:t>
                      </a:r>
                      <a:endParaRPr lang="en-US" sz="1200" noProof="0" dirty="0"/>
                    </a:p>
                  </a:txBody>
                  <a:tcPr/>
                </a:tc>
              </a:tr>
              <a:tr h="169757">
                <a:tc>
                  <a:txBody>
                    <a:bodyPr/>
                    <a:lstStyle/>
                    <a:p>
                      <a:pPr algn="l"/>
                      <a:r>
                        <a:rPr lang="en-US" sz="1200" noProof="0" dirty="0" smtClean="0"/>
                        <a:t>Radio purity</a:t>
                      </a:r>
                      <a:endParaRPr lang="en-US" sz="1200" noProof="0" dirty="0"/>
                    </a:p>
                  </a:txBody>
                  <a:tcPr/>
                </a:tc>
                <a:tc>
                  <a:txBody>
                    <a:bodyPr/>
                    <a:lstStyle/>
                    <a:p>
                      <a:pPr algn="ctr"/>
                      <a:r>
                        <a:rPr lang="en-US" sz="1200" noProof="0" dirty="0" smtClean="0"/>
                        <a:t>Yes</a:t>
                      </a:r>
                      <a:endParaRPr lang="en-US" sz="1200" noProof="0" dirty="0"/>
                    </a:p>
                  </a:txBody>
                  <a:tcPr/>
                </a:tc>
                <a:tc>
                  <a:txBody>
                    <a:bodyPr/>
                    <a:lstStyle/>
                    <a:p>
                      <a:pPr algn="ctr"/>
                      <a:r>
                        <a:rPr lang="en-US" sz="1200" noProof="0" dirty="0" smtClean="0"/>
                        <a:t>?</a:t>
                      </a:r>
                      <a:endParaRPr lang="en-US" sz="1200" noProof="0" dirty="0"/>
                    </a:p>
                  </a:txBody>
                  <a:tcPr/>
                </a:tc>
              </a:tr>
              <a:tr h="169757">
                <a:tc>
                  <a:txBody>
                    <a:bodyPr/>
                    <a:lstStyle/>
                    <a:p>
                      <a:pPr algn="l"/>
                      <a:r>
                        <a:rPr lang="en-US" sz="1200" noProof="0" dirty="0" smtClean="0"/>
                        <a:t>Manufacturing</a:t>
                      </a:r>
                      <a:endParaRPr lang="en-US" sz="1200" noProof="0" dirty="0"/>
                    </a:p>
                  </a:txBody>
                  <a:tcPr/>
                </a:tc>
                <a:tc>
                  <a:txBody>
                    <a:bodyPr/>
                    <a:lstStyle/>
                    <a:p>
                      <a:pPr algn="ctr"/>
                      <a:r>
                        <a:rPr lang="en-US" sz="1200" noProof="0" dirty="0" smtClean="0"/>
                        <a:t>More</a:t>
                      </a:r>
                      <a:r>
                        <a:rPr lang="en-US" sz="1200" baseline="0" noProof="0" dirty="0" smtClean="0"/>
                        <a:t> expensive </a:t>
                      </a:r>
                      <a:r>
                        <a:rPr lang="en-US" sz="800" baseline="0" noProof="0" dirty="0" smtClean="0"/>
                        <a:t>(+25% to 40%)</a:t>
                      </a:r>
                      <a:endParaRPr lang="en-US" sz="800" noProof="0" dirty="0"/>
                    </a:p>
                  </a:txBody>
                  <a:tcPr/>
                </a:tc>
                <a:tc>
                  <a:txBody>
                    <a:bodyPr/>
                    <a:lstStyle/>
                    <a:p>
                      <a:pPr algn="ctr"/>
                      <a:r>
                        <a:rPr lang="en-US" sz="1200" noProof="0" dirty="0" smtClean="0"/>
                        <a:t>Normal</a:t>
                      </a:r>
                      <a:endParaRPr lang="en-US" sz="1200" noProof="0" dirty="0"/>
                    </a:p>
                  </a:txBody>
                  <a:tcPr/>
                </a:tc>
              </a:tr>
              <a:tr h="169757">
                <a:tc>
                  <a:txBody>
                    <a:bodyPr/>
                    <a:lstStyle/>
                    <a:p>
                      <a:pPr algn="l"/>
                      <a:r>
                        <a:rPr lang="en-US" sz="1200" noProof="0" dirty="0" smtClean="0"/>
                        <a:t>Standard</a:t>
                      </a:r>
                      <a:r>
                        <a:rPr lang="en-US" sz="1200" baseline="0" noProof="0" dirty="0" smtClean="0"/>
                        <a:t> beams</a:t>
                      </a:r>
                      <a:endParaRPr lang="en-US" sz="1200" noProof="0" dirty="0"/>
                    </a:p>
                  </a:txBody>
                  <a:tcPr/>
                </a:tc>
                <a:tc>
                  <a:txBody>
                    <a:bodyPr/>
                    <a:lstStyle/>
                    <a:p>
                      <a:pPr algn="ctr"/>
                      <a:r>
                        <a:rPr lang="en-US" sz="1200" noProof="0" dirty="0" smtClean="0"/>
                        <a:t>No</a:t>
                      </a:r>
                      <a:endParaRPr lang="en-US" sz="1200" noProof="0" dirty="0"/>
                    </a:p>
                  </a:txBody>
                  <a:tcPr/>
                </a:tc>
                <a:tc>
                  <a:txBody>
                    <a:bodyPr/>
                    <a:lstStyle/>
                    <a:p>
                      <a:pPr algn="ctr"/>
                      <a:r>
                        <a:rPr lang="en-US" sz="1200" noProof="0" dirty="0" smtClean="0"/>
                        <a:t>Yes</a:t>
                      </a:r>
                      <a:endParaRPr lang="en-US" sz="1200" noProof="0" dirty="0"/>
                    </a:p>
                  </a:txBody>
                  <a:tcPr/>
                </a:tc>
              </a:tr>
              <a:tr h="169757">
                <a:tc>
                  <a:txBody>
                    <a:bodyPr/>
                    <a:lstStyle/>
                    <a:p>
                      <a:pPr algn="l"/>
                      <a:r>
                        <a:rPr lang="en-US" sz="1200" noProof="0" dirty="0" smtClean="0"/>
                        <a:t>Cleaning</a:t>
                      </a:r>
                      <a:endParaRPr lang="en-US" sz="1200" noProof="0" dirty="0"/>
                    </a:p>
                  </a:txBody>
                  <a:tcPr/>
                </a:tc>
                <a:tc>
                  <a:txBody>
                    <a:bodyPr/>
                    <a:lstStyle/>
                    <a:p>
                      <a:pPr algn="ctr"/>
                      <a:r>
                        <a:rPr lang="en-US" sz="1200" noProof="0" dirty="0" smtClean="0"/>
                        <a:t>Good</a:t>
                      </a:r>
                      <a:endParaRPr lang="en-US" sz="1200" noProof="0" dirty="0"/>
                    </a:p>
                  </a:txBody>
                  <a:tcPr/>
                </a:tc>
                <a:tc>
                  <a:txBody>
                    <a:bodyPr/>
                    <a:lstStyle/>
                    <a:p>
                      <a:pPr algn="ctr"/>
                      <a:r>
                        <a:rPr lang="en-US" sz="1200" noProof="0" dirty="0" smtClean="0"/>
                        <a:t>Regular</a:t>
                      </a:r>
                      <a:endParaRPr lang="en-US" sz="1200" noProof="0" dirty="0"/>
                    </a:p>
                  </a:txBody>
                  <a:tcPr/>
                </a:tc>
              </a:tr>
              <a:tr h="169757">
                <a:tc>
                  <a:txBody>
                    <a:bodyPr/>
                    <a:lstStyle/>
                    <a:p>
                      <a:pPr algn="l"/>
                      <a:r>
                        <a:rPr lang="en-US" sz="1200" noProof="0" dirty="0" smtClean="0"/>
                        <a:t>Shells</a:t>
                      </a:r>
                      <a:endParaRPr lang="en-US" sz="1200" noProof="0" dirty="0"/>
                    </a:p>
                  </a:txBody>
                  <a:tcPr/>
                </a:tc>
                <a:tc>
                  <a:txBody>
                    <a:bodyPr/>
                    <a:lstStyle/>
                    <a:p>
                      <a:pPr algn="ctr"/>
                      <a:r>
                        <a:rPr lang="en-US" sz="900" noProof="0" dirty="0" smtClean="0"/>
                        <a:t>Have to be manufactured</a:t>
                      </a:r>
                      <a:endParaRPr lang="en-US" sz="900" noProof="0" dirty="0"/>
                    </a:p>
                  </a:txBody>
                  <a:tcPr/>
                </a:tc>
                <a:tc>
                  <a:txBody>
                    <a:bodyPr/>
                    <a:lstStyle/>
                    <a:p>
                      <a:pPr algn="ctr"/>
                      <a:r>
                        <a:rPr lang="en-US" sz="1200" noProof="0" dirty="0" smtClean="0"/>
                        <a:t>In stock</a:t>
                      </a:r>
                      <a:endParaRPr lang="en-US" sz="1200" noProof="0" dirty="0"/>
                    </a:p>
                  </a:txBody>
                  <a:tcPr/>
                </a:tc>
              </a:tr>
            </a:tbl>
          </a:graphicData>
        </a:graphic>
      </p:graphicFrame>
      <p:cxnSp>
        <p:nvCxnSpPr>
          <p:cNvPr id="17" name="16 Conector recto"/>
          <p:cNvCxnSpPr/>
          <p:nvPr/>
        </p:nvCxnSpPr>
        <p:spPr bwMode="auto">
          <a:xfrm flipH="1" flipV="1">
            <a:off x="6526160" y="4184991"/>
            <a:ext cx="18121" cy="1094551"/>
          </a:xfrm>
          <a:prstGeom prst="line">
            <a:avLst/>
          </a:prstGeom>
          <a:noFill/>
          <a:ln w="1270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18" name="17 Conector recto"/>
          <p:cNvCxnSpPr/>
          <p:nvPr/>
        </p:nvCxnSpPr>
        <p:spPr bwMode="auto">
          <a:xfrm flipH="1" flipV="1">
            <a:off x="6345734" y="5269881"/>
            <a:ext cx="18121" cy="1094551"/>
          </a:xfrm>
          <a:prstGeom prst="line">
            <a:avLst/>
          </a:prstGeom>
          <a:noFill/>
          <a:ln w="1270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1" name="20 Conector recto de flecha"/>
          <p:cNvCxnSpPr/>
          <p:nvPr/>
        </p:nvCxnSpPr>
        <p:spPr bwMode="auto">
          <a:xfrm flipH="1" flipV="1">
            <a:off x="7234947" y="6442562"/>
            <a:ext cx="411103" cy="27693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2" name="21 CuadroTexto"/>
          <p:cNvSpPr txBox="1"/>
          <p:nvPr/>
        </p:nvSpPr>
        <p:spPr>
          <a:xfrm>
            <a:off x="7527822" y="6581001"/>
            <a:ext cx="1785484" cy="276999"/>
          </a:xfrm>
          <a:prstGeom prst="rect">
            <a:avLst/>
          </a:prstGeom>
          <a:noFill/>
        </p:spPr>
        <p:txBody>
          <a:bodyPr wrap="square" rtlCol="0">
            <a:spAutoFit/>
          </a:bodyPr>
          <a:lstStyle/>
          <a:p>
            <a:r>
              <a:rPr lang="en-US" sz="1200" dirty="0" smtClean="0"/>
              <a:t>Structural shell steel</a:t>
            </a:r>
            <a:endParaRPr lang="en-US" sz="1200" dirty="0"/>
          </a:p>
        </p:txBody>
      </p:sp>
      <p:sp>
        <p:nvSpPr>
          <p:cNvPr id="31" name="30 CuadroTexto"/>
          <p:cNvSpPr txBox="1"/>
          <p:nvPr/>
        </p:nvSpPr>
        <p:spPr>
          <a:xfrm>
            <a:off x="5318340" y="6492759"/>
            <a:ext cx="1545551" cy="276999"/>
          </a:xfrm>
          <a:prstGeom prst="rect">
            <a:avLst/>
          </a:prstGeom>
          <a:noFill/>
        </p:spPr>
        <p:txBody>
          <a:bodyPr wrap="square" rtlCol="0">
            <a:spAutoFit/>
          </a:bodyPr>
          <a:lstStyle/>
          <a:p>
            <a:r>
              <a:rPr lang="en-US" sz="1200" dirty="0" smtClean="0"/>
              <a:t>Between 2 to </a:t>
            </a:r>
            <a:r>
              <a:rPr lang="en-US" sz="1200" dirty="0"/>
              <a:t>3</a:t>
            </a:r>
            <a:r>
              <a:rPr lang="en-US" sz="1200" dirty="0" smtClean="0"/>
              <a:t>mm</a:t>
            </a:r>
            <a:endParaRPr lang="en-US" sz="1200" dirty="0"/>
          </a:p>
        </p:txBody>
      </p:sp>
      <p:sp>
        <p:nvSpPr>
          <p:cNvPr id="35" name="34 Rectángulo"/>
          <p:cNvSpPr/>
          <p:nvPr/>
        </p:nvSpPr>
        <p:spPr bwMode="auto">
          <a:xfrm>
            <a:off x="4125061" y="5282134"/>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39" name="38 Rectángulo"/>
          <p:cNvSpPr/>
          <p:nvPr/>
        </p:nvSpPr>
        <p:spPr bwMode="auto">
          <a:xfrm>
            <a:off x="6596054" y="4192601"/>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3" name="42 CuadroTexto"/>
          <p:cNvSpPr txBox="1"/>
          <p:nvPr/>
        </p:nvSpPr>
        <p:spPr>
          <a:xfrm>
            <a:off x="3242043" y="6492759"/>
            <a:ext cx="1626406" cy="276999"/>
          </a:xfrm>
          <a:prstGeom prst="rect">
            <a:avLst/>
          </a:prstGeom>
          <a:noFill/>
        </p:spPr>
        <p:txBody>
          <a:bodyPr wrap="square" rtlCol="0">
            <a:spAutoFit/>
          </a:bodyPr>
          <a:lstStyle/>
          <a:p>
            <a:r>
              <a:rPr lang="en-US" sz="1200" dirty="0" smtClean="0"/>
              <a:t>Inside the castle</a:t>
            </a:r>
            <a:endParaRPr lang="en-US" sz="1200" dirty="0"/>
          </a:p>
        </p:txBody>
      </p:sp>
      <p:sp>
        <p:nvSpPr>
          <p:cNvPr id="47" name="46 CuadroTexto"/>
          <p:cNvSpPr txBox="1"/>
          <p:nvPr/>
        </p:nvSpPr>
        <p:spPr>
          <a:xfrm>
            <a:off x="6255895" y="3847460"/>
            <a:ext cx="1626406" cy="276999"/>
          </a:xfrm>
          <a:prstGeom prst="rect">
            <a:avLst/>
          </a:prstGeom>
          <a:noFill/>
        </p:spPr>
        <p:txBody>
          <a:bodyPr wrap="square" rtlCol="0">
            <a:spAutoFit/>
          </a:bodyPr>
          <a:lstStyle/>
          <a:p>
            <a:r>
              <a:rPr lang="en-US" sz="1200" dirty="0"/>
              <a:t>O</a:t>
            </a:r>
            <a:r>
              <a:rPr lang="en-US" sz="1200" dirty="0" smtClean="0"/>
              <a:t>utside the castle</a:t>
            </a:r>
            <a:endParaRPr lang="en-US" sz="1200" dirty="0"/>
          </a:p>
        </p:txBody>
      </p:sp>
      <p:cxnSp>
        <p:nvCxnSpPr>
          <p:cNvPr id="51" name="50 Conector recto"/>
          <p:cNvCxnSpPr/>
          <p:nvPr/>
        </p:nvCxnSpPr>
        <p:spPr bwMode="auto">
          <a:xfrm flipH="1" flipV="1">
            <a:off x="6435768" y="4161754"/>
            <a:ext cx="31052" cy="2223554"/>
          </a:xfrm>
          <a:prstGeom prst="line">
            <a:avLst/>
          </a:prstGeom>
          <a:noFill/>
          <a:ln w="101600" cap="flat" cmpd="sng" algn="ctr">
            <a:solidFill>
              <a:srgbClr val="F89F45"/>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3" name="52 Rectángulo"/>
          <p:cNvSpPr/>
          <p:nvPr/>
        </p:nvSpPr>
        <p:spPr bwMode="auto">
          <a:xfrm>
            <a:off x="4220687" y="4202134"/>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54" name="53 Rectángulo"/>
          <p:cNvSpPr/>
          <p:nvPr/>
        </p:nvSpPr>
        <p:spPr bwMode="auto">
          <a:xfrm>
            <a:off x="6516982" y="5298418"/>
            <a:ext cx="2160000" cy="1080000"/>
          </a:xfrm>
          <a:prstGeom prst="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56" name="55 CuadroTexto"/>
          <p:cNvSpPr txBox="1"/>
          <p:nvPr/>
        </p:nvSpPr>
        <p:spPr>
          <a:xfrm>
            <a:off x="3893514" y="5603608"/>
            <a:ext cx="2373002" cy="276999"/>
          </a:xfrm>
          <a:prstGeom prst="rect">
            <a:avLst/>
          </a:prstGeom>
          <a:noFill/>
        </p:spPr>
        <p:txBody>
          <a:bodyPr wrap="square" rtlCol="0">
            <a:spAutoFit/>
          </a:bodyPr>
          <a:lstStyle/>
          <a:p>
            <a:r>
              <a:rPr lang="en-US" sz="1200" dirty="0" smtClean="0"/>
              <a:t>Wall of</a:t>
            </a:r>
            <a:r>
              <a:rPr lang="en-US" sz="1200" dirty="0"/>
              <a:t> </a:t>
            </a:r>
            <a:r>
              <a:rPr lang="en-US" sz="1200" dirty="0" smtClean="0"/>
              <a:t>2 Bricks.</a:t>
            </a:r>
            <a:endParaRPr lang="en-US" sz="1200" dirty="0"/>
          </a:p>
        </p:txBody>
      </p:sp>
      <p:cxnSp>
        <p:nvCxnSpPr>
          <p:cNvPr id="57" name="56 Conector recto"/>
          <p:cNvCxnSpPr/>
          <p:nvPr/>
        </p:nvCxnSpPr>
        <p:spPr bwMode="auto">
          <a:xfrm>
            <a:off x="3778370" y="6395061"/>
            <a:ext cx="5098211"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8" name="57 CuadroTexto"/>
          <p:cNvSpPr txBox="1"/>
          <p:nvPr/>
        </p:nvSpPr>
        <p:spPr>
          <a:xfrm>
            <a:off x="632193" y="3708961"/>
            <a:ext cx="1626406" cy="276999"/>
          </a:xfrm>
          <a:prstGeom prst="rect">
            <a:avLst/>
          </a:prstGeom>
          <a:noFill/>
        </p:spPr>
        <p:txBody>
          <a:bodyPr wrap="square" rtlCol="0">
            <a:spAutoFit/>
          </a:bodyPr>
          <a:lstStyle/>
          <a:p>
            <a:r>
              <a:rPr lang="en-US" sz="1200" dirty="0" smtClean="0"/>
              <a:t>Inside of the castle</a:t>
            </a:r>
            <a:endParaRPr lang="en-US" sz="1200" dirty="0"/>
          </a:p>
        </p:txBody>
      </p:sp>
      <p:cxnSp>
        <p:nvCxnSpPr>
          <p:cNvPr id="46" name="45 Conector recto"/>
          <p:cNvCxnSpPr/>
          <p:nvPr/>
        </p:nvCxnSpPr>
        <p:spPr bwMode="auto">
          <a:xfrm>
            <a:off x="5186387" y="4140285"/>
            <a:ext cx="2564098" cy="0"/>
          </a:xfrm>
          <a:prstGeom prst="line">
            <a:avLst/>
          </a:prstGeom>
          <a:noFill/>
          <a:ln w="1016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59" name="58 Conector recto de flecha"/>
          <p:cNvCxnSpPr/>
          <p:nvPr/>
        </p:nvCxnSpPr>
        <p:spPr bwMode="auto">
          <a:xfrm flipH="1" flipV="1">
            <a:off x="3113147" y="4140286"/>
            <a:ext cx="780367" cy="2254775"/>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60" name="59 Conector recto de flecha"/>
          <p:cNvCxnSpPr/>
          <p:nvPr/>
        </p:nvCxnSpPr>
        <p:spPr bwMode="auto">
          <a:xfrm flipH="1" flipV="1">
            <a:off x="3299194" y="3457576"/>
            <a:ext cx="3167626" cy="173029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61" name="60 Conector recto de flecha"/>
          <p:cNvCxnSpPr/>
          <p:nvPr/>
        </p:nvCxnSpPr>
        <p:spPr bwMode="auto">
          <a:xfrm flipH="1" flipV="1">
            <a:off x="3475835" y="3219450"/>
            <a:ext cx="2134390" cy="920835"/>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3270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a:t>
            </a:fld>
            <a:r>
              <a:rPr lang="en-US" sz="1800" dirty="0"/>
              <a:t>)</a:t>
            </a:r>
          </a:p>
        </p:txBody>
      </p:sp>
      <p:sp>
        <p:nvSpPr>
          <p:cNvPr id="16" name="Rectangle 2"/>
          <p:cNvSpPr>
            <a:spLocks noGrp="1" noChangeArrowheads="1"/>
          </p:cNvSpPr>
          <p:nvPr>
            <p:ph type="title"/>
          </p:nvPr>
        </p:nvSpPr>
        <p:spPr>
          <a:xfrm>
            <a:off x="254000" y="224168"/>
            <a:ext cx="8572500" cy="576263"/>
          </a:xfrm>
          <a:noFill/>
        </p:spPr>
        <p:txBody>
          <a:bodyPr/>
          <a:lstStyle/>
          <a:p>
            <a:r>
              <a:rPr lang="en-GB" sz="2400" cap="all" dirty="0" smtClean="0"/>
              <a:t>Work structure</a:t>
            </a:r>
            <a:endParaRPr lang="en-GB" sz="2400" cap="all"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8" y="1269703"/>
            <a:ext cx="4718182" cy="360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975" y="1269703"/>
            <a:ext cx="4165244" cy="360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80549" y="764064"/>
            <a:ext cx="3275288" cy="338554"/>
          </a:xfrm>
          <a:prstGeom prst="rect">
            <a:avLst/>
          </a:prstGeom>
          <a:noFill/>
        </p:spPr>
        <p:txBody>
          <a:bodyPr wrap="square" rtlCol="0">
            <a:spAutoFit/>
          </a:bodyPr>
          <a:lstStyle>
            <a:defPPr>
              <a:defRPr lang="en-US"/>
            </a:defPPr>
            <a:lvl1pPr>
              <a:defRPr sz="1600" u="sng"/>
            </a:lvl1pPr>
          </a:lstStyle>
          <a:p>
            <a:r>
              <a:rPr lang="en-US" dirty="0" smtClean="0"/>
              <a:t>3D </a:t>
            </a:r>
            <a:r>
              <a:rPr lang="en-US" dirty="0"/>
              <a:t>view of the </a:t>
            </a:r>
            <a:r>
              <a:rPr lang="en-US" dirty="0" smtClean="0"/>
              <a:t>work structure</a:t>
            </a:r>
            <a:endParaRPr lang="en-US" dirty="0"/>
          </a:p>
        </p:txBody>
      </p:sp>
      <p:sp>
        <p:nvSpPr>
          <p:cNvPr id="9" name="8 CuadroTexto"/>
          <p:cNvSpPr txBox="1"/>
          <p:nvPr/>
        </p:nvSpPr>
        <p:spPr>
          <a:xfrm>
            <a:off x="5404949" y="764064"/>
            <a:ext cx="3275288" cy="338554"/>
          </a:xfrm>
          <a:prstGeom prst="rect">
            <a:avLst/>
          </a:prstGeom>
          <a:noFill/>
        </p:spPr>
        <p:txBody>
          <a:bodyPr wrap="square" rtlCol="0">
            <a:spAutoFit/>
          </a:bodyPr>
          <a:lstStyle>
            <a:defPPr>
              <a:defRPr lang="en-US"/>
            </a:defPPr>
            <a:lvl1pPr>
              <a:defRPr sz="1600" u="sng"/>
            </a:lvl1pPr>
          </a:lstStyle>
          <a:p>
            <a:r>
              <a:rPr lang="en-US" dirty="0" smtClean="0"/>
              <a:t>Top </a:t>
            </a:r>
            <a:r>
              <a:rPr lang="en-US" dirty="0"/>
              <a:t>view of the </a:t>
            </a:r>
            <a:r>
              <a:rPr lang="en-US" dirty="0" smtClean="0"/>
              <a:t>NEXT-100 layout</a:t>
            </a:r>
            <a:endParaRPr lang="en-US" dirty="0"/>
          </a:p>
        </p:txBody>
      </p:sp>
      <p:sp>
        <p:nvSpPr>
          <p:cNvPr id="10" name="9 CuadroTexto"/>
          <p:cNvSpPr txBox="1"/>
          <p:nvPr/>
        </p:nvSpPr>
        <p:spPr>
          <a:xfrm>
            <a:off x="102974" y="4978881"/>
            <a:ext cx="7705725" cy="1569660"/>
          </a:xfrm>
          <a:prstGeom prst="rect">
            <a:avLst/>
          </a:prstGeom>
          <a:noFill/>
        </p:spPr>
        <p:txBody>
          <a:bodyPr wrap="square" rtlCol="0">
            <a:spAutoFit/>
          </a:bodyPr>
          <a:lstStyle/>
          <a:p>
            <a:pPr algn="just"/>
            <a:r>
              <a:rPr lang="en-US" sz="1200" dirty="0"/>
              <a:t>STATUS: The final drawings are fully finished and approved by Mr. José Jiménez on February 20, 2012. The first budget was </a:t>
            </a:r>
            <a:r>
              <a:rPr lang="en-US" sz="1200" dirty="0" smtClean="0"/>
              <a:t>29.943,94€ + </a:t>
            </a:r>
            <a:r>
              <a:rPr lang="en-US" sz="1200" dirty="0"/>
              <a:t>VAT. LSC has requested more budgets and construction will start when the budget </a:t>
            </a:r>
            <a:r>
              <a:rPr lang="en-US" sz="1200" dirty="0" smtClean="0"/>
              <a:t>is approved</a:t>
            </a:r>
            <a:r>
              <a:rPr lang="en-US" sz="1200" dirty="0"/>
              <a:t>.</a:t>
            </a:r>
          </a:p>
          <a:p>
            <a:pPr algn="just"/>
            <a:endParaRPr lang="en-US" sz="1200" dirty="0"/>
          </a:p>
          <a:p>
            <a:pPr algn="just"/>
            <a:r>
              <a:rPr lang="en-US" sz="1200" dirty="0" smtClean="0"/>
              <a:t>The </a:t>
            </a:r>
            <a:r>
              <a:rPr lang="en-US" sz="1200" dirty="0"/>
              <a:t>main </a:t>
            </a:r>
            <a:r>
              <a:rPr lang="en-US" sz="1200" dirty="0" smtClean="0"/>
              <a:t>features:</a:t>
            </a:r>
          </a:p>
          <a:p>
            <a:pPr marL="171450" indent="-171450" algn="just">
              <a:buFont typeface="Arial" pitchFamily="34" charset="0"/>
              <a:buChar char="•"/>
            </a:pPr>
            <a:r>
              <a:rPr lang="en-US" sz="1200" dirty="0" smtClean="0"/>
              <a:t>Height : 1,270 [Meters]</a:t>
            </a:r>
          </a:p>
          <a:p>
            <a:pPr marL="171450" indent="-171450" algn="just">
              <a:buFont typeface="Arial" pitchFamily="34" charset="0"/>
              <a:buChar char="•"/>
            </a:pPr>
            <a:r>
              <a:rPr lang="en-US" sz="1200" dirty="0"/>
              <a:t>Width and </a:t>
            </a:r>
            <a:r>
              <a:rPr lang="en-US" sz="1200" dirty="0" smtClean="0"/>
              <a:t>Height : 11x11 [Meters]</a:t>
            </a:r>
            <a:endParaRPr lang="en-US" sz="1200" dirty="0"/>
          </a:p>
          <a:p>
            <a:pPr marL="171450" indent="-171450" algn="just">
              <a:buFont typeface="Arial" pitchFamily="34" charset="0"/>
              <a:buChar char="•"/>
            </a:pPr>
            <a:r>
              <a:rPr lang="en-US" sz="1200" dirty="0" smtClean="0"/>
              <a:t>Live load : 1.500 </a:t>
            </a:r>
            <a:r>
              <a:rPr lang="en-US" sz="1200" dirty="0"/>
              <a:t>[Kg/m2</a:t>
            </a:r>
            <a:r>
              <a:rPr lang="en-US" sz="1200" dirty="0" smtClean="0"/>
              <a:t>] and concentrated load : 300[Kg]</a:t>
            </a:r>
            <a:endParaRPr lang="en-US" sz="1200" dirty="0"/>
          </a:p>
          <a:p>
            <a:pPr marL="171450" indent="-171450" algn="just">
              <a:buFont typeface="Arial" pitchFamily="34" charset="0"/>
              <a:buChar char="•"/>
            </a:pPr>
            <a:r>
              <a:rPr lang="en-US" sz="1200" dirty="0" smtClean="0"/>
              <a:t>Material : </a:t>
            </a:r>
            <a:r>
              <a:rPr lang="en-US" sz="1200" dirty="0"/>
              <a:t>Steel </a:t>
            </a:r>
            <a:r>
              <a:rPr lang="en-US" sz="1200" dirty="0" smtClean="0"/>
              <a:t>ST-275.</a:t>
            </a:r>
          </a:p>
        </p:txBody>
      </p:sp>
      <p:sp>
        <p:nvSpPr>
          <p:cNvPr id="3" name="2 Rectángulo"/>
          <p:cNvSpPr/>
          <p:nvPr/>
        </p:nvSpPr>
        <p:spPr bwMode="auto">
          <a:xfrm>
            <a:off x="6642022" y="3069703"/>
            <a:ext cx="617080" cy="632776"/>
          </a:xfrm>
          <a:prstGeom prst="rect">
            <a:avLst/>
          </a:prstGeom>
          <a:solidFill>
            <a:srgbClr val="FF0000">
              <a:alpha val="37000"/>
            </a:srgbClr>
          </a:solidFill>
          <a:ln w="25400" cap="flat" cmpd="sng" algn="ctr">
            <a:solidFill>
              <a:srgbClr val="FF0000"/>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12" name="11 CuadroTexto"/>
          <p:cNvSpPr txBox="1"/>
          <p:nvPr/>
        </p:nvSpPr>
        <p:spPr>
          <a:xfrm>
            <a:off x="7259102" y="4135599"/>
            <a:ext cx="1626406" cy="307777"/>
          </a:xfrm>
          <a:prstGeom prst="rect">
            <a:avLst/>
          </a:prstGeom>
          <a:noFill/>
        </p:spPr>
        <p:txBody>
          <a:bodyPr wrap="square" rtlCol="0">
            <a:spAutoFit/>
          </a:bodyPr>
          <a:lstStyle/>
          <a:p>
            <a:r>
              <a:rPr lang="en-US" sz="700" dirty="0" smtClean="0">
                <a:latin typeface="Arial Rounded MT Bold" pitchFamily="34" charset="0"/>
              </a:rPr>
              <a:t>EMERGENCY </a:t>
            </a:r>
          </a:p>
          <a:p>
            <a:r>
              <a:rPr lang="en-US" sz="700" dirty="0" smtClean="0">
                <a:latin typeface="Arial Rounded MT Bold" pitchFamily="34" charset="0"/>
              </a:rPr>
              <a:t>GAS DUMP</a:t>
            </a:r>
            <a:endParaRPr lang="en-US" sz="700" dirty="0">
              <a:latin typeface="Arial Rounded MT Bold" pitchFamily="34" charset="0"/>
            </a:endParaRPr>
          </a:p>
        </p:txBody>
      </p:sp>
      <p:sp>
        <p:nvSpPr>
          <p:cNvPr id="13" name="12 CuadroTexto"/>
          <p:cNvSpPr txBox="1"/>
          <p:nvPr/>
        </p:nvSpPr>
        <p:spPr>
          <a:xfrm>
            <a:off x="6437503" y="3071450"/>
            <a:ext cx="1048187" cy="200055"/>
          </a:xfrm>
          <a:prstGeom prst="rect">
            <a:avLst/>
          </a:prstGeom>
          <a:noFill/>
        </p:spPr>
        <p:txBody>
          <a:bodyPr wrap="square" rtlCol="0">
            <a:spAutoFit/>
          </a:bodyPr>
          <a:lstStyle/>
          <a:p>
            <a:r>
              <a:rPr lang="en-US" sz="700" dirty="0" smtClean="0">
                <a:latin typeface="Arial Rounded MT Bold" pitchFamily="34" charset="0"/>
              </a:rPr>
              <a:t>CLEAN TENT</a:t>
            </a:r>
            <a:endParaRPr lang="en-US" sz="700" dirty="0">
              <a:latin typeface="Arial Rounded MT Bold" pitchFamily="34" charset="0"/>
            </a:endParaRPr>
          </a:p>
        </p:txBody>
      </p:sp>
      <p:sp>
        <p:nvSpPr>
          <p:cNvPr id="14" name="13 CuadroTexto"/>
          <p:cNvSpPr txBox="1"/>
          <p:nvPr/>
        </p:nvSpPr>
        <p:spPr>
          <a:xfrm>
            <a:off x="6426468" y="2801156"/>
            <a:ext cx="1048187" cy="200055"/>
          </a:xfrm>
          <a:prstGeom prst="rect">
            <a:avLst/>
          </a:prstGeom>
          <a:noFill/>
        </p:spPr>
        <p:txBody>
          <a:bodyPr wrap="square" rtlCol="0">
            <a:spAutoFit/>
          </a:bodyPr>
          <a:lstStyle/>
          <a:p>
            <a:r>
              <a:rPr lang="en-US" sz="700" dirty="0" smtClean="0">
                <a:latin typeface="Arial Rounded MT Bold" pitchFamily="34" charset="0"/>
              </a:rPr>
              <a:t>VESSEL</a:t>
            </a:r>
            <a:endParaRPr lang="en-US" sz="700" dirty="0">
              <a:latin typeface="Arial Rounded MT Bold" pitchFamily="34" charset="0"/>
            </a:endParaRPr>
          </a:p>
        </p:txBody>
      </p:sp>
      <p:sp>
        <p:nvSpPr>
          <p:cNvPr id="15" name="14 CuadroTexto"/>
          <p:cNvSpPr txBox="1"/>
          <p:nvPr/>
        </p:nvSpPr>
        <p:spPr>
          <a:xfrm>
            <a:off x="7250476" y="2408446"/>
            <a:ext cx="681407" cy="200055"/>
          </a:xfrm>
          <a:prstGeom prst="rect">
            <a:avLst/>
          </a:prstGeom>
          <a:noFill/>
        </p:spPr>
        <p:txBody>
          <a:bodyPr wrap="square" rtlCol="0">
            <a:spAutoFit/>
          </a:bodyPr>
          <a:lstStyle/>
          <a:p>
            <a:r>
              <a:rPr lang="en-US" sz="700" dirty="0" smtClean="0">
                <a:latin typeface="Arial Rounded MT Bold" pitchFamily="34" charset="0"/>
              </a:rPr>
              <a:t>CASTLE</a:t>
            </a:r>
            <a:endParaRPr lang="en-US" sz="700" dirty="0">
              <a:latin typeface="Arial Rounded MT Bold" pitchFamily="34" charset="0"/>
            </a:endParaRPr>
          </a:p>
        </p:txBody>
      </p:sp>
      <p:sp>
        <p:nvSpPr>
          <p:cNvPr id="17" name="16 CuadroTexto"/>
          <p:cNvSpPr txBox="1"/>
          <p:nvPr/>
        </p:nvSpPr>
        <p:spPr>
          <a:xfrm>
            <a:off x="5960615" y="2408894"/>
            <a:ext cx="681407" cy="200055"/>
          </a:xfrm>
          <a:prstGeom prst="rect">
            <a:avLst/>
          </a:prstGeom>
          <a:noFill/>
        </p:spPr>
        <p:txBody>
          <a:bodyPr wrap="square" rtlCol="0">
            <a:spAutoFit/>
          </a:bodyPr>
          <a:lstStyle/>
          <a:p>
            <a:r>
              <a:rPr lang="en-US" sz="700" dirty="0" smtClean="0">
                <a:latin typeface="Arial Rounded MT Bold" pitchFamily="34" charset="0"/>
              </a:rPr>
              <a:t>CASTLE</a:t>
            </a:r>
            <a:endParaRPr lang="en-US" sz="700" dirty="0">
              <a:latin typeface="Arial Rounded MT Bold" pitchFamily="34" charset="0"/>
            </a:endParaRPr>
          </a:p>
        </p:txBody>
      </p:sp>
    </p:spTree>
    <p:extLst>
      <p:ext uri="{BB962C8B-B14F-4D97-AF65-F5344CB8AC3E}">
        <p14:creationId xmlns:p14="http://schemas.microsoft.com/office/powerpoint/2010/main" val="1680993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30</a:t>
            </a:fld>
            <a:r>
              <a:rPr lang="en-US" sz="1800" dirty="0"/>
              <a:t>)</a:t>
            </a:r>
          </a:p>
        </p:txBody>
      </p:sp>
      <p:sp>
        <p:nvSpPr>
          <p:cNvPr id="42" name="Rectangle 2"/>
          <p:cNvSpPr>
            <a:spLocks noGrp="1" noChangeArrowheads="1"/>
          </p:cNvSpPr>
          <p:nvPr>
            <p:ph type="title"/>
          </p:nvPr>
        </p:nvSpPr>
        <p:spPr>
          <a:xfrm>
            <a:off x="323850" y="224168"/>
            <a:ext cx="8667750" cy="576263"/>
          </a:xfrm>
          <a:noFill/>
        </p:spPr>
        <p:txBody>
          <a:bodyPr/>
          <a:lstStyle/>
          <a:p>
            <a:r>
              <a:rPr lang="en-GB" sz="2400" dirty="0" smtClean="0"/>
              <a:t>Preliminary weight of the shielding structure</a:t>
            </a:r>
            <a:endParaRPr lang="en-GB"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 y="665464"/>
            <a:ext cx="7988061" cy="609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149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31</a:t>
            </a:fld>
            <a:r>
              <a:rPr lang="en-US" sz="1800" dirty="0"/>
              <a:t>)</a:t>
            </a:r>
          </a:p>
        </p:txBody>
      </p:sp>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9" y="1606613"/>
            <a:ext cx="3905644" cy="3484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52 Conector recto de flecha"/>
          <p:cNvCxnSpPr/>
          <p:nvPr/>
        </p:nvCxnSpPr>
        <p:spPr bwMode="auto">
          <a:xfrm flipV="1">
            <a:off x="1837426" y="4922801"/>
            <a:ext cx="422758" cy="59001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7" name="Rectangle 2"/>
          <p:cNvSpPr txBox="1">
            <a:spLocks noChangeArrowheads="1"/>
          </p:cNvSpPr>
          <p:nvPr/>
        </p:nvSpPr>
        <p:spPr bwMode="auto">
          <a:xfrm>
            <a:off x="476250" y="227706"/>
            <a:ext cx="86677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80000"/>
              </a:lnSpc>
              <a:spcBef>
                <a:spcPct val="0"/>
              </a:spcBef>
              <a:spcAft>
                <a:spcPct val="0"/>
              </a:spcAft>
              <a:defRPr sz="2800">
                <a:solidFill>
                  <a:srgbClr val="800000"/>
                </a:solidFill>
                <a:latin typeface="+mj-lt"/>
                <a:ea typeface="+mj-ea"/>
                <a:cs typeface="+mj-cs"/>
              </a:defRPr>
            </a:lvl1pPr>
            <a:lvl2pPr algn="l" rtl="0" fontAlgn="base">
              <a:lnSpc>
                <a:spcPct val="80000"/>
              </a:lnSpc>
              <a:spcBef>
                <a:spcPct val="0"/>
              </a:spcBef>
              <a:spcAft>
                <a:spcPct val="0"/>
              </a:spcAft>
              <a:defRPr sz="2800">
                <a:solidFill>
                  <a:srgbClr val="800000"/>
                </a:solidFill>
                <a:latin typeface="Gill Sans Light" pitchFamily="34" charset="0"/>
              </a:defRPr>
            </a:lvl2pPr>
            <a:lvl3pPr algn="l" rtl="0" fontAlgn="base">
              <a:lnSpc>
                <a:spcPct val="80000"/>
              </a:lnSpc>
              <a:spcBef>
                <a:spcPct val="0"/>
              </a:spcBef>
              <a:spcAft>
                <a:spcPct val="0"/>
              </a:spcAft>
              <a:defRPr sz="2800">
                <a:solidFill>
                  <a:srgbClr val="800000"/>
                </a:solidFill>
                <a:latin typeface="Gill Sans Light" pitchFamily="34" charset="0"/>
              </a:defRPr>
            </a:lvl3pPr>
            <a:lvl4pPr algn="l" rtl="0" fontAlgn="base">
              <a:lnSpc>
                <a:spcPct val="80000"/>
              </a:lnSpc>
              <a:spcBef>
                <a:spcPct val="0"/>
              </a:spcBef>
              <a:spcAft>
                <a:spcPct val="0"/>
              </a:spcAft>
              <a:defRPr sz="2800">
                <a:solidFill>
                  <a:srgbClr val="800000"/>
                </a:solidFill>
                <a:latin typeface="Gill Sans Light" pitchFamily="34" charset="0"/>
              </a:defRPr>
            </a:lvl4pPr>
            <a:lvl5pPr algn="l" rtl="0" fontAlgn="base">
              <a:lnSpc>
                <a:spcPct val="80000"/>
              </a:lnSpc>
              <a:spcBef>
                <a:spcPct val="0"/>
              </a:spcBef>
              <a:spcAft>
                <a:spcPct val="0"/>
              </a:spcAft>
              <a:defRPr sz="2800">
                <a:solidFill>
                  <a:srgbClr val="800000"/>
                </a:solidFill>
                <a:latin typeface="Gill Sans Light" pitchFamily="34" charset="0"/>
              </a:defRPr>
            </a:lvl5pPr>
            <a:lvl6pPr marL="457200" algn="l" rtl="0" fontAlgn="base">
              <a:lnSpc>
                <a:spcPct val="80000"/>
              </a:lnSpc>
              <a:spcBef>
                <a:spcPct val="0"/>
              </a:spcBef>
              <a:spcAft>
                <a:spcPct val="0"/>
              </a:spcAft>
              <a:defRPr sz="2800">
                <a:solidFill>
                  <a:srgbClr val="800000"/>
                </a:solidFill>
                <a:latin typeface="Gill Sans Light" pitchFamily="34" charset="0"/>
              </a:defRPr>
            </a:lvl6pPr>
            <a:lvl7pPr marL="914400" algn="l" rtl="0" fontAlgn="base">
              <a:lnSpc>
                <a:spcPct val="80000"/>
              </a:lnSpc>
              <a:spcBef>
                <a:spcPct val="0"/>
              </a:spcBef>
              <a:spcAft>
                <a:spcPct val="0"/>
              </a:spcAft>
              <a:defRPr sz="2800">
                <a:solidFill>
                  <a:srgbClr val="800000"/>
                </a:solidFill>
                <a:latin typeface="Gill Sans Light" pitchFamily="34" charset="0"/>
              </a:defRPr>
            </a:lvl7pPr>
            <a:lvl8pPr marL="1371600" algn="l" rtl="0" fontAlgn="base">
              <a:lnSpc>
                <a:spcPct val="80000"/>
              </a:lnSpc>
              <a:spcBef>
                <a:spcPct val="0"/>
              </a:spcBef>
              <a:spcAft>
                <a:spcPct val="0"/>
              </a:spcAft>
              <a:defRPr sz="2800">
                <a:solidFill>
                  <a:srgbClr val="800000"/>
                </a:solidFill>
                <a:latin typeface="Gill Sans Light" pitchFamily="34" charset="0"/>
              </a:defRPr>
            </a:lvl8pPr>
            <a:lvl9pPr marL="1828800" algn="l" rtl="0" fontAlgn="base">
              <a:lnSpc>
                <a:spcPct val="80000"/>
              </a:lnSpc>
              <a:spcBef>
                <a:spcPct val="0"/>
              </a:spcBef>
              <a:spcAft>
                <a:spcPct val="0"/>
              </a:spcAft>
              <a:defRPr sz="2800">
                <a:solidFill>
                  <a:srgbClr val="800000"/>
                </a:solidFill>
                <a:latin typeface="Gill Sans Light" pitchFamily="34" charset="0"/>
              </a:defRPr>
            </a:lvl9pPr>
          </a:lstStyle>
          <a:p>
            <a:r>
              <a:rPr lang="en-GB" sz="2400" dirty="0" smtClean="0"/>
              <a:t>Removable external structure</a:t>
            </a:r>
            <a:endParaRPr lang="en-GB" sz="2400" dirty="0"/>
          </a:p>
        </p:txBody>
      </p:sp>
      <p:sp>
        <p:nvSpPr>
          <p:cNvPr id="19" name="18 CuadroTexto"/>
          <p:cNvSpPr txBox="1"/>
          <p:nvPr/>
        </p:nvSpPr>
        <p:spPr>
          <a:xfrm>
            <a:off x="338259" y="975671"/>
            <a:ext cx="3562708" cy="830997"/>
          </a:xfrm>
          <a:prstGeom prst="rect">
            <a:avLst/>
          </a:prstGeom>
          <a:noFill/>
        </p:spPr>
        <p:txBody>
          <a:bodyPr wrap="square" rtlCol="0">
            <a:spAutoFit/>
          </a:bodyPr>
          <a:lstStyle>
            <a:defPPr>
              <a:defRPr lang="en-US"/>
            </a:defPPr>
            <a:lvl1pPr>
              <a:defRPr sz="1600" u="sng"/>
            </a:lvl1pPr>
          </a:lstStyle>
          <a:p>
            <a:r>
              <a:rPr lang="en-US" dirty="0"/>
              <a:t>Option A: Steel beams</a:t>
            </a:r>
          </a:p>
          <a:p>
            <a:r>
              <a:rPr lang="en-US" dirty="0"/>
              <a:t>In progress.</a:t>
            </a:r>
          </a:p>
          <a:p>
            <a:endParaRPr lang="en-US" dirty="0"/>
          </a:p>
        </p:txBody>
      </p:sp>
      <p:sp>
        <p:nvSpPr>
          <p:cNvPr id="22" name="21 CuadroTexto"/>
          <p:cNvSpPr txBox="1"/>
          <p:nvPr/>
        </p:nvSpPr>
        <p:spPr>
          <a:xfrm>
            <a:off x="5227608" y="983207"/>
            <a:ext cx="3104695" cy="830997"/>
          </a:xfrm>
          <a:prstGeom prst="rect">
            <a:avLst/>
          </a:prstGeom>
          <a:noFill/>
        </p:spPr>
        <p:txBody>
          <a:bodyPr wrap="square" rtlCol="0">
            <a:spAutoFit/>
          </a:bodyPr>
          <a:lstStyle>
            <a:defPPr>
              <a:defRPr lang="en-US"/>
            </a:defPPr>
            <a:lvl1pPr>
              <a:defRPr sz="1600" u="sng"/>
            </a:lvl1pPr>
          </a:lstStyle>
          <a:p>
            <a:r>
              <a:rPr lang="en-US" dirty="0"/>
              <a:t>Option B: Steel shells</a:t>
            </a:r>
          </a:p>
          <a:p>
            <a:r>
              <a:rPr lang="en-US" dirty="0"/>
              <a:t>In progress.</a:t>
            </a:r>
          </a:p>
          <a:p>
            <a:endParaRPr lang="en-US" dirty="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133" y="1606613"/>
            <a:ext cx="3905644" cy="3484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Paralelogramo"/>
          <p:cNvSpPr/>
          <p:nvPr/>
        </p:nvSpPr>
        <p:spPr bwMode="auto">
          <a:xfrm rot="16200000" flipV="1">
            <a:off x="6951497" y="3797014"/>
            <a:ext cx="1253617" cy="646982"/>
          </a:xfrm>
          <a:prstGeom prst="parallelogram">
            <a:avLst>
              <a:gd name="adj" fmla="val 43236"/>
            </a:avLst>
          </a:prstGeom>
          <a:solidFill>
            <a:srgbClr val="FF0000">
              <a:alpha val="37000"/>
            </a:srgbClr>
          </a:solidFill>
          <a:ln w="25400" cap="flat" cmpd="sng" algn="ctr">
            <a:solidFill>
              <a:srgbClr val="FF0000"/>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endParaRPr lang="es-ES"/>
          </a:p>
        </p:txBody>
      </p:sp>
      <p:sp>
        <p:nvSpPr>
          <p:cNvPr id="28" name="27 Paralelogramo"/>
          <p:cNvSpPr/>
          <p:nvPr/>
        </p:nvSpPr>
        <p:spPr bwMode="auto">
          <a:xfrm rot="16200000" flipV="1">
            <a:off x="6951497" y="2802100"/>
            <a:ext cx="1253617" cy="646982"/>
          </a:xfrm>
          <a:prstGeom prst="parallelogram">
            <a:avLst>
              <a:gd name="adj" fmla="val 43236"/>
            </a:avLst>
          </a:prstGeom>
          <a:solidFill>
            <a:srgbClr val="FF0000">
              <a:alpha val="37000"/>
            </a:srgbClr>
          </a:solidFill>
          <a:ln w="25400" cap="flat" cmpd="sng" algn="ctr">
            <a:solidFill>
              <a:srgbClr val="FF0000"/>
            </a:solidFill>
            <a:prstDash val="sysDot"/>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endParaRPr lang="es-ES"/>
          </a:p>
        </p:txBody>
      </p:sp>
      <p:sp>
        <p:nvSpPr>
          <p:cNvPr id="29" name="53 CuadroTexto"/>
          <p:cNvSpPr txBox="1"/>
          <p:nvPr/>
        </p:nvSpPr>
        <p:spPr>
          <a:xfrm>
            <a:off x="338259" y="5512819"/>
            <a:ext cx="2292798" cy="461665"/>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Supports of the lead walls.</a:t>
            </a:r>
          </a:p>
          <a:p>
            <a:r>
              <a:rPr lang="en-US" sz="1200" dirty="0" smtClean="0"/>
              <a:t>Manufacture with steel S-275</a:t>
            </a:r>
          </a:p>
        </p:txBody>
      </p:sp>
      <p:sp>
        <p:nvSpPr>
          <p:cNvPr id="37" name="53 CuadroTexto"/>
          <p:cNvSpPr txBox="1"/>
          <p:nvPr/>
        </p:nvSpPr>
        <p:spPr>
          <a:xfrm>
            <a:off x="5813157" y="5414797"/>
            <a:ext cx="2292798" cy="461665"/>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200" dirty="0" smtClean="0"/>
              <a:t>External shells of the lead walls.</a:t>
            </a:r>
          </a:p>
          <a:p>
            <a:r>
              <a:rPr lang="en-US" sz="1200" dirty="0" smtClean="0"/>
              <a:t>Manufacture with steel S-275</a:t>
            </a:r>
          </a:p>
        </p:txBody>
      </p:sp>
      <p:cxnSp>
        <p:nvCxnSpPr>
          <p:cNvPr id="39" name="38 Conector recto de flecha"/>
          <p:cNvCxnSpPr/>
          <p:nvPr/>
        </p:nvCxnSpPr>
        <p:spPr bwMode="auto">
          <a:xfrm flipV="1">
            <a:off x="6840745" y="4751441"/>
            <a:ext cx="422758" cy="59001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0" name="39 Cubo"/>
          <p:cNvSpPr/>
          <p:nvPr/>
        </p:nvSpPr>
        <p:spPr bwMode="auto">
          <a:xfrm rot="-6900000">
            <a:off x="2796085" y="2542393"/>
            <a:ext cx="75284" cy="2271768"/>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31" name="30 Cubo"/>
          <p:cNvSpPr/>
          <p:nvPr/>
        </p:nvSpPr>
        <p:spPr bwMode="auto">
          <a:xfrm>
            <a:off x="2958269" y="2506136"/>
            <a:ext cx="81952" cy="2078632"/>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30" name="29 Cubo"/>
          <p:cNvSpPr/>
          <p:nvPr/>
        </p:nvSpPr>
        <p:spPr bwMode="auto">
          <a:xfrm>
            <a:off x="2714508" y="2625552"/>
            <a:ext cx="81952" cy="2078632"/>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18" name="17 Cubo"/>
          <p:cNvSpPr/>
          <p:nvPr/>
        </p:nvSpPr>
        <p:spPr bwMode="auto">
          <a:xfrm>
            <a:off x="2260183" y="2844169"/>
            <a:ext cx="81952" cy="2078632"/>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23" name="22 Cubo"/>
          <p:cNvSpPr/>
          <p:nvPr/>
        </p:nvSpPr>
        <p:spPr bwMode="auto">
          <a:xfrm>
            <a:off x="2037661" y="2967818"/>
            <a:ext cx="81952" cy="2078632"/>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35" name="34 Cubo"/>
          <p:cNvSpPr/>
          <p:nvPr/>
        </p:nvSpPr>
        <p:spPr bwMode="auto">
          <a:xfrm>
            <a:off x="3403967" y="2309330"/>
            <a:ext cx="81952" cy="2078632"/>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36" name="35 Cubo"/>
          <p:cNvSpPr/>
          <p:nvPr/>
        </p:nvSpPr>
        <p:spPr bwMode="auto">
          <a:xfrm>
            <a:off x="3647073" y="2202938"/>
            <a:ext cx="81952" cy="2078632"/>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41" name="40 Cubo"/>
          <p:cNvSpPr/>
          <p:nvPr/>
        </p:nvSpPr>
        <p:spPr bwMode="auto">
          <a:xfrm rot="-4440000">
            <a:off x="1287506" y="3748813"/>
            <a:ext cx="45719" cy="685800"/>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
        <p:nvSpPr>
          <p:cNvPr id="25" name="24 Cubo"/>
          <p:cNvSpPr/>
          <p:nvPr/>
        </p:nvSpPr>
        <p:spPr bwMode="auto">
          <a:xfrm>
            <a:off x="1274855" y="2967818"/>
            <a:ext cx="81952" cy="2078632"/>
          </a:xfrm>
          <a:prstGeom prst="cub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179967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t="4062"/>
          <a:stretch/>
        </p:blipFill>
        <p:spPr bwMode="auto">
          <a:xfrm>
            <a:off x="1254641" y="935663"/>
            <a:ext cx="5954230" cy="58337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Users\demo\AppData\Local\Microsoft\Windows\Temporary Internet Files\Content.IE5\HPAUF5WT\MC9003185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35572" y="1017058"/>
            <a:ext cx="407356" cy="606875"/>
          </a:xfrm>
          <a:prstGeom prst="rect">
            <a:avLst/>
          </a:prstGeom>
          <a:noFill/>
          <a:extLst>
            <a:ext uri="{909E8E84-426E-40DD-AFC4-6F175D3DCCD1}">
              <a14:hiddenFill xmlns:a14="http://schemas.microsoft.com/office/drawing/2010/main">
                <a:solidFill>
                  <a:srgbClr val="FFFFFF"/>
                </a:solidFill>
              </a14:hiddenFill>
            </a:ext>
          </a:extLst>
        </p:spPr>
      </p:pic>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32</a:t>
            </a:fld>
            <a:r>
              <a:rPr lang="en-US" sz="1800" dirty="0"/>
              <a:t>)</a:t>
            </a:r>
          </a:p>
        </p:txBody>
      </p:sp>
      <p:sp>
        <p:nvSpPr>
          <p:cNvPr id="16" name="Rectangle 2"/>
          <p:cNvSpPr>
            <a:spLocks noGrp="1" noChangeArrowheads="1"/>
          </p:cNvSpPr>
          <p:nvPr>
            <p:ph type="title"/>
          </p:nvPr>
        </p:nvSpPr>
        <p:spPr>
          <a:xfrm>
            <a:off x="323850" y="224168"/>
            <a:ext cx="8667750" cy="576263"/>
          </a:xfrm>
          <a:noFill/>
        </p:spPr>
        <p:txBody>
          <a:bodyPr/>
          <a:lstStyle/>
          <a:p>
            <a:r>
              <a:rPr lang="en-GB" sz="2400" dirty="0" smtClean="0"/>
              <a:t>Removable roof of the </a:t>
            </a:r>
            <a:r>
              <a:rPr lang="en-GB" sz="2400" dirty="0"/>
              <a:t>l</a:t>
            </a:r>
            <a:r>
              <a:rPr lang="en-GB" sz="2400" dirty="0" smtClean="0"/>
              <a:t>ead castle</a:t>
            </a:r>
            <a:endParaRPr lang="en-GB" sz="2400" dirty="0"/>
          </a:p>
        </p:txBody>
      </p:sp>
      <p:cxnSp>
        <p:nvCxnSpPr>
          <p:cNvPr id="38" name="37 Conector recto"/>
          <p:cNvCxnSpPr/>
          <p:nvPr/>
        </p:nvCxnSpPr>
        <p:spPr bwMode="auto">
          <a:xfrm flipV="1">
            <a:off x="2651039" y="1456660"/>
            <a:ext cx="405027" cy="850316"/>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9" name="38 Conector recto"/>
          <p:cNvCxnSpPr/>
          <p:nvPr/>
        </p:nvCxnSpPr>
        <p:spPr bwMode="auto">
          <a:xfrm flipH="1" flipV="1">
            <a:off x="3056066" y="1456660"/>
            <a:ext cx="165600" cy="1002715"/>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40" name="39 Conector recto"/>
          <p:cNvCxnSpPr/>
          <p:nvPr/>
        </p:nvCxnSpPr>
        <p:spPr bwMode="auto">
          <a:xfrm flipH="1" flipV="1">
            <a:off x="3056066" y="1456660"/>
            <a:ext cx="750390" cy="850317"/>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41" name="40 Conector recto"/>
          <p:cNvCxnSpPr/>
          <p:nvPr/>
        </p:nvCxnSpPr>
        <p:spPr bwMode="auto">
          <a:xfrm flipH="1" flipV="1">
            <a:off x="3056066" y="1456661"/>
            <a:ext cx="250660" cy="659218"/>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43" name="42 Flecha doblada"/>
          <p:cNvSpPr/>
          <p:nvPr/>
        </p:nvSpPr>
        <p:spPr bwMode="auto">
          <a:xfrm rot="5685868">
            <a:off x="4346165" y="2009534"/>
            <a:ext cx="722729" cy="673105"/>
          </a:xfrm>
          <a:prstGeom prst="ben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normalizeH="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pitchFamily="18" charset="0"/>
            </a:endParaRPr>
          </a:p>
        </p:txBody>
      </p:sp>
      <p:sp>
        <p:nvSpPr>
          <p:cNvPr id="53" name="52 CuadroTexto"/>
          <p:cNvSpPr txBox="1"/>
          <p:nvPr/>
        </p:nvSpPr>
        <p:spPr>
          <a:xfrm>
            <a:off x="3418553" y="1052039"/>
            <a:ext cx="1626406" cy="461665"/>
          </a:xfrm>
          <a:prstGeom prst="rect">
            <a:avLst/>
          </a:prstGeom>
          <a:noFill/>
        </p:spPr>
        <p:txBody>
          <a:bodyPr wrap="square" rtlCol="0">
            <a:spAutoFit/>
          </a:bodyPr>
          <a:lstStyle/>
          <a:p>
            <a:r>
              <a:rPr lang="en-US" sz="1200" dirty="0" smtClean="0"/>
              <a:t>Roof with Steel boxes full of lead bricks</a:t>
            </a:r>
            <a:endParaRPr lang="en-US" sz="1200" dirty="0"/>
          </a:p>
        </p:txBody>
      </p:sp>
      <p:cxnSp>
        <p:nvCxnSpPr>
          <p:cNvPr id="54" name="53 Conector recto"/>
          <p:cNvCxnSpPr/>
          <p:nvPr/>
        </p:nvCxnSpPr>
        <p:spPr bwMode="auto">
          <a:xfrm>
            <a:off x="2553012" y="3186432"/>
            <a:ext cx="0" cy="727818"/>
          </a:xfrm>
          <a:prstGeom prst="line">
            <a:avLst/>
          </a:prstGeom>
          <a:noFill/>
          <a:ln w="635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56" name="55 CuadroTexto"/>
          <p:cNvSpPr txBox="1"/>
          <p:nvPr/>
        </p:nvSpPr>
        <p:spPr>
          <a:xfrm>
            <a:off x="1173495" y="2909974"/>
            <a:ext cx="1626406" cy="276999"/>
          </a:xfrm>
          <a:prstGeom prst="rect">
            <a:avLst/>
          </a:prstGeom>
          <a:noFill/>
        </p:spPr>
        <p:txBody>
          <a:bodyPr wrap="square" rtlCol="0">
            <a:spAutoFit/>
          </a:bodyPr>
          <a:lstStyle/>
          <a:p>
            <a:r>
              <a:rPr lang="en-US" sz="1200" dirty="0" smtClean="0"/>
              <a:t>Roof weight ≈ 7 Tons</a:t>
            </a:r>
            <a:endParaRPr lang="en-US" sz="1200" dirty="0"/>
          </a:p>
        </p:txBody>
      </p:sp>
      <p:sp>
        <p:nvSpPr>
          <p:cNvPr id="45" name="44 Flecha derecha"/>
          <p:cNvSpPr/>
          <p:nvPr/>
        </p:nvSpPr>
        <p:spPr bwMode="auto">
          <a:xfrm>
            <a:off x="2270453" y="1110947"/>
            <a:ext cx="628917" cy="303438"/>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endParaRPr lang="es-E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0" name="59 Flecha doblada"/>
          <p:cNvSpPr/>
          <p:nvPr/>
        </p:nvSpPr>
        <p:spPr bwMode="auto">
          <a:xfrm>
            <a:off x="1354373" y="1113165"/>
            <a:ext cx="722729" cy="598677"/>
          </a:xfrm>
          <a:prstGeom prst="ben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normalizeH="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pitchFamily="18" charset="0"/>
            </a:endParaRPr>
          </a:p>
        </p:txBody>
      </p:sp>
      <p:pic>
        <p:nvPicPr>
          <p:cNvPr id="3074" name="Picture 2" descr="http://www.multiferr.com/pshop/prestashop/3469-large/tornillos-40pz-tuercas40pzpara-estanteria-blis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6519" y="1272217"/>
            <a:ext cx="1219202" cy="12192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cxnSp>
        <p:nvCxnSpPr>
          <p:cNvPr id="19" name="18 Conector recto de flecha"/>
          <p:cNvCxnSpPr/>
          <p:nvPr/>
        </p:nvCxnSpPr>
        <p:spPr bwMode="auto">
          <a:xfrm flipV="1">
            <a:off x="5120559" y="1958016"/>
            <a:ext cx="2261316" cy="951958"/>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1" name="20 CuadroTexto"/>
          <p:cNvSpPr txBox="1"/>
          <p:nvPr/>
        </p:nvSpPr>
        <p:spPr>
          <a:xfrm>
            <a:off x="7252917" y="972447"/>
            <a:ext cx="1626406" cy="276999"/>
          </a:xfrm>
          <a:prstGeom prst="rect">
            <a:avLst/>
          </a:prstGeom>
          <a:noFill/>
        </p:spPr>
        <p:txBody>
          <a:bodyPr wrap="square" rtlCol="0">
            <a:spAutoFit/>
          </a:bodyPr>
          <a:lstStyle/>
          <a:p>
            <a:r>
              <a:rPr lang="en-US" sz="1200" dirty="0" smtClean="0"/>
              <a:t>Perimeter bolts </a:t>
            </a:r>
            <a:endParaRPr lang="en-US" sz="1200" dirty="0"/>
          </a:p>
        </p:txBody>
      </p:sp>
    </p:spTree>
    <p:extLst>
      <p:ext uri="{BB962C8B-B14F-4D97-AF65-F5344CB8AC3E}">
        <p14:creationId xmlns:p14="http://schemas.microsoft.com/office/powerpoint/2010/main" val="4046063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33</a:t>
            </a:fld>
            <a:r>
              <a:rPr lang="en-US" sz="1800" dirty="0"/>
              <a:t>)</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1" y="895506"/>
            <a:ext cx="3260289" cy="368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895506"/>
            <a:ext cx="5153739" cy="5000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Elipse"/>
          <p:cNvSpPr/>
          <p:nvPr/>
        </p:nvSpPr>
        <p:spPr bwMode="auto">
          <a:xfrm>
            <a:off x="1278216" y="1738798"/>
            <a:ext cx="687193" cy="593180"/>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21" name="20 Conector recto"/>
          <p:cNvCxnSpPr>
            <a:stCxn id="20" idx="6"/>
            <a:endCxn id="23" idx="2"/>
          </p:cNvCxnSpPr>
          <p:nvPr/>
        </p:nvCxnSpPr>
        <p:spPr bwMode="auto">
          <a:xfrm flipV="1">
            <a:off x="1965409" y="1117495"/>
            <a:ext cx="3304905" cy="917893"/>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462" t="3967" r="43141" b="88601"/>
          <a:stretch/>
        </p:blipFill>
        <p:spPr bwMode="auto">
          <a:xfrm rot="10800000">
            <a:off x="6400800" y="1069845"/>
            <a:ext cx="2081920" cy="3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Elipse"/>
          <p:cNvSpPr/>
          <p:nvPr/>
        </p:nvSpPr>
        <p:spPr bwMode="auto">
          <a:xfrm>
            <a:off x="5270314" y="496191"/>
            <a:ext cx="2260972" cy="1242607"/>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24" name="23 CuadroTexto"/>
          <p:cNvSpPr txBox="1"/>
          <p:nvPr/>
        </p:nvSpPr>
        <p:spPr>
          <a:xfrm>
            <a:off x="5267323" y="1164458"/>
            <a:ext cx="744837" cy="276999"/>
          </a:xfrm>
          <a:prstGeom prst="rect">
            <a:avLst/>
          </a:prstGeom>
          <a:noFill/>
        </p:spPr>
        <p:txBody>
          <a:bodyPr wrap="square" rtlCol="0">
            <a:spAutoFit/>
          </a:bodyPr>
          <a:lstStyle/>
          <a:p>
            <a:r>
              <a:rPr lang="en-US" sz="1200" dirty="0"/>
              <a:t>2</a:t>
            </a:r>
            <a:r>
              <a:rPr lang="en-US" sz="1200" dirty="0" smtClean="0"/>
              <a:t>00mm</a:t>
            </a:r>
            <a:endParaRPr lang="en-US" sz="1200" dirty="0"/>
          </a:p>
        </p:txBody>
      </p:sp>
      <p:cxnSp>
        <p:nvCxnSpPr>
          <p:cNvPr id="25" name="24 Conector recto de flecha"/>
          <p:cNvCxnSpPr/>
          <p:nvPr/>
        </p:nvCxnSpPr>
        <p:spPr bwMode="auto">
          <a:xfrm>
            <a:off x="5869649" y="1069844"/>
            <a:ext cx="0" cy="443621"/>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6" name="25 Conector recto de flecha"/>
          <p:cNvCxnSpPr/>
          <p:nvPr/>
        </p:nvCxnSpPr>
        <p:spPr bwMode="auto">
          <a:xfrm>
            <a:off x="6804248" y="1045319"/>
            <a:ext cx="0" cy="179934"/>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7" name="26 CuadroTexto"/>
          <p:cNvSpPr txBox="1"/>
          <p:nvPr/>
        </p:nvSpPr>
        <p:spPr>
          <a:xfrm>
            <a:off x="6857721" y="1018480"/>
            <a:ext cx="654268" cy="276999"/>
          </a:xfrm>
          <a:prstGeom prst="rect">
            <a:avLst/>
          </a:prstGeom>
          <a:noFill/>
        </p:spPr>
        <p:txBody>
          <a:bodyPr wrap="square" rtlCol="0">
            <a:spAutoFit/>
          </a:bodyPr>
          <a:lstStyle/>
          <a:p>
            <a:r>
              <a:rPr lang="en-US" sz="1200" dirty="0"/>
              <a:t>1</a:t>
            </a:r>
            <a:r>
              <a:rPr lang="en-US" sz="1200" dirty="0" smtClean="0"/>
              <a:t>00mm</a:t>
            </a:r>
            <a:endParaRPr lang="en-US" sz="1200" dirty="0"/>
          </a:p>
        </p:txBody>
      </p:sp>
      <p:cxnSp>
        <p:nvCxnSpPr>
          <p:cNvPr id="28" name="27 Conector recto de flecha"/>
          <p:cNvCxnSpPr/>
          <p:nvPr/>
        </p:nvCxnSpPr>
        <p:spPr bwMode="auto">
          <a:xfrm>
            <a:off x="6068749" y="776367"/>
            <a:ext cx="332051" cy="0"/>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29" name="28 CuadroTexto"/>
          <p:cNvSpPr txBox="1"/>
          <p:nvPr/>
        </p:nvSpPr>
        <p:spPr>
          <a:xfrm>
            <a:off x="6346765" y="499368"/>
            <a:ext cx="744837" cy="276999"/>
          </a:xfrm>
          <a:prstGeom prst="rect">
            <a:avLst/>
          </a:prstGeom>
          <a:noFill/>
        </p:spPr>
        <p:txBody>
          <a:bodyPr wrap="square" rtlCol="0">
            <a:spAutoFit/>
          </a:bodyPr>
          <a:lstStyle/>
          <a:p>
            <a:r>
              <a:rPr lang="en-US" sz="1200" dirty="0" smtClean="0"/>
              <a:t>1</a:t>
            </a:r>
            <a:r>
              <a:rPr lang="en-US" sz="1200" dirty="0"/>
              <a:t>5</a:t>
            </a:r>
            <a:r>
              <a:rPr lang="en-US" sz="1200" dirty="0" smtClean="0"/>
              <a:t>0mm</a:t>
            </a:r>
            <a:endParaRPr lang="en-US" sz="1200" dirty="0"/>
          </a:p>
        </p:txBody>
      </p:sp>
      <p:sp>
        <p:nvSpPr>
          <p:cNvPr id="30" name="Rectangle 2"/>
          <p:cNvSpPr txBox="1">
            <a:spLocks noChangeArrowheads="1"/>
          </p:cNvSpPr>
          <p:nvPr/>
        </p:nvSpPr>
        <p:spPr bwMode="auto">
          <a:xfrm>
            <a:off x="323850" y="233693"/>
            <a:ext cx="86677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80000"/>
              </a:lnSpc>
              <a:spcBef>
                <a:spcPct val="0"/>
              </a:spcBef>
              <a:spcAft>
                <a:spcPct val="0"/>
              </a:spcAft>
              <a:defRPr sz="2800">
                <a:solidFill>
                  <a:srgbClr val="800000"/>
                </a:solidFill>
                <a:latin typeface="+mj-lt"/>
                <a:ea typeface="+mj-ea"/>
                <a:cs typeface="+mj-cs"/>
              </a:defRPr>
            </a:lvl1pPr>
            <a:lvl2pPr algn="l" rtl="0" fontAlgn="base">
              <a:lnSpc>
                <a:spcPct val="80000"/>
              </a:lnSpc>
              <a:spcBef>
                <a:spcPct val="0"/>
              </a:spcBef>
              <a:spcAft>
                <a:spcPct val="0"/>
              </a:spcAft>
              <a:defRPr sz="2800">
                <a:solidFill>
                  <a:srgbClr val="800000"/>
                </a:solidFill>
                <a:latin typeface="Gill Sans Light" pitchFamily="34" charset="0"/>
              </a:defRPr>
            </a:lvl2pPr>
            <a:lvl3pPr algn="l" rtl="0" fontAlgn="base">
              <a:lnSpc>
                <a:spcPct val="80000"/>
              </a:lnSpc>
              <a:spcBef>
                <a:spcPct val="0"/>
              </a:spcBef>
              <a:spcAft>
                <a:spcPct val="0"/>
              </a:spcAft>
              <a:defRPr sz="2800">
                <a:solidFill>
                  <a:srgbClr val="800000"/>
                </a:solidFill>
                <a:latin typeface="Gill Sans Light" pitchFamily="34" charset="0"/>
              </a:defRPr>
            </a:lvl3pPr>
            <a:lvl4pPr algn="l" rtl="0" fontAlgn="base">
              <a:lnSpc>
                <a:spcPct val="80000"/>
              </a:lnSpc>
              <a:spcBef>
                <a:spcPct val="0"/>
              </a:spcBef>
              <a:spcAft>
                <a:spcPct val="0"/>
              </a:spcAft>
              <a:defRPr sz="2800">
                <a:solidFill>
                  <a:srgbClr val="800000"/>
                </a:solidFill>
                <a:latin typeface="Gill Sans Light" pitchFamily="34" charset="0"/>
              </a:defRPr>
            </a:lvl4pPr>
            <a:lvl5pPr algn="l" rtl="0" fontAlgn="base">
              <a:lnSpc>
                <a:spcPct val="80000"/>
              </a:lnSpc>
              <a:spcBef>
                <a:spcPct val="0"/>
              </a:spcBef>
              <a:spcAft>
                <a:spcPct val="0"/>
              </a:spcAft>
              <a:defRPr sz="2800">
                <a:solidFill>
                  <a:srgbClr val="800000"/>
                </a:solidFill>
                <a:latin typeface="Gill Sans Light" pitchFamily="34" charset="0"/>
              </a:defRPr>
            </a:lvl5pPr>
            <a:lvl6pPr marL="457200" algn="l" rtl="0" fontAlgn="base">
              <a:lnSpc>
                <a:spcPct val="80000"/>
              </a:lnSpc>
              <a:spcBef>
                <a:spcPct val="0"/>
              </a:spcBef>
              <a:spcAft>
                <a:spcPct val="0"/>
              </a:spcAft>
              <a:defRPr sz="2800">
                <a:solidFill>
                  <a:srgbClr val="800000"/>
                </a:solidFill>
                <a:latin typeface="Gill Sans Light" pitchFamily="34" charset="0"/>
              </a:defRPr>
            </a:lvl6pPr>
            <a:lvl7pPr marL="914400" algn="l" rtl="0" fontAlgn="base">
              <a:lnSpc>
                <a:spcPct val="80000"/>
              </a:lnSpc>
              <a:spcBef>
                <a:spcPct val="0"/>
              </a:spcBef>
              <a:spcAft>
                <a:spcPct val="0"/>
              </a:spcAft>
              <a:defRPr sz="2800">
                <a:solidFill>
                  <a:srgbClr val="800000"/>
                </a:solidFill>
                <a:latin typeface="Gill Sans Light" pitchFamily="34" charset="0"/>
              </a:defRPr>
            </a:lvl7pPr>
            <a:lvl8pPr marL="1371600" algn="l" rtl="0" fontAlgn="base">
              <a:lnSpc>
                <a:spcPct val="80000"/>
              </a:lnSpc>
              <a:spcBef>
                <a:spcPct val="0"/>
              </a:spcBef>
              <a:spcAft>
                <a:spcPct val="0"/>
              </a:spcAft>
              <a:defRPr sz="2800">
                <a:solidFill>
                  <a:srgbClr val="800000"/>
                </a:solidFill>
                <a:latin typeface="Gill Sans Light" pitchFamily="34" charset="0"/>
              </a:defRPr>
            </a:lvl8pPr>
            <a:lvl9pPr marL="1828800" algn="l" rtl="0" fontAlgn="base">
              <a:lnSpc>
                <a:spcPct val="80000"/>
              </a:lnSpc>
              <a:spcBef>
                <a:spcPct val="0"/>
              </a:spcBef>
              <a:spcAft>
                <a:spcPct val="0"/>
              </a:spcAft>
              <a:defRPr sz="2800">
                <a:solidFill>
                  <a:srgbClr val="800000"/>
                </a:solidFill>
                <a:latin typeface="Gill Sans Light" pitchFamily="34" charset="0"/>
              </a:defRPr>
            </a:lvl9pPr>
          </a:lstStyle>
          <a:p>
            <a:r>
              <a:rPr lang="en-GB" sz="2400" dirty="0" smtClean="0"/>
              <a:t>Junction between  right and left castles</a:t>
            </a:r>
            <a:endParaRPr lang="en-GB" sz="2400" dirty="0"/>
          </a:p>
        </p:txBody>
      </p:sp>
      <p:cxnSp>
        <p:nvCxnSpPr>
          <p:cNvPr id="31" name="30 Conector recto de flecha"/>
          <p:cNvCxnSpPr/>
          <p:nvPr/>
        </p:nvCxnSpPr>
        <p:spPr bwMode="auto">
          <a:xfrm>
            <a:off x="6391277" y="779905"/>
            <a:ext cx="332051" cy="0"/>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5" name="34 CuadroTexto"/>
          <p:cNvSpPr txBox="1"/>
          <p:nvPr/>
        </p:nvSpPr>
        <p:spPr>
          <a:xfrm>
            <a:off x="5780566" y="496191"/>
            <a:ext cx="744837" cy="276999"/>
          </a:xfrm>
          <a:prstGeom prst="rect">
            <a:avLst/>
          </a:prstGeom>
          <a:noFill/>
        </p:spPr>
        <p:txBody>
          <a:bodyPr wrap="square" rtlCol="0">
            <a:spAutoFit/>
          </a:bodyPr>
          <a:lstStyle/>
          <a:p>
            <a:r>
              <a:rPr lang="en-US" sz="1200" dirty="0" smtClean="0"/>
              <a:t>1</a:t>
            </a:r>
            <a:r>
              <a:rPr lang="en-US" sz="1200" dirty="0"/>
              <a:t>5</a:t>
            </a:r>
            <a:r>
              <a:rPr lang="en-US" sz="1200" dirty="0" smtClean="0"/>
              <a:t>0mm</a:t>
            </a:r>
            <a:endParaRPr lang="en-US" sz="1200" dirty="0"/>
          </a:p>
        </p:txBody>
      </p:sp>
      <p:sp>
        <p:nvSpPr>
          <p:cNvPr id="36" name="35 Flecha derecha"/>
          <p:cNvSpPr/>
          <p:nvPr/>
        </p:nvSpPr>
        <p:spPr bwMode="auto">
          <a:xfrm flipH="1">
            <a:off x="8482720" y="1073534"/>
            <a:ext cx="574942" cy="303438"/>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endParaRPr lang="es-E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36 CuadroTexto"/>
          <p:cNvSpPr txBox="1"/>
          <p:nvPr/>
        </p:nvSpPr>
        <p:spPr>
          <a:xfrm>
            <a:off x="3842223" y="580156"/>
            <a:ext cx="1716068" cy="338554"/>
          </a:xfrm>
          <a:prstGeom prst="rect">
            <a:avLst/>
          </a:prstGeom>
          <a:noFill/>
        </p:spPr>
        <p:txBody>
          <a:bodyPr wrap="square" rtlCol="0">
            <a:spAutoFit/>
          </a:bodyPr>
          <a:lstStyle/>
          <a:p>
            <a:r>
              <a:rPr lang="en-US" sz="1600" u="sng" dirty="0" smtClean="0"/>
              <a:t>Left castle</a:t>
            </a:r>
            <a:endParaRPr lang="en-US" sz="1600" u="sng" dirty="0"/>
          </a:p>
        </p:txBody>
      </p:sp>
      <p:sp>
        <p:nvSpPr>
          <p:cNvPr id="42" name="41 CuadroTexto"/>
          <p:cNvSpPr txBox="1"/>
          <p:nvPr/>
        </p:nvSpPr>
        <p:spPr>
          <a:xfrm>
            <a:off x="7275532" y="569523"/>
            <a:ext cx="1716068" cy="338554"/>
          </a:xfrm>
          <a:prstGeom prst="rect">
            <a:avLst/>
          </a:prstGeom>
          <a:noFill/>
        </p:spPr>
        <p:txBody>
          <a:bodyPr wrap="square" rtlCol="0">
            <a:spAutoFit/>
          </a:bodyPr>
          <a:lstStyle/>
          <a:p>
            <a:r>
              <a:rPr lang="en-US" sz="1600" u="sng" dirty="0" smtClean="0"/>
              <a:t>Right castle</a:t>
            </a:r>
            <a:endParaRPr lang="en-US" sz="1600" u="sng" dirty="0"/>
          </a:p>
        </p:txBody>
      </p:sp>
      <p:cxnSp>
        <p:nvCxnSpPr>
          <p:cNvPr id="44" name="43 Conector recto"/>
          <p:cNvCxnSpPr>
            <a:stCxn id="46" idx="4"/>
          </p:cNvCxnSpPr>
          <p:nvPr/>
        </p:nvCxnSpPr>
        <p:spPr bwMode="auto">
          <a:xfrm>
            <a:off x="1592432" y="3863832"/>
            <a:ext cx="179135" cy="854817"/>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46" name="45 Elipse"/>
          <p:cNvSpPr/>
          <p:nvPr/>
        </p:nvSpPr>
        <p:spPr bwMode="auto">
          <a:xfrm>
            <a:off x="1278216" y="2556027"/>
            <a:ext cx="628431" cy="1307805"/>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7" name="46 CuadroTexto"/>
          <p:cNvSpPr txBox="1"/>
          <p:nvPr/>
        </p:nvSpPr>
        <p:spPr>
          <a:xfrm>
            <a:off x="957381" y="4641015"/>
            <a:ext cx="1971253" cy="461665"/>
          </a:xfrm>
          <a:prstGeom prst="rect">
            <a:avLst/>
          </a:prstGeom>
          <a:noFill/>
        </p:spPr>
        <p:txBody>
          <a:bodyPr wrap="square" rtlCol="0">
            <a:spAutoFit/>
          </a:bodyPr>
          <a:lstStyle/>
          <a:p>
            <a:r>
              <a:rPr lang="en-US" sz="1200" dirty="0" smtClean="0"/>
              <a:t>Square holes for the passage of the pipes</a:t>
            </a:r>
            <a:endParaRPr lang="en-US" sz="1200" dirty="0"/>
          </a:p>
        </p:txBody>
      </p:sp>
      <p:sp>
        <p:nvSpPr>
          <p:cNvPr id="48" name="47 Elipse"/>
          <p:cNvSpPr/>
          <p:nvPr/>
        </p:nvSpPr>
        <p:spPr bwMode="auto">
          <a:xfrm>
            <a:off x="5838768" y="2310829"/>
            <a:ext cx="628431" cy="1934652"/>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49" name="48 Conector recto"/>
          <p:cNvCxnSpPr>
            <a:endCxn id="47" idx="3"/>
          </p:cNvCxnSpPr>
          <p:nvPr/>
        </p:nvCxnSpPr>
        <p:spPr bwMode="auto">
          <a:xfrm flipH="1">
            <a:off x="2928634" y="3486270"/>
            <a:ext cx="3112455" cy="1385578"/>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50" name="49 Conector recto de flecha"/>
          <p:cNvCxnSpPr/>
          <p:nvPr/>
        </p:nvCxnSpPr>
        <p:spPr bwMode="auto">
          <a:xfrm>
            <a:off x="6802603" y="1255650"/>
            <a:ext cx="0" cy="194976"/>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51" name="50 CuadroTexto"/>
          <p:cNvSpPr txBox="1"/>
          <p:nvPr/>
        </p:nvSpPr>
        <p:spPr>
          <a:xfrm>
            <a:off x="6877018" y="1214638"/>
            <a:ext cx="654268" cy="276999"/>
          </a:xfrm>
          <a:prstGeom prst="rect">
            <a:avLst/>
          </a:prstGeom>
          <a:noFill/>
        </p:spPr>
        <p:txBody>
          <a:bodyPr wrap="square" rtlCol="0">
            <a:spAutoFit/>
          </a:bodyPr>
          <a:lstStyle/>
          <a:p>
            <a:r>
              <a:rPr lang="en-US" sz="1200" dirty="0"/>
              <a:t>1</a:t>
            </a:r>
            <a:r>
              <a:rPr lang="en-US" sz="1200" dirty="0" smtClean="0"/>
              <a:t>00mm</a:t>
            </a:r>
            <a:endParaRPr lang="en-US" sz="1200" dirty="0"/>
          </a:p>
        </p:txBody>
      </p:sp>
      <p:pic>
        <p:nvPicPr>
          <p:cNvPr id="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4098" y="5126725"/>
            <a:ext cx="2182927" cy="1653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54 Conector recto de flecha"/>
          <p:cNvCxnSpPr/>
          <p:nvPr/>
        </p:nvCxnSpPr>
        <p:spPr bwMode="auto">
          <a:xfrm>
            <a:off x="2007757" y="5866332"/>
            <a:ext cx="0" cy="391593"/>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57" name="56 CuadroTexto"/>
          <p:cNvSpPr txBox="1"/>
          <p:nvPr/>
        </p:nvSpPr>
        <p:spPr>
          <a:xfrm>
            <a:off x="1941433" y="5762336"/>
            <a:ext cx="654268" cy="276999"/>
          </a:xfrm>
          <a:prstGeom prst="rect">
            <a:avLst/>
          </a:prstGeom>
          <a:noFill/>
        </p:spPr>
        <p:txBody>
          <a:bodyPr wrap="square" rtlCol="0">
            <a:spAutoFit/>
          </a:bodyPr>
          <a:lstStyle/>
          <a:p>
            <a:r>
              <a:rPr lang="en-US" sz="1200" dirty="0" smtClean="0"/>
              <a:t>101mm</a:t>
            </a:r>
            <a:endParaRPr lang="en-US" sz="1200" dirty="0"/>
          </a:p>
        </p:txBody>
      </p:sp>
      <p:sp>
        <p:nvSpPr>
          <p:cNvPr id="58" name="57 CuadroTexto"/>
          <p:cNvSpPr txBox="1"/>
          <p:nvPr/>
        </p:nvSpPr>
        <p:spPr>
          <a:xfrm>
            <a:off x="2569536" y="5953543"/>
            <a:ext cx="654268" cy="276999"/>
          </a:xfrm>
          <a:prstGeom prst="rect">
            <a:avLst/>
          </a:prstGeom>
          <a:noFill/>
        </p:spPr>
        <p:txBody>
          <a:bodyPr wrap="square" rtlCol="0">
            <a:spAutoFit/>
          </a:bodyPr>
          <a:lstStyle/>
          <a:p>
            <a:r>
              <a:rPr lang="en-US" sz="1200" dirty="0" smtClean="0"/>
              <a:t>150mm</a:t>
            </a:r>
            <a:endParaRPr lang="en-US" sz="1200" dirty="0"/>
          </a:p>
        </p:txBody>
      </p:sp>
      <p:cxnSp>
        <p:nvCxnSpPr>
          <p:cNvPr id="59" name="58 Conector recto de flecha"/>
          <p:cNvCxnSpPr/>
          <p:nvPr/>
        </p:nvCxnSpPr>
        <p:spPr bwMode="auto">
          <a:xfrm>
            <a:off x="2630084" y="5708610"/>
            <a:ext cx="0" cy="552049"/>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38" name="37 Conector recto"/>
          <p:cNvCxnSpPr/>
          <p:nvPr/>
        </p:nvCxnSpPr>
        <p:spPr bwMode="auto">
          <a:xfrm flipV="1">
            <a:off x="1028709" y="5892236"/>
            <a:ext cx="1958095" cy="347302"/>
          </a:xfrm>
          <a:prstGeom prst="line">
            <a:avLst/>
          </a:prstGeom>
          <a:noFill/>
          <a:ln w="15875" cap="flat" cmpd="sng" algn="ctr">
            <a:solidFill>
              <a:srgbClr val="FF0000"/>
            </a:solidFill>
            <a:prstDash val="dash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9" name="38 CuadroTexto"/>
          <p:cNvSpPr txBox="1"/>
          <p:nvPr/>
        </p:nvSpPr>
        <p:spPr>
          <a:xfrm>
            <a:off x="-98125" y="6090400"/>
            <a:ext cx="1055506" cy="461665"/>
          </a:xfrm>
          <a:prstGeom prst="rect">
            <a:avLst/>
          </a:prstGeom>
          <a:noFill/>
        </p:spPr>
        <p:txBody>
          <a:bodyPr wrap="square" rtlCol="0">
            <a:spAutoFit/>
          </a:bodyPr>
          <a:lstStyle/>
          <a:p>
            <a:r>
              <a:rPr lang="en-US" sz="1200" dirty="0" smtClean="0"/>
              <a:t>Inaccuracy</a:t>
            </a:r>
          </a:p>
          <a:p>
            <a:r>
              <a:rPr lang="en-US" sz="1200" dirty="0" smtClean="0"/>
              <a:t>in the axis</a:t>
            </a:r>
            <a:endParaRPr lang="en-US" sz="1200" dirty="0"/>
          </a:p>
        </p:txBody>
      </p:sp>
      <p:sp>
        <p:nvSpPr>
          <p:cNvPr id="40" name="39 Arco"/>
          <p:cNvSpPr/>
          <p:nvPr/>
        </p:nvSpPr>
        <p:spPr bwMode="auto">
          <a:xfrm rot="13418297">
            <a:off x="857936" y="5789456"/>
            <a:ext cx="1061986" cy="1008134"/>
          </a:xfrm>
          <a:prstGeom prst="arc">
            <a:avLst>
              <a:gd name="adj1" fmla="val 16275520"/>
              <a:gd name="adj2" fmla="val 0"/>
            </a:avLst>
          </a:prstGeom>
          <a:ln w="60325">
            <a:solidFill>
              <a:srgbClr val="FF0000"/>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rgbClr val="FF0000"/>
              </a:solidFill>
              <a:effectLst/>
              <a:latin typeface="Times" pitchFamily="18" charset="0"/>
            </a:endParaRPr>
          </a:p>
        </p:txBody>
      </p:sp>
    </p:spTree>
    <p:extLst>
      <p:ext uri="{BB962C8B-B14F-4D97-AF65-F5344CB8AC3E}">
        <p14:creationId xmlns:p14="http://schemas.microsoft.com/office/powerpoint/2010/main" val="1606953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672" r="21476" b="27180"/>
          <a:stretch/>
        </p:blipFill>
        <p:spPr bwMode="auto">
          <a:xfrm>
            <a:off x="3918438" y="1003645"/>
            <a:ext cx="5035062" cy="3428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34</a:t>
            </a:fld>
            <a:r>
              <a:rPr lang="en-US" sz="1800" dirty="0"/>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114" b="6783"/>
          <a:stretch/>
        </p:blipFill>
        <p:spPr bwMode="auto">
          <a:xfrm>
            <a:off x="91060" y="967720"/>
            <a:ext cx="3118866" cy="4026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2"/>
          <p:cNvSpPr>
            <a:spLocks noGrp="1" noChangeArrowheads="1"/>
          </p:cNvSpPr>
          <p:nvPr>
            <p:ph type="title"/>
          </p:nvPr>
        </p:nvSpPr>
        <p:spPr>
          <a:xfrm>
            <a:off x="323850" y="224168"/>
            <a:ext cx="8667750" cy="576263"/>
          </a:xfrm>
          <a:noFill/>
        </p:spPr>
        <p:txBody>
          <a:bodyPr/>
          <a:lstStyle/>
          <a:p>
            <a:r>
              <a:rPr lang="en-GB" sz="2400" dirty="0" smtClean="0"/>
              <a:t>Shielding of the pipes and holes</a:t>
            </a:r>
            <a:endParaRPr lang="en-GB" sz="2400" dirty="0"/>
          </a:p>
        </p:txBody>
      </p:sp>
      <p:sp>
        <p:nvSpPr>
          <p:cNvPr id="58" name="57 CuadroTexto"/>
          <p:cNvSpPr txBox="1"/>
          <p:nvPr/>
        </p:nvSpPr>
        <p:spPr>
          <a:xfrm>
            <a:off x="309886" y="5019570"/>
            <a:ext cx="2900040" cy="276999"/>
          </a:xfrm>
          <a:prstGeom prst="rect">
            <a:avLst/>
          </a:prstGeom>
          <a:noFill/>
        </p:spPr>
        <p:txBody>
          <a:bodyPr wrap="square" rtlCol="0">
            <a:spAutoFit/>
          </a:bodyPr>
          <a:lstStyle/>
          <a:p>
            <a:r>
              <a:rPr lang="en-US" sz="1200" dirty="0" smtClean="0"/>
              <a:t>Shielding of  the pipes and castle holes</a:t>
            </a:r>
            <a:endParaRPr lang="en-US" sz="1200" dirty="0"/>
          </a:p>
        </p:txBody>
      </p:sp>
      <p:sp>
        <p:nvSpPr>
          <p:cNvPr id="73" name="72 CuadroTexto"/>
          <p:cNvSpPr txBox="1"/>
          <p:nvPr/>
        </p:nvSpPr>
        <p:spPr>
          <a:xfrm>
            <a:off x="4619670" y="567493"/>
            <a:ext cx="3889819" cy="338554"/>
          </a:xfrm>
          <a:prstGeom prst="rect">
            <a:avLst/>
          </a:prstGeom>
          <a:noFill/>
        </p:spPr>
        <p:txBody>
          <a:bodyPr wrap="square" rtlCol="0">
            <a:spAutoFit/>
          </a:bodyPr>
          <a:lstStyle/>
          <a:p>
            <a:r>
              <a:rPr lang="en-US" sz="1600" u="sng" dirty="0" smtClean="0"/>
              <a:t>External radiation inside of the castle</a:t>
            </a:r>
            <a:endParaRPr lang="en-US" sz="1600" u="sng" dirty="0"/>
          </a:p>
        </p:txBody>
      </p:sp>
      <p:sp>
        <p:nvSpPr>
          <p:cNvPr id="2" name="1 Flecha derecha"/>
          <p:cNvSpPr/>
          <p:nvPr/>
        </p:nvSpPr>
        <p:spPr bwMode="auto">
          <a:xfrm>
            <a:off x="3194422" y="2258160"/>
            <a:ext cx="845290" cy="517262"/>
          </a:xfrm>
          <a:prstGeom prst="rightArrow">
            <a:avLst/>
          </a:prstGeom>
          <a:solidFill>
            <a:srgbClr val="FF0000"/>
          </a:solidFill>
          <a:ln w="57150" cap="flat" cmpd="sng" algn="ctr">
            <a:solidFill>
              <a:srgbClr val="FF0000"/>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16" name="15 Conector recto"/>
          <p:cNvCxnSpPr>
            <a:stCxn id="17" idx="4"/>
          </p:cNvCxnSpPr>
          <p:nvPr/>
        </p:nvCxnSpPr>
        <p:spPr bwMode="auto">
          <a:xfrm>
            <a:off x="1002792" y="4253224"/>
            <a:ext cx="532066" cy="819708"/>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17" name="16 Elipse"/>
          <p:cNvSpPr/>
          <p:nvPr/>
        </p:nvSpPr>
        <p:spPr bwMode="auto">
          <a:xfrm>
            <a:off x="157734" y="1681475"/>
            <a:ext cx="1690116" cy="2571749"/>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19" name="18 Conector recto"/>
          <p:cNvCxnSpPr/>
          <p:nvPr/>
        </p:nvCxnSpPr>
        <p:spPr bwMode="auto">
          <a:xfrm flipV="1">
            <a:off x="4963231" y="2398145"/>
            <a:ext cx="3620052" cy="1138685"/>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0" name="19 Conector recto"/>
          <p:cNvCxnSpPr/>
          <p:nvPr/>
        </p:nvCxnSpPr>
        <p:spPr bwMode="auto">
          <a:xfrm>
            <a:off x="5029200" y="1923691"/>
            <a:ext cx="3554083" cy="1233577"/>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1" name="20 Conector recto"/>
          <p:cNvCxnSpPr/>
          <p:nvPr/>
        </p:nvCxnSpPr>
        <p:spPr bwMode="auto">
          <a:xfrm flipV="1">
            <a:off x="6534758" y="3286666"/>
            <a:ext cx="1826536" cy="888519"/>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9459" y="4541139"/>
            <a:ext cx="2693403" cy="20403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37 Conector recto de flecha"/>
          <p:cNvCxnSpPr/>
          <p:nvPr/>
        </p:nvCxnSpPr>
        <p:spPr bwMode="auto">
          <a:xfrm>
            <a:off x="4683967" y="5424800"/>
            <a:ext cx="0" cy="465056"/>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9" name="38 CuadroTexto"/>
          <p:cNvSpPr txBox="1"/>
          <p:nvPr/>
        </p:nvSpPr>
        <p:spPr>
          <a:xfrm>
            <a:off x="4591594" y="5593342"/>
            <a:ext cx="743275" cy="276999"/>
          </a:xfrm>
          <a:prstGeom prst="rect">
            <a:avLst/>
          </a:prstGeom>
          <a:noFill/>
        </p:spPr>
        <p:txBody>
          <a:bodyPr wrap="square" rtlCol="0">
            <a:spAutoFit/>
          </a:bodyPr>
          <a:lstStyle/>
          <a:p>
            <a:r>
              <a:rPr lang="en-US" sz="1200" dirty="0" smtClean="0"/>
              <a:t>101mm</a:t>
            </a:r>
            <a:endParaRPr lang="en-US" sz="1200" dirty="0"/>
          </a:p>
        </p:txBody>
      </p:sp>
      <p:sp>
        <p:nvSpPr>
          <p:cNvPr id="40" name="39 CuadroTexto"/>
          <p:cNvSpPr txBox="1"/>
          <p:nvPr/>
        </p:nvSpPr>
        <p:spPr>
          <a:xfrm>
            <a:off x="5240675" y="5424800"/>
            <a:ext cx="743275" cy="276999"/>
          </a:xfrm>
          <a:prstGeom prst="rect">
            <a:avLst/>
          </a:prstGeom>
          <a:noFill/>
        </p:spPr>
        <p:txBody>
          <a:bodyPr wrap="square" rtlCol="0">
            <a:spAutoFit/>
          </a:bodyPr>
          <a:lstStyle/>
          <a:p>
            <a:r>
              <a:rPr lang="en-US" sz="1200" dirty="0" smtClean="0"/>
              <a:t>150mm</a:t>
            </a:r>
            <a:endParaRPr lang="en-US" sz="1200" dirty="0"/>
          </a:p>
        </p:txBody>
      </p:sp>
      <p:cxnSp>
        <p:nvCxnSpPr>
          <p:cNvPr id="41" name="40 Conector recto de flecha"/>
          <p:cNvCxnSpPr/>
          <p:nvPr/>
        </p:nvCxnSpPr>
        <p:spPr bwMode="auto">
          <a:xfrm>
            <a:off x="5334869" y="5287720"/>
            <a:ext cx="0" cy="675758"/>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8417" y="4822760"/>
            <a:ext cx="1708358" cy="14770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28 Conector recto"/>
          <p:cNvCxnSpPr/>
          <p:nvPr/>
        </p:nvCxnSpPr>
        <p:spPr bwMode="auto">
          <a:xfrm flipV="1">
            <a:off x="2984740" y="3757926"/>
            <a:ext cx="2387360" cy="1400143"/>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55" name="54 Conector recto de flecha"/>
          <p:cNvCxnSpPr/>
          <p:nvPr/>
        </p:nvCxnSpPr>
        <p:spPr bwMode="auto">
          <a:xfrm>
            <a:off x="8375810" y="5072932"/>
            <a:ext cx="0" cy="1089329"/>
          </a:xfrm>
          <a:prstGeom prst="straightConnector1">
            <a:avLst/>
          </a:prstGeom>
          <a:ln w="22225">
            <a:solidFill>
              <a:schemeClr val="tx1"/>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61" name="60 CuadroTexto"/>
          <p:cNvSpPr txBox="1"/>
          <p:nvPr/>
        </p:nvSpPr>
        <p:spPr>
          <a:xfrm>
            <a:off x="8361294" y="5464593"/>
            <a:ext cx="743275" cy="276999"/>
          </a:xfrm>
          <a:prstGeom prst="rect">
            <a:avLst/>
          </a:prstGeom>
          <a:noFill/>
        </p:spPr>
        <p:txBody>
          <a:bodyPr wrap="square" rtlCol="0">
            <a:spAutoFit/>
          </a:bodyPr>
          <a:lstStyle/>
          <a:p>
            <a:r>
              <a:rPr lang="en-US" sz="1200" dirty="0" smtClean="0"/>
              <a:t>150mm</a:t>
            </a:r>
            <a:endParaRPr lang="en-US" sz="1200" dirty="0"/>
          </a:p>
        </p:txBody>
      </p:sp>
      <p:sp>
        <p:nvSpPr>
          <p:cNvPr id="62" name="61 CuadroTexto"/>
          <p:cNvSpPr txBox="1"/>
          <p:nvPr/>
        </p:nvSpPr>
        <p:spPr>
          <a:xfrm>
            <a:off x="6534758" y="6350645"/>
            <a:ext cx="2418742" cy="461665"/>
          </a:xfrm>
          <a:prstGeom prst="rect">
            <a:avLst/>
          </a:prstGeom>
          <a:noFill/>
        </p:spPr>
        <p:txBody>
          <a:bodyPr wrap="square" rtlCol="0">
            <a:spAutoFit/>
          </a:bodyPr>
          <a:lstStyle/>
          <a:p>
            <a:r>
              <a:rPr lang="en-US" sz="1200" dirty="0" smtClean="0"/>
              <a:t>Bricks to be custom  manufactured at LSC</a:t>
            </a:r>
            <a:endParaRPr lang="en-US" sz="1200" dirty="0"/>
          </a:p>
        </p:txBody>
      </p:sp>
      <p:cxnSp>
        <p:nvCxnSpPr>
          <p:cNvPr id="42" name="41 Conector recto"/>
          <p:cNvCxnSpPr/>
          <p:nvPr/>
        </p:nvCxnSpPr>
        <p:spPr bwMode="auto">
          <a:xfrm>
            <a:off x="6564579" y="3286664"/>
            <a:ext cx="1604636" cy="828136"/>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Tree>
    <p:extLst>
      <p:ext uri="{BB962C8B-B14F-4D97-AF65-F5344CB8AC3E}">
        <p14:creationId xmlns:p14="http://schemas.microsoft.com/office/powerpoint/2010/main" val="922486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Rectangle 2"/>
          <p:cNvSpPr>
            <a:spLocks noGrp="1" noChangeArrowheads="1"/>
          </p:cNvSpPr>
          <p:nvPr>
            <p:ph type="title"/>
          </p:nvPr>
        </p:nvSpPr>
        <p:spPr>
          <a:xfrm>
            <a:off x="323850" y="224168"/>
            <a:ext cx="8667750" cy="576263"/>
          </a:xfrm>
          <a:noFill/>
        </p:spPr>
        <p:txBody>
          <a:bodyPr/>
          <a:lstStyle/>
          <a:p>
            <a:r>
              <a:rPr lang="en-GB" sz="2400" dirty="0" smtClean="0"/>
              <a:t>Shielding of the pipes and holes</a:t>
            </a:r>
            <a:endParaRPr lang="en-GB"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860" y="1610345"/>
            <a:ext cx="4806534" cy="432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35</a:t>
            </a:fld>
            <a:r>
              <a:rPr lang="en-US" sz="1800" dirty="0"/>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59" y="1610345"/>
            <a:ext cx="3808785" cy="432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 name="50 Conector recto de flecha"/>
          <p:cNvCxnSpPr>
            <a:stCxn id="58" idx="0"/>
          </p:cNvCxnSpPr>
          <p:nvPr/>
        </p:nvCxnSpPr>
        <p:spPr bwMode="auto">
          <a:xfrm flipV="1">
            <a:off x="6173524" y="5199321"/>
            <a:ext cx="1885955" cy="1040152"/>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56" name="55 Conector recto de flecha"/>
          <p:cNvCxnSpPr>
            <a:stCxn id="58" idx="0"/>
          </p:cNvCxnSpPr>
          <p:nvPr/>
        </p:nvCxnSpPr>
        <p:spPr bwMode="auto">
          <a:xfrm flipH="1" flipV="1">
            <a:off x="4594714" y="4348717"/>
            <a:ext cx="1578810" cy="1890756"/>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58" name="57 CuadroTexto"/>
          <p:cNvSpPr txBox="1"/>
          <p:nvPr/>
        </p:nvSpPr>
        <p:spPr>
          <a:xfrm>
            <a:off x="4723504" y="6239473"/>
            <a:ext cx="2900040" cy="461665"/>
          </a:xfrm>
          <a:prstGeom prst="rect">
            <a:avLst/>
          </a:prstGeom>
          <a:noFill/>
        </p:spPr>
        <p:txBody>
          <a:bodyPr wrap="square" rtlCol="0">
            <a:spAutoFit/>
          </a:bodyPr>
          <a:lstStyle/>
          <a:p>
            <a:r>
              <a:rPr lang="en-US" sz="1200" dirty="0" smtClean="0"/>
              <a:t>Shielding of  the pipes and castle holes</a:t>
            </a:r>
          </a:p>
          <a:p>
            <a:r>
              <a:rPr lang="en-US" sz="1200" dirty="0" smtClean="0"/>
              <a:t>Lead weight = 2,4 Tons x 2 = 4,8 Tons </a:t>
            </a:r>
            <a:endParaRPr lang="en-US" sz="1200" dirty="0"/>
          </a:p>
        </p:txBody>
      </p:sp>
      <p:sp>
        <p:nvSpPr>
          <p:cNvPr id="66" name="65 CuadroTexto"/>
          <p:cNvSpPr txBox="1"/>
          <p:nvPr/>
        </p:nvSpPr>
        <p:spPr>
          <a:xfrm>
            <a:off x="5143202" y="1164193"/>
            <a:ext cx="3223025" cy="338554"/>
          </a:xfrm>
          <a:prstGeom prst="rect">
            <a:avLst/>
          </a:prstGeom>
          <a:noFill/>
        </p:spPr>
        <p:txBody>
          <a:bodyPr wrap="square" rtlCol="0">
            <a:spAutoFit/>
          </a:bodyPr>
          <a:lstStyle/>
          <a:p>
            <a:r>
              <a:rPr lang="en-US" sz="1600" u="sng" dirty="0" smtClean="0"/>
              <a:t>Our idea</a:t>
            </a:r>
            <a:endParaRPr lang="en-US" sz="1600" u="sng" dirty="0"/>
          </a:p>
        </p:txBody>
      </p:sp>
      <p:sp>
        <p:nvSpPr>
          <p:cNvPr id="2" name="1 Flecha derecha"/>
          <p:cNvSpPr/>
          <p:nvPr/>
        </p:nvSpPr>
        <p:spPr bwMode="auto">
          <a:xfrm>
            <a:off x="3359880" y="3100811"/>
            <a:ext cx="845290" cy="517262"/>
          </a:xfrm>
          <a:prstGeom prst="rightArrow">
            <a:avLst/>
          </a:prstGeom>
          <a:solidFill>
            <a:srgbClr val="FF0000"/>
          </a:solidFill>
          <a:ln w="57150" cap="flat" cmpd="sng" algn="ctr">
            <a:solidFill>
              <a:srgbClr val="FF0000"/>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16" name="15 Conector recto"/>
          <p:cNvCxnSpPr>
            <a:stCxn id="17" idx="4"/>
          </p:cNvCxnSpPr>
          <p:nvPr/>
        </p:nvCxnSpPr>
        <p:spPr bwMode="auto">
          <a:xfrm>
            <a:off x="836310" y="5410200"/>
            <a:ext cx="4050015" cy="996347"/>
          </a:xfrm>
          <a:prstGeom prst="line">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18" name="17 Rectángulo"/>
          <p:cNvSpPr/>
          <p:nvPr/>
        </p:nvSpPr>
        <p:spPr bwMode="auto">
          <a:xfrm>
            <a:off x="605187" y="2125592"/>
            <a:ext cx="473805" cy="3168503"/>
          </a:xfrm>
          <a:prstGeom prst="rect">
            <a:avLst/>
          </a:prstGeom>
          <a:solidFill>
            <a:schemeClr val="tx1">
              <a:lumMod val="50000"/>
              <a:lumOff val="50000"/>
            </a:schemeClr>
          </a:solidFill>
          <a:ln w="25400" cap="flat" cmpd="sng" algn="ctr">
            <a:solidFill>
              <a:schemeClr val="tx1">
                <a:lumMod val="95000"/>
                <a:lumOff val="5000"/>
              </a:schemeClr>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17" name="16 Elipse"/>
          <p:cNvSpPr/>
          <p:nvPr/>
        </p:nvSpPr>
        <p:spPr bwMode="auto">
          <a:xfrm>
            <a:off x="148620" y="1933575"/>
            <a:ext cx="1375379" cy="3476625"/>
          </a:xfrm>
          <a:prstGeom prst="ellipse">
            <a:avLst/>
          </a:prstGeom>
          <a:noFill/>
          <a:ln w="2540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cxnSp>
        <p:nvCxnSpPr>
          <p:cNvPr id="22" name="21 Conector recto"/>
          <p:cNvCxnSpPr/>
          <p:nvPr/>
        </p:nvCxnSpPr>
        <p:spPr bwMode="auto">
          <a:xfrm>
            <a:off x="836309" y="1781175"/>
            <a:ext cx="1002016" cy="1319636"/>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5" name="24 Conector recto"/>
          <p:cNvCxnSpPr/>
          <p:nvPr/>
        </p:nvCxnSpPr>
        <p:spPr bwMode="auto">
          <a:xfrm flipV="1">
            <a:off x="704850" y="4486305"/>
            <a:ext cx="1133475" cy="1233092"/>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29" name="28 CuadroTexto"/>
          <p:cNvSpPr txBox="1"/>
          <p:nvPr/>
        </p:nvSpPr>
        <p:spPr>
          <a:xfrm>
            <a:off x="-191636" y="1164193"/>
            <a:ext cx="4827417" cy="338554"/>
          </a:xfrm>
          <a:prstGeom prst="rect">
            <a:avLst/>
          </a:prstGeom>
          <a:noFill/>
        </p:spPr>
        <p:txBody>
          <a:bodyPr wrap="square" rtlCol="0">
            <a:spAutoFit/>
          </a:bodyPr>
          <a:lstStyle/>
          <a:p>
            <a:r>
              <a:rPr lang="en-US" sz="1600" u="sng" dirty="0" smtClean="0"/>
              <a:t>External radiation does not access inside of the castle</a:t>
            </a:r>
            <a:endParaRPr lang="en-US" sz="1600" u="sng" dirty="0"/>
          </a:p>
        </p:txBody>
      </p:sp>
      <p:cxnSp>
        <p:nvCxnSpPr>
          <p:cNvPr id="30" name="29 Conector recto"/>
          <p:cNvCxnSpPr/>
          <p:nvPr/>
        </p:nvCxnSpPr>
        <p:spPr bwMode="auto">
          <a:xfrm>
            <a:off x="99092" y="2184133"/>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1" name="30 Conector recto"/>
          <p:cNvCxnSpPr/>
          <p:nvPr/>
        </p:nvCxnSpPr>
        <p:spPr bwMode="auto">
          <a:xfrm>
            <a:off x="109034" y="2873280"/>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5" name="34 CuadroTexto"/>
          <p:cNvSpPr txBox="1"/>
          <p:nvPr/>
        </p:nvSpPr>
        <p:spPr>
          <a:xfrm>
            <a:off x="-354819" y="1550342"/>
            <a:ext cx="1626406" cy="461665"/>
          </a:xfrm>
          <a:prstGeom prst="rect">
            <a:avLst/>
          </a:prstGeom>
          <a:noFill/>
        </p:spPr>
        <p:txBody>
          <a:bodyPr wrap="square" rtlCol="0">
            <a:spAutoFit/>
          </a:bodyPr>
          <a:lstStyle/>
          <a:p>
            <a:r>
              <a:rPr lang="en-US" sz="1200" dirty="0" smtClean="0"/>
              <a:t>External </a:t>
            </a:r>
          </a:p>
          <a:p>
            <a:r>
              <a:rPr lang="en-US" sz="1200" dirty="0" smtClean="0"/>
              <a:t>radiation</a:t>
            </a:r>
            <a:endParaRPr lang="en-US" sz="1200" dirty="0"/>
          </a:p>
        </p:txBody>
      </p:sp>
      <p:cxnSp>
        <p:nvCxnSpPr>
          <p:cNvPr id="36" name="35 Conector recto"/>
          <p:cNvCxnSpPr/>
          <p:nvPr/>
        </p:nvCxnSpPr>
        <p:spPr bwMode="auto">
          <a:xfrm>
            <a:off x="99784" y="2511023"/>
            <a:ext cx="505255"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Tree>
    <p:extLst>
      <p:ext uri="{BB962C8B-B14F-4D97-AF65-F5344CB8AC3E}">
        <p14:creationId xmlns:p14="http://schemas.microsoft.com/office/powerpoint/2010/main" val="3969030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390"/>
          <a:stretch/>
        </p:blipFill>
        <p:spPr bwMode="auto">
          <a:xfrm>
            <a:off x="4472270" y="1185146"/>
            <a:ext cx="3880493" cy="525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23" y="1185146"/>
            <a:ext cx="2957942" cy="52710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36</a:t>
            </a:fld>
            <a:r>
              <a:rPr lang="en-US" sz="1800" dirty="0"/>
              <a:t>)</a:t>
            </a:r>
          </a:p>
        </p:txBody>
      </p:sp>
      <p:sp>
        <p:nvSpPr>
          <p:cNvPr id="16" name="Rectangle 2"/>
          <p:cNvSpPr>
            <a:spLocks noGrp="1" noChangeArrowheads="1"/>
          </p:cNvSpPr>
          <p:nvPr>
            <p:ph type="title"/>
          </p:nvPr>
        </p:nvSpPr>
        <p:spPr>
          <a:xfrm>
            <a:off x="323850" y="224168"/>
            <a:ext cx="8667750" cy="576263"/>
          </a:xfrm>
          <a:noFill/>
        </p:spPr>
        <p:txBody>
          <a:bodyPr/>
          <a:lstStyle/>
          <a:p>
            <a:r>
              <a:rPr lang="en-GB" sz="2400" dirty="0" smtClean="0"/>
              <a:t>Shielding of the pipes and holes</a:t>
            </a:r>
            <a:endParaRPr lang="en-GB" sz="2400" dirty="0"/>
          </a:p>
        </p:txBody>
      </p:sp>
      <p:sp>
        <p:nvSpPr>
          <p:cNvPr id="17" name="16 CuadroTexto"/>
          <p:cNvSpPr txBox="1"/>
          <p:nvPr/>
        </p:nvSpPr>
        <p:spPr>
          <a:xfrm>
            <a:off x="303688" y="6456170"/>
            <a:ext cx="1626406" cy="276999"/>
          </a:xfrm>
          <a:prstGeom prst="rect">
            <a:avLst/>
          </a:prstGeom>
          <a:noFill/>
        </p:spPr>
        <p:txBody>
          <a:bodyPr wrap="square" rtlCol="0">
            <a:spAutoFit/>
          </a:bodyPr>
          <a:lstStyle/>
          <a:p>
            <a:r>
              <a:rPr lang="en-US" sz="1200" dirty="0" smtClean="0"/>
              <a:t>Inside of the castle</a:t>
            </a:r>
            <a:endParaRPr lang="en-US" sz="1200" dirty="0"/>
          </a:p>
        </p:txBody>
      </p:sp>
      <p:sp>
        <p:nvSpPr>
          <p:cNvPr id="20" name="19 CuadroTexto"/>
          <p:cNvSpPr txBox="1"/>
          <p:nvPr/>
        </p:nvSpPr>
        <p:spPr>
          <a:xfrm>
            <a:off x="3040998" y="2400560"/>
            <a:ext cx="1690581" cy="461665"/>
          </a:xfrm>
          <a:prstGeom prst="rect">
            <a:avLst/>
          </a:prstGeom>
          <a:noFill/>
        </p:spPr>
        <p:txBody>
          <a:bodyPr wrap="square" rtlCol="0">
            <a:spAutoFit/>
          </a:bodyPr>
          <a:lstStyle/>
          <a:p>
            <a:r>
              <a:rPr lang="en-US" sz="1200" dirty="0" smtClean="0"/>
              <a:t>Shielding </a:t>
            </a:r>
          </a:p>
          <a:p>
            <a:r>
              <a:rPr lang="en-US" sz="1200" dirty="0" smtClean="0"/>
              <a:t>of Bricks</a:t>
            </a:r>
            <a:endParaRPr lang="en-US" sz="1200" dirty="0"/>
          </a:p>
        </p:txBody>
      </p:sp>
      <p:cxnSp>
        <p:nvCxnSpPr>
          <p:cNvPr id="29" name="28 Conector recto de flecha"/>
          <p:cNvCxnSpPr/>
          <p:nvPr/>
        </p:nvCxnSpPr>
        <p:spPr bwMode="auto">
          <a:xfrm flipH="1" flipV="1">
            <a:off x="2510616" y="2964875"/>
            <a:ext cx="1066773" cy="140634"/>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3" name="22 Conector recto de flecha"/>
          <p:cNvCxnSpPr/>
          <p:nvPr/>
        </p:nvCxnSpPr>
        <p:spPr bwMode="auto">
          <a:xfrm flipH="1">
            <a:off x="2926310" y="2637437"/>
            <a:ext cx="603695" cy="286531"/>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8" name="37 CuadroTexto"/>
          <p:cNvSpPr txBox="1"/>
          <p:nvPr/>
        </p:nvSpPr>
        <p:spPr>
          <a:xfrm>
            <a:off x="3228157" y="2967009"/>
            <a:ext cx="1345563" cy="276999"/>
          </a:xfrm>
          <a:prstGeom prst="rect">
            <a:avLst/>
          </a:prstGeom>
          <a:noFill/>
        </p:spPr>
        <p:txBody>
          <a:bodyPr wrap="square" rtlCol="0">
            <a:spAutoFit/>
          </a:bodyPr>
          <a:lstStyle/>
          <a:p>
            <a:r>
              <a:rPr lang="en-US" sz="1200" dirty="0" smtClean="0"/>
              <a:t>Elbow</a:t>
            </a:r>
            <a:endParaRPr lang="en-US" sz="1200" dirty="0"/>
          </a:p>
        </p:txBody>
      </p:sp>
      <p:sp>
        <p:nvSpPr>
          <p:cNvPr id="39" name="38 CuadroTexto"/>
          <p:cNvSpPr txBox="1"/>
          <p:nvPr/>
        </p:nvSpPr>
        <p:spPr>
          <a:xfrm>
            <a:off x="584660" y="653230"/>
            <a:ext cx="3223025" cy="338554"/>
          </a:xfrm>
          <a:prstGeom prst="rect">
            <a:avLst/>
          </a:prstGeom>
          <a:noFill/>
        </p:spPr>
        <p:txBody>
          <a:bodyPr wrap="square" rtlCol="0">
            <a:spAutoFit/>
          </a:bodyPr>
          <a:lstStyle/>
          <a:p>
            <a:r>
              <a:rPr lang="en-US" sz="1600" u="sng" dirty="0" smtClean="0"/>
              <a:t>Cutaway lateral view of the castle</a:t>
            </a:r>
            <a:endParaRPr lang="en-US" sz="1600" u="sng" dirty="0"/>
          </a:p>
        </p:txBody>
      </p:sp>
      <p:sp>
        <p:nvSpPr>
          <p:cNvPr id="40" name="39 CuadroTexto"/>
          <p:cNvSpPr txBox="1"/>
          <p:nvPr/>
        </p:nvSpPr>
        <p:spPr>
          <a:xfrm>
            <a:off x="4508339" y="664461"/>
            <a:ext cx="3223025" cy="338554"/>
          </a:xfrm>
          <a:prstGeom prst="rect">
            <a:avLst/>
          </a:prstGeom>
          <a:noFill/>
        </p:spPr>
        <p:txBody>
          <a:bodyPr wrap="square" rtlCol="0">
            <a:spAutoFit/>
          </a:bodyPr>
          <a:lstStyle/>
          <a:p>
            <a:r>
              <a:rPr lang="en-US" sz="1600" u="sng" dirty="0" smtClean="0"/>
              <a:t>Cutaway top view of the castle</a:t>
            </a:r>
            <a:endParaRPr lang="en-US" sz="1600" u="sng" dirty="0"/>
          </a:p>
        </p:txBody>
      </p:sp>
      <p:sp>
        <p:nvSpPr>
          <p:cNvPr id="41" name="40 CuadroTexto"/>
          <p:cNvSpPr txBox="1"/>
          <p:nvPr/>
        </p:nvSpPr>
        <p:spPr>
          <a:xfrm>
            <a:off x="7840407" y="1895475"/>
            <a:ext cx="1690581" cy="461665"/>
          </a:xfrm>
          <a:prstGeom prst="rect">
            <a:avLst/>
          </a:prstGeom>
          <a:noFill/>
        </p:spPr>
        <p:txBody>
          <a:bodyPr wrap="square" rtlCol="0">
            <a:spAutoFit/>
          </a:bodyPr>
          <a:lstStyle/>
          <a:p>
            <a:r>
              <a:rPr lang="en-US" sz="1200" dirty="0" smtClean="0"/>
              <a:t>Shielding </a:t>
            </a:r>
          </a:p>
          <a:p>
            <a:r>
              <a:rPr lang="en-US" sz="1200" dirty="0" smtClean="0"/>
              <a:t>of Bricks</a:t>
            </a:r>
            <a:endParaRPr lang="en-US" sz="1200" dirty="0"/>
          </a:p>
        </p:txBody>
      </p:sp>
      <p:cxnSp>
        <p:nvCxnSpPr>
          <p:cNvPr id="42" name="41 Conector recto de flecha"/>
          <p:cNvCxnSpPr/>
          <p:nvPr/>
        </p:nvCxnSpPr>
        <p:spPr bwMode="auto">
          <a:xfrm flipH="1">
            <a:off x="7321101" y="2126307"/>
            <a:ext cx="1083044" cy="1726004"/>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4" name="43 CuadroTexto"/>
          <p:cNvSpPr txBox="1"/>
          <p:nvPr/>
        </p:nvSpPr>
        <p:spPr>
          <a:xfrm>
            <a:off x="8073300" y="5380851"/>
            <a:ext cx="1345563" cy="276999"/>
          </a:xfrm>
          <a:prstGeom prst="rect">
            <a:avLst/>
          </a:prstGeom>
          <a:noFill/>
        </p:spPr>
        <p:txBody>
          <a:bodyPr wrap="square" rtlCol="0">
            <a:spAutoFit/>
          </a:bodyPr>
          <a:lstStyle/>
          <a:p>
            <a:r>
              <a:rPr lang="en-US" sz="1200" dirty="0" smtClean="0"/>
              <a:t>Elbow</a:t>
            </a:r>
            <a:endParaRPr lang="en-US" sz="1200" dirty="0"/>
          </a:p>
        </p:txBody>
      </p:sp>
      <p:cxnSp>
        <p:nvCxnSpPr>
          <p:cNvPr id="45" name="44 Conector recto de flecha"/>
          <p:cNvCxnSpPr/>
          <p:nvPr/>
        </p:nvCxnSpPr>
        <p:spPr bwMode="auto">
          <a:xfrm flipH="1" flipV="1">
            <a:off x="7181217" y="4413640"/>
            <a:ext cx="1384813" cy="891729"/>
          </a:xfrm>
          <a:prstGeom prst="straightConnector1">
            <a:avLst/>
          </a:prstGeom>
          <a:ln w="22225">
            <a:solidFill>
              <a:schemeClr val="tx1"/>
            </a:solidFill>
            <a:headEnd type="non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9" name="18 Conector recto"/>
          <p:cNvCxnSpPr/>
          <p:nvPr/>
        </p:nvCxnSpPr>
        <p:spPr bwMode="auto">
          <a:xfrm flipH="1">
            <a:off x="1699404" y="2216988"/>
            <a:ext cx="1661540" cy="1134082"/>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4" name="23 Conector recto"/>
          <p:cNvCxnSpPr/>
          <p:nvPr/>
        </p:nvCxnSpPr>
        <p:spPr bwMode="auto">
          <a:xfrm flipH="1">
            <a:off x="3165320" y="4683770"/>
            <a:ext cx="412069"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5" name="24 Conector recto"/>
          <p:cNvCxnSpPr/>
          <p:nvPr/>
        </p:nvCxnSpPr>
        <p:spPr bwMode="auto">
          <a:xfrm flipH="1">
            <a:off x="3154910" y="4845695"/>
            <a:ext cx="412069"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6" name="25 Conector recto"/>
          <p:cNvCxnSpPr/>
          <p:nvPr/>
        </p:nvCxnSpPr>
        <p:spPr bwMode="auto">
          <a:xfrm flipH="1">
            <a:off x="3154909" y="5002580"/>
            <a:ext cx="412069"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28" name="27 Conector recto"/>
          <p:cNvCxnSpPr/>
          <p:nvPr/>
        </p:nvCxnSpPr>
        <p:spPr bwMode="auto">
          <a:xfrm flipH="1" flipV="1">
            <a:off x="1699404" y="4733556"/>
            <a:ext cx="1830601" cy="1296309"/>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1" name="30 Conector recto"/>
          <p:cNvCxnSpPr/>
          <p:nvPr/>
        </p:nvCxnSpPr>
        <p:spPr bwMode="auto">
          <a:xfrm flipH="1">
            <a:off x="7992076" y="4008565"/>
            <a:ext cx="412069"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5" name="34 Conector recto"/>
          <p:cNvCxnSpPr/>
          <p:nvPr/>
        </p:nvCxnSpPr>
        <p:spPr bwMode="auto">
          <a:xfrm flipH="1">
            <a:off x="7992075" y="4222249"/>
            <a:ext cx="412069"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6" name="35 Conector recto"/>
          <p:cNvCxnSpPr/>
          <p:nvPr/>
        </p:nvCxnSpPr>
        <p:spPr bwMode="auto">
          <a:xfrm flipH="1">
            <a:off x="7995663" y="4413639"/>
            <a:ext cx="412069" cy="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37" name="36 Conector recto"/>
          <p:cNvCxnSpPr/>
          <p:nvPr/>
        </p:nvCxnSpPr>
        <p:spPr bwMode="auto">
          <a:xfrm flipH="1" flipV="1">
            <a:off x="5874590" y="3821772"/>
            <a:ext cx="2198710" cy="1706205"/>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43" name="42 Conector recto"/>
          <p:cNvCxnSpPr/>
          <p:nvPr/>
        </p:nvCxnSpPr>
        <p:spPr bwMode="auto">
          <a:xfrm flipH="1">
            <a:off x="7024350" y="3215134"/>
            <a:ext cx="279769" cy="44811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cxnSp>
        <p:nvCxnSpPr>
          <p:cNvPr id="46" name="45 Conector recto"/>
          <p:cNvCxnSpPr/>
          <p:nvPr/>
        </p:nvCxnSpPr>
        <p:spPr bwMode="auto">
          <a:xfrm flipH="1">
            <a:off x="7181216" y="3221459"/>
            <a:ext cx="279769" cy="448110"/>
          </a:xfrm>
          <a:prstGeom prst="line">
            <a:avLst/>
          </a:prstGeom>
          <a:noFill/>
          <a:ln w="2540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cxnSp>
      <p:sp>
        <p:nvSpPr>
          <p:cNvPr id="30" name="29 CuadroTexto"/>
          <p:cNvSpPr txBox="1"/>
          <p:nvPr/>
        </p:nvSpPr>
        <p:spPr>
          <a:xfrm>
            <a:off x="3183151" y="4614862"/>
            <a:ext cx="1626406" cy="461665"/>
          </a:xfrm>
          <a:prstGeom prst="rect">
            <a:avLst/>
          </a:prstGeom>
          <a:noFill/>
        </p:spPr>
        <p:txBody>
          <a:bodyPr wrap="square" rtlCol="0">
            <a:spAutoFit/>
          </a:bodyPr>
          <a:lstStyle/>
          <a:p>
            <a:r>
              <a:rPr lang="en-US" sz="1200" dirty="0" smtClean="0"/>
              <a:t>External </a:t>
            </a:r>
          </a:p>
          <a:p>
            <a:r>
              <a:rPr lang="en-US" sz="1200" dirty="0" smtClean="0"/>
              <a:t>radiation</a:t>
            </a:r>
            <a:endParaRPr lang="en-US" sz="1200" dirty="0"/>
          </a:p>
        </p:txBody>
      </p:sp>
      <p:sp>
        <p:nvSpPr>
          <p:cNvPr id="47" name="46 Rectángulo"/>
          <p:cNvSpPr/>
          <p:nvPr/>
        </p:nvSpPr>
        <p:spPr bwMode="auto">
          <a:xfrm>
            <a:off x="6175610" y="4520824"/>
            <a:ext cx="561617" cy="1915744"/>
          </a:xfrm>
          <a:prstGeom prst="rect">
            <a:avLst/>
          </a:prstGeom>
          <a:solidFill>
            <a:schemeClr val="tx1">
              <a:lumMod val="50000"/>
              <a:lumOff val="50000"/>
            </a:schemeClr>
          </a:solidFill>
          <a:ln w="25400" cap="flat" cmpd="sng" algn="ctr">
            <a:solidFill>
              <a:schemeClr val="tx1">
                <a:lumMod val="95000"/>
                <a:lumOff val="5000"/>
              </a:schemeClr>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pitchFamily="18" charset="0"/>
            </a:endParaRPr>
          </a:p>
        </p:txBody>
      </p:sp>
      <p:sp>
        <p:nvSpPr>
          <p:cNvPr id="48" name="47 CuadroTexto"/>
          <p:cNvSpPr txBox="1"/>
          <p:nvPr/>
        </p:nvSpPr>
        <p:spPr>
          <a:xfrm>
            <a:off x="2439876" y="5721431"/>
            <a:ext cx="921067" cy="307777"/>
          </a:xfrm>
          <a:prstGeom prst="rect">
            <a:avLst/>
          </a:prstGeom>
          <a:noFill/>
        </p:spPr>
        <p:txBody>
          <a:bodyPr wrap="square" rtlCol="0">
            <a:spAutoFit/>
          </a:bodyPr>
          <a:lstStyle/>
          <a:p>
            <a:r>
              <a:rPr lang="en-US" sz="1400" b="1" dirty="0" smtClean="0">
                <a:solidFill>
                  <a:srgbClr val="00B050"/>
                </a:solidFill>
              </a:rPr>
              <a:t>200mm</a:t>
            </a:r>
            <a:endParaRPr lang="en-US" sz="1400" b="1" dirty="0">
              <a:solidFill>
                <a:srgbClr val="00B050"/>
              </a:solidFill>
            </a:endParaRPr>
          </a:p>
        </p:txBody>
      </p:sp>
      <p:cxnSp>
        <p:nvCxnSpPr>
          <p:cNvPr id="49" name="48 Conector recto de flecha"/>
          <p:cNvCxnSpPr/>
          <p:nvPr/>
        </p:nvCxnSpPr>
        <p:spPr bwMode="auto">
          <a:xfrm flipH="1" flipV="1">
            <a:off x="2666902" y="5515557"/>
            <a:ext cx="374096" cy="231752"/>
          </a:xfrm>
          <a:prstGeom prst="straightConnector1">
            <a:avLst/>
          </a:prstGeom>
          <a:ln w="22225">
            <a:solidFill>
              <a:srgbClr val="00B050"/>
            </a:solidFill>
            <a:headEnd type="triangle" w="med" len="med"/>
            <a:tailEnd type="triangle"/>
          </a:ln>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60039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dirty="0" smtClean="0"/>
              <a:t>Universidad Politécnica de Valencia</a:t>
            </a:r>
            <a:endParaRPr lang="en-US" dirty="0"/>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37</a:t>
            </a:fld>
            <a:r>
              <a:rPr lang="en-US" smtClean="0"/>
              <a:t>)</a:t>
            </a:r>
            <a:endParaRPr lang="en-US"/>
          </a:p>
        </p:txBody>
      </p:sp>
      <p:sp>
        <p:nvSpPr>
          <p:cNvPr id="9" name="TextBox 8"/>
          <p:cNvSpPr txBox="1"/>
          <p:nvPr/>
        </p:nvSpPr>
        <p:spPr>
          <a:xfrm>
            <a:off x="1066800" y="2476500"/>
            <a:ext cx="7340600" cy="1938992"/>
          </a:xfrm>
          <a:prstGeom prst="rect">
            <a:avLst/>
          </a:prstGeom>
          <a:noFill/>
        </p:spPr>
        <p:txBody>
          <a:bodyPr wrap="square" rtlCol="0">
            <a:spAutoFit/>
          </a:bodyPr>
          <a:lstStyle/>
          <a:p>
            <a:r>
              <a:rPr lang="en-US" sz="4000" dirty="0" smtClean="0">
                <a:solidFill>
                  <a:srgbClr val="800000"/>
                </a:solidFill>
                <a:latin typeface="Chalkduster"/>
                <a:cs typeface="Chalkduster"/>
              </a:rPr>
              <a:t>THANKS FOR </a:t>
            </a:r>
          </a:p>
          <a:p>
            <a:endParaRPr lang="en-US" sz="4000" dirty="0" smtClean="0">
              <a:solidFill>
                <a:srgbClr val="800000"/>
              </a:solidFill>
              <a:latin typeface="Chalkduster"/>
              <a:cs typeface="Chalkduster"/>
            </a:endParaRPr>
          </a:p>
          <a:p>
            <a:r>
              <a:rPr lang="en-US" sz="4000" dirty="0" smtClean="0">
                <a:solidFill>
                  <a:srgbClr val="800000"/>
                </a:solidFill>
                <a:latin typeface="Chalkduster"/>
                <a:cs typeface="Chalkduster"/>
              </a:rPr>
              <a:t>YOUR ATTENTION</a:t>
            </a:r>
            <a:endParaRPr lang="en-US" sz="4000" dirty="0">
              <a:solidFill>
                <a:srgbClr val="800000"/>
              </a:solidFill>
              <a:latin typeface="Chalkduster"/>
              <a:cs typeface="Chalkduster"/>
            </a:endParaRPr>
          </a:p>
        </p:txBody>
      </p:sp>
    </p:spTree>
    <p:extLst>
      <p:ext uri="{BB962C8B-B14F-4D97-AF65-F5344CB8AC3E}">
        <p14:creationId xmlns:p14="http://schemas.microsoft.com/office/powerpoint/2010/main" val="3210661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s-ES" dirty="0" smtClean="0"/>
              <a:t>AMADE </a:t>
            </a:r>
            <a:r>
              <a:rPr lang="es-ES" dirty="0" err="1" smtClean="0"/>
              <a:t>University</a:t>
            </a:r>
            <a:r>
              <a:rPr lang="es-ES" dirty="0" smtClean="0"/>
              <a:t> of Girona</a:t>
            </a:r>
            <a:endParaRPr lang="en-US" dirty="0"/>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38</a:t>
            </a:fld>
            <a:r>
              <a:rPr lang="en-US" sz="1800" dirty="0"/>
              <a:t>)</a:t>
            </a:r>
          </a:p>
        </p:txBody>
      </p:sp>
      <p:sp>
        <p:nvSpPr>
          <p:cNvPr id="16" name="Rectangle 2"/>
          <p:cNvSpPr>
            <a:spLocks noGrp="1" noChangeArrowheads="1"/>
          </p:cNvSpPr>
          <p:nvPr>
            <p:ph type="title"/>
          </p:nvPr>
        </p:nvSpPr>
        <p:spPr>
          <a:xfrm>
            <a:off x="107950" y="313068"/>
            <a:ext cx="8667750" cy="576263"/>
          </a:xfrm>
          <a:noFill/>
        </p:spPr>
        <p:txBody>
          <a:bodyPr/>
          <a:lstStyle/>
          <a:p>
            <a:r>
              <a:rPr lang="en-GB" sz="2400" dirty="0" smtClean="0"/>
              <a:t>Thermal calculations</a:t>
            </a:r>
            <a:endParaRPr lang="en-GB" sz="2400" dirty="0"/>
          </a:p>
        </p:txBody>
      </p:sp>
      <p:pic>
        <p:nvPicPr>
          <p:cNvPr id="50" name="Picture 49" descr="ja.jpg"/>
          <p:cNvPicPr>
            <a:picLocks noChangeAspect="1"/>
          </p:cNvPicPr>
          <p:nvPr/>
        </p:nvPicPr>
        <p:blipFill>
          <a:blip r:embed="rId3"/>
          <a:stretch>
            <a:fillRect/>
          </a:stretch>
        </p:blipFill>
        <p:spPr>
          <a:xfrm>
            <a:off x="673101" y="714375"/>
            <a:ext cx="8064500" cy="3937045"/>
          </a:xfrm>
          <a:prstGeom prst="rect">
            <a:avLst/>
          </a:prstGeom>
        </p:spPr>
      </p:pic>
      <p:graphicFrame>
        <p:nvGraphicFramePr>
          <p:cNvPr id="53" name="Table 52"/>
          <p:cNvGraphicFramePr>
            <a:graphicFrameLocks noGrp="1"/>
          </p:cNvGraphicFramePr>
          <p:nvPr/>
        </p:nvGraphicFramePr>
        <p:xfrm>
          <a:off x="4572000" y="4632960"/>
          <a:ext cx="4572000" cy="2494280"/>
        </p:xfrm>
        <a:graphic>
          <a:graphicData uri="http://schemas.openxmlformats.org/drawingml/2006/table">
            <a:tbl>
              <a:tblPr firstRow="1" bandRow="1">
                <a:tableStyleId>{793D81CF-94F2-401A-BA57-92F5A7B2D0C5}</a:tableStyleId>
              </a:tblPr>
              <a:tblGrid>
                <a:gridCol w="1689100"/>
                <a:gridCol w="2882900"/>
              </a:tblGrid>
              <a:tr h="370840">
                <a:tc>
                  <a:txBody>
                    <a:bodyPr/>
                    <a:lstStyle/>
                    <a:p>
                      <a:r>
                        <a:rPr lang="en-US" dirty="0" smtClean="0"/>
                        <a:t>MATERIAL</a:t>
                      </a:r>
                      <a:endParaRPr lang="en-US" dirty="0"/>
                    </a:p>
                  </a:txBody>
                  <a:tcPr/>
                </a:tc>
                <a:tc>
                  <a:txBody>
                    <a:bodyPr/>
                    <a:lstStyle/>
                    <a:p>
                      <a:r>
                        <a:rPr lang="en-US" dirty="0" smtClean="0"/>
                        <a:t>THERMAL CONDUCTIVITY</a:t>
                      </a:r>
                      <a:endParaRPr lang="en-US" dirty="0"/>
                    </a:p>
                  </a:txBody>
                  <a:tcPr/>
                </a:tc>
              </a:tr>
              <a:tr h="370840">
                <a:tc>
                  <a:txBody>
                    <a:bodyPr/>
                    <a:lstStyle/>
                    <a:p>
                      <a:pPr algn="ctr"/>
                      <a:r>
                        <a:rPr lang="en-US" dirty="0" smtClean="0"/>
                        <a:t>Electrolytic Cu</a:t>
                      </a:r>
                      <a:endParaRPr lang="en-US" dirty="0"/>
                    </a:p>
                  </a:txBody>
                  <a:tcPr/>
                </a:tc>
                <a:tc>
                  <a:txBody>
                    <a:bodyPr/>
                    <a:lstStyle/>
                    <a:p>
                      <a:pPr algn="ctr"/>
                      <a:r>
                        <a:rPr lang="en-US" dirty="0" smtClean="0"/>
                        <a:t>388 [W/</a:t>
                      </a:r>
                      <a:r>
                        <a:rPr lang="en-US" dirty="0" err="1" smtClean="0"/>
                        <a:t>mK</a:t>
                      </a:r>
                      <a:r>
                        <a:rPr lang="en-US" dirty="0" smtClean="0"/>
                        <a:t>]</a:t>
                      </a:r>
                      <a:endParaRPr lang="en-US" dirty="0"/>
                    </a:p>
                  </a:txBody>
                  <a:tcPr/>
                </a:tc>
              </a:tr>
              <a:tr h="370840">
                <a:tc>
                  <a:txBody>
                    <a:bodyPr/>
                    <a:lstStyle/>
                    <a:p>
                      <a:pPr algn="ctr"/>
                      <a:r>
                        <a:rPr lang="en-US" dirty="0" smtClean="0"/>
                        <a:t>316Ti</a:t>
                      </a:r>
                      <a:endParaRPr lang="en-US" dirty="0"/>
                    </a:p>
                  </a:txBody>
                  <a:tcPr/>
                </a:tc>
                <a:tc>
                  <a:txBody>
                    <a:bodyPr/>
                    <a:lstStyle/>
                    <a:p>
                      <a:pPr algn="ctr"/>
                      <a:r>
                        <a:rPr lang="en-US" dirty="0" smtClean="0"/>
                        <a:t>16.3 [W/</a:t>
                      </a:r>
                      <a:r>
                        <a:rPr lang="en-US" dirty="0" err="1" smtClean="0"/>
                        <a:t>mK</a:t>
                      </a:r>
                      <a:r>
                        <a:rPr lang="en-US" dirty="0" smtClean="0"/>
                        <a:t>]</a:t>
                      </a:r>
                      <a:endParaRPr lang="en-US" dirty="0"/>
                    </a:p>
                  </a:txBody>
                  <a:tcPr/>
                </a:tc>
              </a:tr>
              <a:tr h="370840">
                <a:tc>
                  <a:txBody>
                    <a:bodyPr/>
                    <a:lstStyle/>
                    <a:p>
                      <a:pPr algn="ctr"/>
                      <a:r>
                        <a:rPr lang="en-US" dirty="0" smtClean="0"/>
                        <a:t>St-275</a:t>
                      </a:r>
                      <a:endParaRPr lang="en-US" dirty="0"/>
                    </a:p>
                  </a:txBody>
                  <a:tcPr/>
                </a:tc>
                <a:tc>
                  <a:txBody>
                    <a:bodyPr/>
                    <a:lstStyle/>
                    <a:p>
                      <a:pPr algn="ctr"/>
                      <a:r>
                        <a:rPr lang="en-US" dirty="0" smtClean="0"/>
                        <a:t>43.2 [W/</a:t>
                      </a:r>
                      <a:r>
                        <a:rPr lang="en-US" dirty="0" err="1" smtClean="0"/>
                        <a:t>mK</a:t>
                      </a:r>
                      <a:r>
                        <a:rPr lang="en-US" dirty="0" smtClean="0"/>
                        <a:t>]</a:t>
                      </a:r>
                      <a:endParaRPr lang="en-US" dirty="0"/>
                    </a:p>
                  </a:txBody>
                  <a:tcPr/>
                </a:tc>
              </a:tr>
              <a:tr h="370840">
                <a:tc>
                  <a:txBody>
                    <a:bodyPr/>
                    <a:lstStyle/>
                    <a:p>
                      <a:pPr algn="ctr"/>
                      <a:r>
                        <a:rPr lang="en-US" dirty="0" smtClean="0"/>
                        <a:t>Air</a:t>
                      </a:r>
                      <a:endParaRPr lang="en-US" dirty="0"/>
                    </a:p>
                  </a:txBody>
                  <a:tcPr/>
                </a:tc>
                <a:tc>
                  <a:txBody>
                    <a:bodyPr/>
                    <a:lstStyle/>
                    <a:p>
                      <a:pPr algn="ctr"/>
                      <a:r>
                        <a:rPr lang="en-US" dirty="0" smtClean="0"/>
                        <a:t>0.024 [W/</a:t>
                      </a:r>
                      <a:r>
                        <a:rPr lang="en-US" dirty="0" err="1" smtClean="0"/>
                        <a:t>mK</a:t>
                      </a:r>
                      <a:r>
                        <a:rPr lang="en-US" dirty="0" smtClean="0"/>
                        <a:t>]</a:t>
                      </a:r>
                      <a:endParaRPr lang="en-US" dirty="0"/>
                    </a:p>
                  </a:txBody>
                  <a:tcPr/>
                </a:tc>
              </a:tr>
              <a:tr h="370840">
                <a:tc>
                  <a:txBody>
                    <a:bodyPr/>
                    <a:lstStyle/>
                    <a:p>
                      <a:pPr algn="ctr"/>
                      <a:r>
                        <a:rPr lang="en-US" dirty="0" err="1" smtClean="0"/>
                        <a:t>Xe</a:t>
                      </a:r>
                      <a:endParaRPr lang="en-US" dirty="0"/>
                    </a:p>
                  </a:txBody>
                  <a:tcPr/>
                </a:tc>
                <a:tc>
                  <a:txBody>
                    <a:bodyPr/>
                    <a:lstStyle/>
                    <a:p>
                      <a:pPr algn="ctr"/>
                      <a:r>
                        <a:rPr lang="en-US" dirty="0" smtClean="0"/>
                        <a:t>0.005 [W/</a:t>
                      </a:r>
                      <a:r>
                        <a:rPr lang="en-US" dirty="0" err="1" smtClean="0"/>
                        <a:t>mK</a:t>
                      </a:r>
                      <a:r>
                        <a:rPr lang="en-US" dirty="0" smtClean="0"/>
                        <a:t>]</a:t>
                      </a:r>
                      <a:endParaRPr lang="en-US" dirty="0"/>
                    </a:p>
                  </a:txBody>
                  <a:tcPr/>
                </a:tc>
              </a:tr>
            </a:tbl>
          </a:graphicData>
        </a:graphic>
      </p:graphicFrame>
    </p:spTree>
    <p:extLst>
      <p:ext uri="{BB962C8B-B14F-4D97-AF65-F5344CB8AC3E}">
        <p14:creationId xmlns:p14="http://schemas.microsoft.com/office/powerpoint/2010/main" val="396003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4</a:t>
            </a:fld>
            <a:r>
              <a:rPr lang="en-US" sz="1800" dirty="0"/>
              <a:t>)</a:t>
            </a:r>
          </a:p>
        </p:txBody>
      </p:sp>
      <p:sp>
        <p:nvSpPr>
          <p:cNvPr id="16" name="Rectangle 2"/>
          <p:cNvSpPr>
            <a:spLocks noGrp="1" noChangeArrowheads="1"/>
          </p:cNvSpPr>
          <p:nvPr>
            <p:ph type="title"/>
          </p:nvPr>
        </p:nvSpPr>
        <p:spPr>
          <a:xfrm>
            <a:off x="323850" y="224168"/>
            <a:ext cx="8667750" cy="576263"/>
          </a:xfrm>
          <a:noFill/>
        </p:spPr>
        <p:txBody>
          <a:bodyPr/>
          <a:lstStyle/>
          <a:p>
            <a:r>
              <a:rPr lang="en-GB" sz="2400" cap="all" dirty="0" smtClean="0"/>
              <a:t>work structure</a:t>
            </a:r>
            <a:r>
              <a:rPr lang="en-GB" sz="2400" dirty="0" smtClean="0"/>
              <a:t>: Manufacturing drawings</a:t>
            </a:r>
            <a:endParaRPr lang="en-GB" sz="2400" dirty="0"/>
          </a:p>
        </p:txBody>
      </p:sp>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l="1354" t="1485" r="834" b="1180"/>
          <a:stretch/>
        </p:blipFill>
        <p:spPr>
          <a:xfrm>
            <a:off x="304800" y="647212"/>
            <a:ext cx="8782051" cy="6172687"/>
          </a:xfrm>
          <a:prstGeom prst="rect">
            <a:avLst/>
          </a:prstGeom>
        </p:spPr>
      </p:pic>
    </p:spTree>
    <p:extLst>
      <p:ext uri="{BB962C8B-B14F-4D97-AF65-F5344CB8AC3E}">
        <p14:creationId xmlns:p14="http://schemas.microsoft.com/office/powerpoint/2010/main" val="1096311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5813425" y="0"/>
            <a:ext cx="2438400" cy="381000"/>
          </a:xfrm>
        </p:spPr>
        <p:txBody>
          <a:bodyPr/>
          <a:lstStyle/>
          <a:p>
            <a:r>
              <a:rPr lang="en-US" smtClean="0"/>
              <a:t>AMADE University of Girona</a:t>
            </a:r>
            <a:endParaRPr lang="en-US"/>
          </a:p>
        </p:txBody>
      </p:sp>
      <p:sp>
        <p:nvSpPr>
          <p:cNvPr id="33" name="Footer Placeholder 4"/>
          <p:cNvSpPr>
            <a:spLocks noGrp="1"/>
          </p:cNvSpPr>
          <p:nvPr>
            <p:ph type="ftr" sz="quarter" idx="11"/>
          </p:nvPr>
        </p:nvSpPr>
        <p:spPr/>
        <p:txBody>
          <a:bodyPr/>
          <a:lstStyle/>
          <a:p>
            <a:r>
              <a:rPr lang="en-US" dirty="0" smtClean="0"/>
              <a:t>DRAFT NEXT-100</a:t>
            </a:r>
            <a:endParaRPr lang="en-US" dirty="0"/>
          </a:p>
        </p:txBody>
      </p:sp>
      <p:sp>
        <p:nvSpPr>
          <p:cNvPr id="34" name="Slide Number Placeholder 5"/>
          <p:cNvSpPr>
            <a:spLocks noGrp="1"/>
          </p:cNvSpPr>
          <p:nvPr>
            <p:ph type="sldNum" sz="quarter" idx="12"/>
          </p:nvPr>
        </p:nvSpPr>
        <p:spPr>
          <a:xfrm>
            <a:off x="8280399" y="0"/>
            <a:ext cx="682625" cy="404813"/>
          </a:xfrm>
        </p:spPr>
        <p:txBody>
          <a:bodyPr/>
          <a:lstStyle/>
          <a:p>
            <a:r>
              <a:rPr lang="en-US" sz="1800" dirty="0" smtClean="0"/>
              <a:t>(</a:t>
            </a:r>
            <a:fld id="{2CBA2332-9B87-4F75-B852-F379AD9202F0}" type="slidenum">
              <a:rPr lang="en-US" sz="1800"/>
              <a:pPr/>
              <a:t>5</a:t>
            </a:fld>
            <a:r>
              <a:rPr lang="en-US" sz="1800" dirty="0"/>
              <a:t>)</a:t>
            </a:r>
          </a:p>
        </p:txBody>
      </p:sp>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l="2084" t="1845" r="1250" b="1698"/>
          <a:stretch/>
        </p:blipFill>
        <p:spPr>
          <a:xfrm>
            <a:off x="314325" y="647136"/>
            <a:ext cx="8772525" cy="6191814"/>
          </a:xfrm>
          <a:prstGeom prst="rect">
            <a:avLst/>
          </a:prstGeom>
        </p:spPr>
      </p:pic>
      <p:sp>
        <p:nvSpPr>
          <p:cNvPr id="8" name="Rectangle 2"/>
          <p:cNvSpPr>
            <a:spLocks noGrp="1" noChangeArrowheads="1"/>
          </p:cNvSpPr>
          <p:nvPr>
            <p:ph type="title"/>
          </p:nvPr>
        </p:nvSpPr>
        <p:spPr>
          <a:xfrm>
            <a:off x="323850" y="224168"/>
            <a:ext cx="8667750" cy="576263"/>
          </a:xfrm>
          <a:noFill/>
        </p:spPr>
        <p:txBody>
          <a:bodyPr/>
          <a:lstStyle/>
          <a:p>
            <a:r>
              <a:rPr lang="en-GB" sz="2400" cap="all" dirty="0" smtClean="0"/>
              <a:t>work structure</a:t>
            </a:r>
            <a:r>
              <a:rPr lang="en-GB" sz="2400" dirty="0" smtClean="0"/>
              <a:t>: Manufacturing drawings</a:t>
            </a:r>
            <a:endParaRPr lang="en-GB" sz="2400" dirty="0"/>
          </a:p>
        </p:txBody>
      </p:sp>
    </p:spTree>
    <p:extLst>
      <p:ext uri="{BB962C8B-B14F-4D97-AF65-F5344CB8AC3E}">
        <p14:creationId xmlns:p14="http://schemas.microsoft.com/office/powerpoint/2010/main" val="910702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dirty="0" smtClean="0"/>
              <a:t>Universidad Politécnica de Valencia</a:t>
            </a:r>
            <a:endParaRPr lang="en-US" dirty="0"/>
          </a:p>
        </p:txBody>
      </p:sp>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6</a:t>
            </a:fld>
            <a:r>
              <a:rPr lang="en-US" smtClean="0"/>
              <a:t>)</a:t>
            </a:r>
            <a:endParaRPr lang="en-US"/>
          </a:p>
        </p:txBody>
      </p:sp>
      <p:sp>
        <p:nvSpPr>
          <p:cNvPr id="7" name="TextBox 18"/>
          <p:cNvSpPr txBox="1"/>
          <p:nvPr/>
        </p:nvSpPr>
        <p:spPr>
          <a:xfrm>
            <a:off x="228599" y="422499"/>
            <a:ext cx="8164903"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dirty="0" smtClean="0"/>
              <a:t>Seismic calculations, Spanish standard</a:t>
            </a:r>
            <a:endParaRPr lang="en-US" dirty="0"/>
          </a:p>
        </p:txBody>
      </p:sp>
      <p:sp>
        <p:nvSpPr>
          <p:cNvPr id="8" name="Rectangle 8"/>
          <p:cNvSpPr txBox="1">
            <a:spLocks noChangeArrowheads="1"/>
          </p:cNvSpPr>
          <p:nvPr/>
        </p:nvSpPr>
        <p:spPr>
          <a:xfrm>
            <a:off x="533400" y="1174750"/>
            <a:ext cx="8812212" cy="52260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800000"/>
              </a:buClr>
              <a:buSzPct val="75000"/>
              <a:buFont typeface="Wingdings" charset="2"/>
              <a:buChar char="u"/>
              <a:tabLst/>
              <a:defRPr/>
            </a:pPr>
            <a:r>
              <a:rPr lang="en-US" sz="2000" kern="0" noProof="0" dirty="0" smtClean="0">
                <a:solidFill>
                  <a:srgbClr val="000000"/>
                </a:solidFill>
                <a:latin typeface="+mn-lt"/>
                <a:ea typeface="ＭＳ Ｐゴシック" charset="0"/>
              </a:rPr>
              <a:t>Spanish standard NCSE-02 (BOE No. 244 – October 11, 2002)</a:t>
            </a:r>
          </a:p>
          <a:p>
            <a:pPr marL="342900" marR="0" lvl="0" indent="-342900" algn="l" defTabSz="914400" rtl="0" eaLnBrk="1" fontAlgn="base" latinLnBrk="0" hangingPunct="1">
              <a:lnSpc>
                <a:spcPct val="100000"/>
              </a:lnSpc>
              <a:spcBef>
                <a:spcPct val="20000"/>
              </a:spcBef>
              <a:spcAft>
                <a:spcPct val="0"/>
              </a:spcAft>
              <a:buClr>
                <a:srgbClr val="800000"/>
              </a:buClr>
              <a:buSzPct val="75000"/>
              <a:buFont typeface="Wingdings" charset="2"/>
              <a:buChar char="u"/>
              <a:tabLst/>
              <a:defRPr/>
            </a:pPr>
            <a:endParaRPr lang="en-US" sz="2000" kern="0" dirty="0" smtClean="0">
              <a:solidFill>
                <a:srgbClr val="000000"/>
              </a:solidFill>
              <a:latin typeface="+mn-lt"/>
              <a:ea typeface="ＭＳ Ｐゴシック" charset="0"/>
            </a:endParaRPr>
          </a:p>
          <a:p>
            <a:pPr marL="800100" lvl="1" indent="-342900" algn="l" eaLnBrk="1" hangingPunct="1">
              <a:spcBef>
                <a:spcPct val="20000"/>
              </a:spcBef>
              <a:buClr>
                <a:srgbClr val="800000"/>
              </a:buClr>
              <a:buSzPct val="75000"/>
              <a:buFont typeface="Wingdings" charset="2"/>
              <a:buChar char="q"/>
              <a:defRPr/>
            </a:pPr>
            <a:r>
              <a:rPr lang="en-US" sz="2000" b="1" kern="0" dirty="0" smtClean="0">
                <a:solidFill>
                  <a:srgbClr val="000000"/>
                </a:solidFill>
                <a:latin typeface="+mn-lt"/>
                <a:ea typeface="ＭＳ Ｐゴシック" charset="0"/>
              </a:rPr>
              <a:t>Mandatory</a:t>
            </a:r>
            <a:r>
              <a:rPr lang="en-US" sz="2000" kern="0" dirty="0" smtClean="0">
                <a:solidFill>
                  <a:srgbClr val="000000"/>
                </a:solidFill>
                <a:latin typeface="+mn-lt"/>
                <a:ea typeface="ＭＳ Ｐゴシック" charset="0"/>
              </a:rPr>
              <a:t> for all projects and structures if </a:t>
            </a:r>
            <a:r>
              <a:rPr lang="en-US" sz="2000" i="1" kern="0" dirty="0" err="1" smtClean="0">
                <a:solidFill>
                  <a:srgbClr val="000000"/>
                </a:solidFill>
                <a:latin typeface="+mn-lt"/>
                <a:ea typeface="ＭＳ Ｐゴシック" charset="0"/>
              </a:rPr>
              <a:t>a</a:t>
            </a:r>
            <a:r>
              <a:rPr lang="en-US" sz="2000" i="1" kern="0" baseline="-25000" dirty="0" err="1" smtClean="0">
                <a:solidFill>
                  <a:srgbClr val="000000"/>
                </a:solidFill>
                <a:latin typeface="+mn-lt"/>
                <a:ea typeface="ＭＳ Ｐゴシック" charset="0"/>
              </a:rPr>
              <a:t>b</a:t>
            </a:r>
            <a:r>
              <a:rPr lang="en-US" sz="2000" i="1" kern="0" dirty="0" smtClean="0">
                <a:solidFill>
                  <a:srgbClr val="000000"/>
                </a:solidFill>
                <a:latin typeface="+mn-lt"/>
                <a:ea typeface="ＭＳ Ｐゴシック" charset="0"/>
              </a:rPr>
              <a:t> </a:t>
            </a:r>
            <a:r>
              <a:rPr lang="en-US" sz="2000" kern="0" dirty="0" smtClean="0">
                <a:solidFill>
                  <a:srgbClr val="000000"/>
                </a:solidFill>
                <a:latin typeface="+mn-lt"/>
                <a:ea typeface="ＭＳ Ｐゴシック" charset="0"/>
              </a:rPr>
              <a:t>&gt; 0.04g</a:t>
            </a:r>
          </a:p>
          <a:p>
            <a:pPr marL="800100" lvl="1" indent="-342900" algn="l" eaLnBrk="1" hangingPunct="1">
              <a:spcBef>
                <a:spcPct val="20000"/>
              </a:spcBef>
              <a:buClr>
                <a:srgbClr val="800000"/>
              </a:buClr>
              <a:buSzPct val="75000"/>
              <a:buFont typeface="Wingdings" charset="2"/>
              <a:buChar char="q"/>
              <a:defRPr/>
            </a:pPr>
            <a:endParaRPr lang="en-US" sz="2000" i="1" kern="0" dirty="0" smtClean="0">
              <a:solidFill>
                <a:srgbClr val="000000"/>
              </a:solidFill>
              <a:ea typeface="ＭＳ Ｐゴシック" charset="0"/>
            </a:endParaRPr>
          </a:p>
          <a:p>
            <a:pPr marL="800100" lvl="1" indent="-342900" algn="l" eaLnBrk="1" hangingPunct="1">
              <a:spcBef>
                <a:spcPct val="20000"/>
              </a:spcBef>
              <a:buClr>
                <a:srgbClr val="800000"/>
              </a:buClr>
              <a:buSzPct val="75000"/>
              <a:buFont typeface="Wingdings" charset="2"/>
              <a:buChar char="q"/>
              <a:defRPr/>
            </a:pPr>
            <a:r>
              <a:rPr lang="en-US" sz="2000" kern="0" dirty="0" smtClean="0">
                <a:solidFill>
                  <a:srgbClr val="000000"/>
                </a:solidFill>
                <a:latin typeface="+mn-lt"/>
                <a:ea typeface="ＭＳ Ｐゴシック" charset="0"/>
              </a:rPr>
              <a:t>At </a:t>
            </a:r>
            <a:r>
              <a:rPr lang="en-US" sz="2000" kern="0" dirty="0" err="1" smtClean="0">
                <a:solidFill>
                  <a:srgbClr val="000000"/>
                </a:solidFill>
                <a:latin typeface="+mn-lt"/>
                <a:ea typeface="ＭＳ Ｐゴシック" charset="0"/>
              </a:rPr>
              <a:t>Canfranc</a:t>
            </a:r>
            <a:r>
              <a:rPr lang="en-US" sz="2000" kern="0" dirty="0" smtClean="0">
                <a:solidFill>
                  <a:srgbClr val="000000"/>
                </a:solidFill>
                <a:latin typeface="+mn-lt"/>
                <a:ea typeface="ＭＳ Ｐゴシック" charset="0"/>
              </a:rPr>
              <a:t>, </a:t>
            </a:r>
            <a:r>
              <a:rPr lang="en-US" sz="2000" i="1" kern="0" dirty="0" err="1" smtClean="0">
                <a:solidFill>
                  <a:srgbClr val="000000"/>
                </a:solidFill>
                <a:latin typeface="+mn-lt"/>
                <a:ea typeface="ＭＳ Ｐゴシック" charset="0"/>
              </a:rPr>
              <a:t>a</a:t>
            </a:r>
            <a:r>
              <a:rPr lang="en-US" sz="2000" i="1" kern="0" baseline="-25000" dirty="0" err="1" smtClean="0">
                <a:solidFill>
                  <a:srgbClr val="000000"/>
                </a:solidFill>
                <a:latin typeface="+mn-lt"/>
                <a:ea typeface="ＭＳ Ｐゴシック" charset="0"/>
              </a:rPr>
              <a:t>b</a:t>
            </a:r>
            <a:r>
              <a:rPr lang="en-US" sz="2000" kern="0" dirty="0" smtClean="0">
                <a:solidFill>
                  <a:srgbClr val="000000"/>
                </a:solidFill>
                <a:latin typeface="+mn-lt"/>
                <a:ea typeface="ＭＳ Ｐゴシック" charset="0"/>
              </a:rPr>
              <a:t> = 0.07g</a:t>
            </a:r>
          </a:p>
          <a:p>
            <a:pPr marL="342900" marR="0" lvl="0" indent="-342900" algn="l" defTabSz="914400" rtl="0" eaLnBrk="1" fontAlgn="base" latinLnBrk="0" hangingPunct="1">
              <a:lnSpc>
                <a:spcPct val="100000"/>
              </a:lnSpc>
              <a:spcBef>
                <a:spcPct val="20000"/>
              </a:spcBef>
              <a:spcAft>
                <a:spcPct val="0"/>
              </a:spcAft>
              <a:buClr>
                <a:srgbClr val="800000"/>
              </a:buClr>
              <a:buSzPct val="75000"/>
              <a:tabLst/>
              <a:defRPr/>
            </a:pPr>
            <a:endParaRPr lang="en-US" sz="2000" kern="0" dirty="0" smtClean="0">
              <a:solidFill>
                <a:srgbClr val="000000"/>
              </a:solidFill>
              <a:latin typeface="+mn-lt"/>
              <a:ea typeface="ＭＳ Ｐゴシック" charset="0"/>
            </a:endParaRPr>
          </a:p>
          <a:p>
            <a:pPr marL="342900" indent="-342900" algn="l" eaLnBrk="1" hangingPunct="1">
              <a:spcBef>
                <a:spcPct val="20000"/>
              </a:spcBef>
              <a:buClr>
                <a:srgbClr val="800000"/>
              </a:buClr>
              <a:buSzPct val="75000"/>
              <a:buFont typeface="Wingdings" charset="2"/>
              <a:buChar char="u"/>
              <a:defRPr/>
            </a:pPr>
            <a:r>
              <a:rPr lang="en-US" sz="2000" kern="0" dirty="0" smtClean="0">
                <a:solidFill>
                  <a:srgbClr val="000000"/>
                </a:solidFill>
                <a:latin typeface="+mn-lt"/>
                <a:ea typeface="ＭＳ Ｐゴシック" charset="0"/>
              </a:rPr>
              <a:t>NCSE-02 provides:</a:t>
            </a:r>
          </a:p>
          <a:p>
            <a:pPr marL="342900" indent="-342900" algn="l" eaLnBrk="1" hangingPunct="1">
              <a:spcBef>
                <a:spcPct val="20000"/>
              </a:spcBef>
              <a:buClr>
                <a:srgbClr val="800000"/>
              </a:buClr>
              <a:buSzPct val="75000"/>
              <a:buFont typeface="Wingdings" charset="2"/>
              <a:buChar char="u"/>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800100" lvl="1" indent="-342900" algn="l" eaLnBrk="1" hangingPunct="1">
              <a:spcBef>
                <a:spcPct val="20000"/>
              </a:spcBef>
              <a:buClr>
                <a:srgbClr val="800000"/>
              </a:buClr>
              <a:buSzPct val="75000"/>
              <a:buFont typeface="Wingdings" charset="2"/>
              <a:buChar char="q"/>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rPr>
              <a:t>Seismic parameters at </a:t>
            </a:r>
            <a:r>
              <a:rPr kumimoji="0" lang="en-US" sz="2000" b="0" i="0" u="none" strike="noStrike" kern="0" cap="none" spc="0" normalizeH="0" baseline="0" noProof="0" dirty="0" err="1" smtClean="0">
                <a:ln>
                  <a:noFill/>
                </a:ln>
                <a:solidFill>
                  <a:srgbClr val="000000"/>
                </a:solidFill>
                <a:effectLst/>
                <a:uLnTx/>
                <a:uFillTx/>
                <a:latin typeface="+mn-lt"/>
                <a:ea typeface="ＭＳ Ｐゴシック" charset="0"/>
                <a:cs typeface="+mn-cs"/>
              </a:rPr>
              <a:t>Canfranc</a:t>
            </a:r>
            <a:endParaRPr lang="en-US" sz="2000" kern="0" dirty="0" smtClean="0">
              <a:solidFill>
                <a:srgbClr val="000000"/>
              </a:solidFill>
              <a:latin typeface="+mn-lt"/>
              <a:ea typeface="ＭＳ Ｐゴシック" charset="0"/>
            </a:endParaRPr>
          </a:p>
          <a:p>
            <a:pPr marL="800100" lvl="1" indent="-342900" algn="l" eaLnBrk="1" hangingPunct="1">
              <a:spcBef>
                <a:spcPct val="20000"/>
              </a:spcBef>
              <a:buClr>
                <a:srgbClr val="800000"/>
              </a:buClr>
              <a:buSzPct val="75000"/>
              <a:buFont typeface="Wingdings" charset="2"/>
              <a:buChar char="q"/>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800100" lvl="1" indent="-342900" algn="l" eaLnBrk="1" hangingPunct="1">
              <a:spcBef>
                <a:spcPct val="20000"/>
              </a:spcBef>
              <a:buClr>
                <a:srgbClr val="800000"/>
              </a:buClr>
              <a:buSzPct val="75000"/>
              <a:buFont typeface="Wingdings" charset="2"/>
              <a:buChar char="q"/>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rPr>
              <a:t>Elastic response spectra</a:t>
            </a:r>
            <a:endParaRPr lang="en-US" sz="2000" kern="0" dirty="0" smtClean="0">
              <a:solidFill>
                <a:srgbClr val="000000"/>
              </a:solidFill>
              <a:latin typeface="+mn-lt"/>
              <a:ea typeface="ＭＳ Ｐゴシック" charset="0"/>
            </a:endParaRPr>
          </a:p>
          <a:p>
            <a:pPr marL="800100" lvl="1" indent="-342900" algn="l" eaLnBrk="1" hangingPunct="1">
              <a:spcBef>
                <a:spcPct val="20000"/>
              </a:spcBef>
              <a:buClr>
                <a:srgbClr val="800000"/>
              </a:buClr>
              <a:buSzPct val="75000"/>
              <a:buFont typeface="Wingdings" charset="2"/>
              <a:buChar char="u"/>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800100" lvl="1" indent="-342900" algn="l" eaLnBrk="1" hangingPunct="1">
              <a:spcBef>
                <a:spcPct val="20000"/>
              </a:spcBef>
              <a:buClr>
                <a:srgbClr val="800000"/>
              </a:buClr>
              <a:buSzPct val="75000"/>
              <a:buFont typeface="Wingdings" charset="2"/>
              <a:buChar char="q"/>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rPr>
              <a:t>Calculation methods</a:t>
            </a:r>
          </a:p>
          <a:p>
            <a:pPr marL="342900" marR="0" lvl="0" indent="-342900" algn="l" defTabSz="914400" rtl="0" eaLnBrk="1" fontAlgn="base" latinLnBrk="0" hangingPunct="1">
              <a:lnSpc>
                <a:spcPct val="100000"/>
              </a:lnSpc>
              <a:spcBef>
                <a:spcPct val="20000"/>
              </a:spcBef>
              <a:spcAft>
                <a:spcPct val="0"/>
              </a:spcAft>
              <a:buClr>
                <a:srgbClr val="008000"/>
              </a:buClr>
              <a:buSzPct val="75000"/>
              <a:buFont typeface="Wingdings" charset="2"/>
              <a:buChar char="n"/>
              <a:tabLst/>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
                <a:srgbClr val="008000"/>
              </a:buClr>
              <a:buSzPct val="75000"/>
              <a:buFont typeface="Wingdings" charset="2"/>
              <a:buChar char="n"/>
              <a:tabLst/>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p:txBody>
      </p:sp>
    </p:spTree>
    <p:extLst>
      <p:ext uri="{BB962C8B-B14F-4D97-AF65-F5344CB8AC3E}">
        <p14:creationId xmlns:p14="http://schemas.microsoft.com/office/powerpoint/2010/main" val="321066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7</a:t>
            </a:fld>
            <a:r>
              <a:rPr lang="en-US" smtClean="0"/>
              <a:t>)</a:t>
            </a:r>
            <a:endParaRPr lang="en-US"/>
          </a:p>
        </p:txBody>
      </p:sp>
      <p:pic>
        <p:nvPicPr>
          <p:cNvPr id="7" name="Picture 3" descr="figS1.eps"/>
          <p:cNvPicPr>
            <a:picLocks noChangeAspect="1"/>
          </p:cNvPicPr>
          <p:nvPr/>
        </p:nvPicPr>
        <p:blipFill>
          <a:blip r:embed="rId2"/>
          <a:stretch>
            <a:fillRect/>
          </a:stretch>
        </p:blipFill>
        <p:spPr>
          <a:xfrm>
            <a:off x="82990" y="872704"/>
            <a:ext cx="3650810" cy="3098587"/>
          </a:xfrm>
          <a:prstGeom prst="rect">
            <a:avLst/>
          </a:prstGeom>
        </p:spPr>
      </p:pic>
      <p:pic>
        <p:nvPicPr>
          <p:cNvPr id="8" name="Picture 7" descr="latex-image-1.pdf"/>
          <p:cNvPicPr>
            <a:picLocks noChangeAspect="1"/>
          </p:cNvPicPr>
          <p:nvPr/>
        </p:nvPicPr>
        <p:blipFill>
          <a:blip r:embed="rId3"/>
          <a:stretch>
            <a:fillRect/>
          </a:stretch>
        </p:blipFill>
        <p:spPr>
          <a:xfrm>
            <a:off x="3571240" y="3870154"/>
            <a:ext cx="5547360" cy="2590800"/>
          </a:xfrm>
          <a:prstGeom prst="rect">
            <a:avLst/>
          </a:prstGeom>
        </p:spPr>
      </p:pic>
      <p:cxnSp>
        <p:nvCxnSpPr>
          <p:cNvPr id="9" name="Straight Arrow Connector 8"/>
          <p:cNvCxnSpPr/>
          <p:nvPr/>
        </p:nvCxnSpPr>
        <p:spPr>
          <a:xfrm>
            <a:off x="2514600" y="1295400"/>
            <a:ext cx="2959100" cy="2209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5"/>
          <p:cNvSpPr txBox="1"/>
          <p:nvPr/>
        </p:nvSpPr>
        <p:spPr>
          <a:xfrm>
            <a:off x="228600" y="357990"/>
            <a:ext cx="7871899"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dirty="0" smtClean="0"/>
              <a:t>Spanish standard: </a:t>
            </a:r>
            <a:r>
              <a:rPr lang="en-US" dirty="0"/>
              <a:t>Seismic Parameters at </a:t>
            </a:r>
            <a:r>
              <a:rPr lang="en-US" dirty="0" err="1"/>
              <a:t>Canfranc</a:t>
            </a:r>
            <a:endParaRPr lang="en-US" dirty="0"/>
          </a:p>
        </p:txBody>
      </p:sp>
      <p:sp>
        <p:nvSpPr>
          <p:cNvPr id="11" name="3 Marcador de fecha"/>
          <p:cNvSpPr>
            <a:spLocks noGrp="1"/>
          </p:cNvSpPr>
          <p:nvPr>
            <p:ph type="dt" sz="half" idx="10"/>
          </p:nvPr>
        </p:nvSpPr>
        <p:spPr>
          <a:xfrm>
            <a:off x="6156325" y="0"/>
            <a:ext cx="2438400" cy="381000"/>
          </a:xfrm>
        </p:spPr>
        <p:txBody>
          <a:bodyPr/>
          <a:lstStyle/>
          <a:p>
            <a:r>
              <a:rPr lang="es-ES" dirty="0" smtClean="0"/>
              <a:t>Universidad Politécnica de Valencia</a:t>
            </a:r>
            <a:endParaRPr lang="en-US" dirty="0"/>
          </a:p>
        </p:txBody>
      </p:sp>
    </p:spTree>
    <p:extLst>
      <p:ext uri="{BB962C8B-B14F-4D97-AF65-F5344CB8AC3E}">
        <p14:creationId xmlns:p14="http://schemas.microsoft.com/office/powerpoint/2010/main" val="3370325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8</a:t>
            </a:fld>
            <a:r>
              <a:rPr lang="en-US" smtClean="0"/>
              <a:t>)</a:t>
            </a:r>
            <a:endParaRPr lang="en-US"/>
          </a:p>
        </p:txBody>
      </p:sp>
      <p:sp>
        <p:nvSpPr>
          <p:cNvPr id="11" name="3 Marcador de fecha"/>
          <p:cNvSpPr>
            <a:spLocks noGrp="1"/>
          </p:cNvSpPr>
          <p:nvPr>
            <p:ph type="dt" sz="half" idx="10"/>
          </p:nvPr>
        </p:nvSpPr>
        <p:spPr>
          <a:xfrm>
            <a:off x="6156325" y="0"/>
            <a:ext cx="2438400" cy="381000"/>
          </a:xfrm>
        </p:spPr>
        <p:txBody>
          <a:bodyPr/>
          <a:lstStyle/>
          <a:p>
            <a:r>
              <a:rPr lang="es-ES" dirty="0" smtClean="0"/>
              <a:t>Universidad Politécnica de Valencia</a:t>
            </a:r>
            <a:endParaRPr lang="en-US" dirty="0"/>
          </a:p>
        </p:txBody>
      </p:sp>
      <p:sp>
        <p:nvSpPr>
          <p:cNvPr id="12" name="Rectangle 8"/>
          <p:cNvSpPr txBox="1">
            <a:spLocks noChangeArrowheads="1"/>
          </p:cNvSpPr>
          <p:nvPr/>
        </p:nvSpPr>
        <p:spPr bwMode="auto">
          <a:xfrm>
            <a:off x="76200" y="1066800"/>
            <a:ext cx="84582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spcBef>
                <a:spcPct val="20000"/>
              </a:spcBef>
              <a:buClr>
                <a:srgbClr val="800000"/>
              </a:buClr>
              <a:buSzPct val="75000"/>
              <a:buFont typeface="Wingdings" charset="2"/>
              <a:buChar char="u"/>
              <a:defRPr/>
            </a:pPr>
            <a:r>
              <a:rPr lang="en-US" sz="2000" b="1" kern="0" dirty="0" smtClean="0">
                <a:solidFill>
                  <a:srgbClr val="000000"/>
                </a:solidFill>
                <a:latin typeface="+mn-lt"/>
                <a:ea typeface="ＭＳ Ｐゴシック" charset="0"/>
              </a:rPr>
              <a:t>Response spectrum analyses</a:t>
            </a:r>
          </a:p>
          <a:p>
            <a:pPr marL="342900" lvl="0" indent="-342900" algn="just">
              <a:spcBef>
                <a:spcPct val="20000"/>
              </a:spcBef>
              <a:buClr>
                <a:srgbClr val="800000"/>
              </a:buClr>
              <a:buSzPct val="75000"/>
              <a:buFont typeface="Wingdings" charset="2"/>
              <a:buChar char="u"/>
              <a:defRPr/>
            </a:pPr>
            <a:endParaRPr lang="en-US" sz="2000" kern="0" dirty="0" smtClean="0">
              <a:solidFill>
                <a:srgbClr val="000000"/>
              </a:solidFill>
              <a:latin typeface="+mn-lt"/>
              <a:ea typeface="ＭＳ Ｐゴシック" charset="0"/>
            </a:endParaRPr>
          </a:p>
          <a:p>
            <a:pPr marL="800100" lvl="1" indent="-342900" algn="just">
              <a:spcBef>
                <a:spcPct val="20000"/>
              </a:spcBef>
              <a:buClr>
                <a:srgbClr val="800000"/>
              </a:buClr>
              <a:buSzPct val="75000"/>
              <a:buFont typeface="Wingdings" charset="2"/>
              <a:buChar char="q"/>
              <a:defRPr/>
            </a:pPr>
            <a:r>
              <a:rPr lang="en-US" sz="2000" kern="0" dirty="0" smtClean="0">
                <a:solidFill>
                  <a:srgbClr val="000000"/>
                </a:solidFill>
                <a:latin typeface="+mn-lt"/>
                <a:ea typeface="ＭＳ Ｐゴシック" charset="0"/>
              </a:rPr>
              <a:t>Calculate structure vibration modes</a:t>
            </a:r>
          </a:p>
          <a:p>
            <a:pPr marL="342900" lvl="0" indent="-342900" algn="just">
              <a:spcBef>
                <a:spcPct val="20000"/>
              </a:spcBef>
              <a:buClr>
                <a:srgbClr val="800000"/>
              </a:buClr>
              <a:buSzPct val="75000"/>
              <a:buFont typeface="Wingdings" charset="2"/>
              <a:buChar char="q"/>
              <a:defRPr/>
            </a:pPr>
            <a:endParaRPr lang="en-US" sz="2000" kern="0" dirty="0" smtClean="0">
              <a:solidFill>
                <a:srgbClr val="000000"/>
              </a:solidFill>
              <a:latin typeface="+mn-lt"/>
              <a:ea typeface="ＭＳ Ｐゴシック" charset="0"/>
            </a:endParaRPr>
          </a:p>
          <a:p>
            <a:pPr marL="800100" lvl="1" indent="-342900" algn="just">
              <a:spcBef>
                <a:spcPct val="20000"/>
              </a:spcBef>
              <a:buClr>
                <a:srgbClr val="800000"/>
              </a:buClr>
              <a:buSzPct val="75000"/>
              <a:buFont typeface="Wingdings" charset="2"/>
              <a:buChar char="q"/>
              <a:defRPr/>
            </a:pPr>
            <a:r>
              <a:rPr lang="en-US" sz="2000" kern="0" dirty="0" smtClean="0">
                <a:solidFill>
                  <a:srgbClr val="000000"/>
                </a:solidFill>
                <a:latin typeface="+mn-lt"/>
                <a:ea typeface="ＭＳ Ｐゴシック" charset="0"/>
              </a:rPr>
              <a:t>Maximum modal accelerations (relationships from the standard)</a:t>
            </a:r>
          </a:p>
          <a:p>
            <a:pPr marL="342900" lvl="0" indent="-342900" algn="just">
              <a:spcBef>
                <a:spcPct val="20000"/>
              </a:spcBef>
              <a:buClr>
                <a:srgbClr val="800000"/>
              </a:buClr>
              <a:buSzPct val="75000"/>
              <a:buFont typeface="Wingdings" charset="2"/>
              <a:buChar char="q"/>
              <a:defRPr/>
            </a:pPr>
            <a:endParaRPr lang="en-US" sz="2000" kern="0" dirty="0" smtClean="0">
              <a:solidFill>
                <a:srgbClr val="000000"/>
              </a:solidFill>
              <a:latin typeface="+mn-lt"/>
              <a:ea typeface="ＭＳ Ｐゴシック" charset="0"/>
            </a:endParaRPr>
          </a:p>
          <a:p>
            <a:pPr marL="800100" lvl="1" indent="-342900" algn="just">
              <a:spcBef>
                <a:spcPct val="20000"/>
              </a:spcBef>
              <a:buClr>
                <a:srgbClr val="800000"/>
              </a:buClr>
              <a:buSzPct val="75000"/>
              <a:buFont typeface="Wingdings" charset="2"/>
              <a:buChar char="q"/>
              <a:defRPr/>
            </a:pPr>
            <a:r>
              <a:rPr lang="en-US" sz="2000" kern="0" dirty="0" smtClean="0">
                <a:solidFill>
                  <a:srgbClr val="000000"/>
                </a:solidFill>
                <a:latin typeface="+mn-lt"/>
                <a:ea typeface="ＭＳ Ｐゴシック" charset="0"/>
              </a:rPr>
              <a:t>Maximum modal displacements</a:t>
            </a:r>
          </a:p>
          <a:p>
            <a:pPr marL="342900" lvl="0" indent="-342900" algn="just">
              <a:spcBef>
                <a:spcPct val="20000"/>
              </a:spcBef>
              <a:buClr>
                <a:srgbClr val="800000"/>
              </a:buClr>
              <a:buSzPct val="75000"/>
              <a:buFont typeface="Wingdings" charset="2"/>
              <a:buChar char="u"/>
              <a:defRPr/>
            </a:pPr>
            <a:endParaRPr kumimoji="0" lang="en-US" sz="2000" b="1"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342900" lvl="0" indent="-342900" algn="just">
              <a:spcBef>
                <a:spcPct val="20000"/>
              </a:spcBef>
              <a:buClr>
                <a:srgbClr val="800000"/>
              </a:buClr>
              <a:buSzPct val="75000"/>
              <a:buFont typeface="Wingdings" charset="2"/>
              <a:buChar char="u"/>
              <a:defRPr/>
            </a:pPr>
            <a:r>
              <a:rPr kumimoji="0" lang="en-US" sz="2000" b="1" i="0" u="none" strike="noStrike" kern="0" cap="none" spc="0" normalizeH="0" baseline="0" noProof="0" dirty="0" smtClean="0">
                <a:ln>
                  <a:noFill/>
                </a:ln>
                <a:solidFill>
                  <a:srgbClr val="000000"/>
                </a:solidFill>
                <a:effectLst/>
                <a:uLnTx/>
                <a:uFillTx/>
                <a:latin typeface="+mn-lt"/>
                <a:ea typeface="ＭＳ Ｐゴシック" charset="0"/>
                <a:cs typeface="+mn-cs"/>
              </a:rPr>
              <a:t>Dynamic</a:t>
            </a:r>
            <a:r>
              <a:rPr kumimoji="0" lang="en-US" sz="2000" b="1" i="0" u="none" strike="noStrike" kern="0" cap="none" spc="0" normalizeH="0" noProof="0" dirty="0" smtClean="0">
                <a:ln>
                  <a:noFill/>
                </a:ln>
                <a:solidFill>
                  <a:srgbClr val="000000"/>
                </a:solidFill>
                <a:effectLst/>
                <a:uLnTx/>
                <a:uFillTx/>
                <a:latin typeface="+mn-lt"/>
                <a:ea typeface="ＭＳ Ｐゴシック" charset="0"/>
                <a:cs typeface="+mn-cs"/>
              </a:rPr>
              <a:t> </a:t>
            </a:r>
            <a:r>
              <a:rPr lang="en-US" sz="2000" b="1" kern="0" dirty="0" smtClean="0">
                <a:solidFill>
                  <a:srgbClr val="000000"/>
                </a:solidFill>
                <a:latin typeface="+mn-lt"/>
                <a:ea typeface="ＭＳ Ｐゴシック" charset="0"/>
              </a:rPr>
              <a:t>analyses (peak-by-peak)</a:t>
            </a:r>
          </a:p>
          <a:p>
            <a:pPr marL="342900" lvl="0" indent="-342900" algn="just">
              <a:spcBef>
                <a:spcPct val="20000"/>
              </a:spcBef>
              <a:buClr>
                <a:srgbClr val="800000"/>
              </a:buClr>
              <a:buSzPct val="75000"/>
              <a:buFont typeface="Wingdings" charset="2"/>
              <a:buChar char="u"/>
              <a:defRPr/>
            </a:pPr>
            <a:endParaRPr lang="en-US" sz="2000" b="1" kern="0" dirty="0" smtClean="0">
              <a:solidFill>
                <a:srgbClr val="000000"/>
              </a:solidFill>
              <a:latin typeface="+mn-lt"/>
              <a:ea typeface="ＭＳ Ｐゴシック" charset="0"/>
            </a:endParaRPr>
          </a:p>
          <a:p>
            <a:pPr marL="800100" lvl="1" indent="-342900" algn="just">
              <a:spcBef>
                <a:spcPct val="20000"/>
              </a:spcBef>
              <a:buClr>
                <a:srgbClr val="800000"/>
              </a:buClr>
              <a:buSzPct val="75000"/>
              <a:buFont typeface="Wingdings" charset="2"/>
              <a:buChar char="q"/>
              <a:defRPr/>
            </a:pPr>
            <a:r>
              <a:rPr lang="en-US" sz="2000" kern="0" dirty="0" smtClean="0">
                <a:solidFill>
                  <a:srgbClr val="000000"/>
                </a:solidFill>
                <a:latin typeface="+mn-lt"/>
                <a:ea typeface="ＭＳ Ｐゴシック" charset="0"/>
              </a:rPr>
              <a:t>Using synthetic (or real) earthquakes compatible with elastic response spectrum at </a:t>
            </a:r>
            <a:r>
              <a:rPr lang="en-US" sz="2000" kern="0" dirty="0" err="1" smtClean="0">
                <a:solidFill>
                  <a:srgbClr val="000000"/>
                </a:solidFill>
                <a:latin typeface="+mn-lt"/>
                <a:ea typeface="ＭＳ Ｐゴシック" charset="0"/>
              </a:rPr>
              <a:t>Canfranc</a:t>
            </a:r>
            <a:endParaRPr lang="en-US" sz="2000" kern="0" dirty="0" smtClean="0">
              <a:solidFill>
                <a:srgbClr val="000000"/>
              </a:solidFill>
              <a:latin typeface="+mn-lt"/>
              <a:ea typeface="ＭＳ Ｐゴシック" charset="0"/>
            </a:endParaRPr>
          </a:p>
          <a:p>
            <a:pPr marL="342900" lvl="0" indent="-342900" algn="just">
              <a:spcBef>
                <a:spcPct val="20000"/>
              </a:spcBef>
              <a:buClr>
                <a:srgbClr val="800000"/>
              </a:buClr>
              <a:buSzPct val="75000"/>
              <a:buFont typeface="Wingdings" charset="2"/>
              <a:buChar char="q"/>
              <a:defRPr/>
            </a:pPr>
            <a:endParaRPr lang="en-US" sz="2000" kern="0" dirty="0" smtClean="0">
              <a:solidFill>
                <a:srgbClr val="000000"/>
              </a:solidFill>
              <a:latin typeface="+mn-lt"/>
              <a:ea typeface="ＭＳ Ｐゴシック" charset="0"/>
            </a:endParaRPr>
          </a:p>
          <a:p>
            <a:pPr marL="800100" lvl="1" indent="-342900" algn="just">
              <a:spcBef>
                <a:spcPct val="20000"/>
              </a:spcBef>
              <a:buClr>
                <a:srgbClr val="800000"/>
              </a:buClr>
              <a:buSzPct val="75000"/>
              <a:buFont typeface="Wingdings" charset="2"/>
              <a:buChar char="q"/>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rPr>
              <a:t>Recommended</a:t>
            </a:r>
            <a:r>
              <a:rPr kumimoji="0" lang="en-US" sz="2000" b="0" i="0" u="none" strike="noStrike" kern="0" cap="none" spc="0" normalizeH="0" noProof="0" dirty="0" smtClean="0">
                <a:ln>
                  <a:noFill/>
                </a:ln>
                <a:solidFill>
                  <a:srgbClr val="000000"/>
                </a:solidFill>
                <a:effectLst/>
                <a:uLnTx/>
                <a:uFillTx/>
                <a:latin typeface="+mn-lt"/>
                <a:ea typeface="ＭＳ Ｐゴシック" charset="0"/>
                <a:cs typeface="+mn-cs"/>
              </a:rPr>
              <a:t> in special structures</a:t>
            </a: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
                <a:srgbClr val="008000"/>
              </a:buClr>
              <a:buSzPct val="75000"/>
              <a:buFont typeface="Wingdings" charset="2"/>
              <a:buChar char="n"/>
              <a:tabLst/>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
                <a:srgbClr val="008000"/>
              </a:buClr>
              <a:buSzPct val="75000"/>
              <a:tabLst/>
              <a:defRPr/>
            </a:pPr>
            <a:endParaRPr kumimoji="0" lang="en-US" sz="2000" b="0" i="0" u="none" strike="noStrike" kern="0" cap="none" spc="0" normalizeH="0" baseline="0" noProof="0" dirty="0" smtClean="0">
              <a:ln>
                <a:noFill/>
              </a:ln>
              <a:solidFill>
                <a:srgbClr val="000000"/>
              </a:solidFill>
              <a:effectLst/>
              <a:uLnTx/>
              <a:uFillTx/>
              <a:latin typeface="+mn-lt"/>
              <a:ea typeface="ＭＳ Ｐゴシック" charset="0"/>
              <a:cs typeface="+mn-cs"/>
            </a:endParaRPr>
          </a:p>
        </p:txBody>
      </p:sp>
      <p:sp>
        <p:nvSpPr>
          <p:cNvPr id="13" name="TextBox 4"/>
          <p:cNvSpPr txBox="1"/>
          <p:nvPr/>
        </p:nvSpPr>
        <p:spPr>
          <a:xfrm>
            <a:off x="228600" y="417795"/>
            <a:ext cx="6232027"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dirty="0" smtClean="0"/>
              <a:t>Spanish standard: </a:t>
            </a:r>
            <a:r>
              <a:rPr lang="en-US" dirty="0"/>
              <a:t>Calculation methods</a:t>
            </a:r>
          </a:p>
        </p:txBody>
      </p:sp>
      <p:sp>
        <p:nvSpPr>
          <p:cNvPr id="2" name="Frame 1"/>
          <p:cNvSpPr/>
          <p:nvPr/>
        </p:nvSpPr>
        <p:spPr bwMode="auto">
          <a:xfrm>
            <a:off x="114300" y="914400"/>
            <a:ext cx="8445500" cy="3111500"/>
          </a:xfrm>
          <a:prstGeom prst="frame">
            <a:avLst>
              <a:gd name="adj1" fmla="val 0"/>
            </a:avLst>
          </a:prstGeom>
          <a:noFill/>
          <a:ln w="19050" cap="flat" cmpd="sng" algn="ctr">
            <a:solidFill>
              <a:srgbClr val="80000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262079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n-US" smtClean="0"/>
              <a:t>DRAFT NEXT-100</a:t>
            </a:r>
            <a:endParaRPr lang="en-US"/>
          </a:p>
        </p:txBody>
      </p:sp>
      <p:sp>
        <p:nvSpPr>
          <p:cNvPr id="6" name="5 Marcador de número de diapositiva"/>
          <p:cNvSpPr>
            <a:spLocks noGrp="1"/>
          </p:cNvSpPr>
          <p:nvPr>
            <p:ph type="sldNum" sz="quarter" idx="12"/>
          </p:nvPr>
        </p:nvSpPr>
        <p:spPr/>
        <p:txBody>
          <a:bodyPr/>
          <a:lstStyle/>
          <a:p>
            <a:endParaRPr lang="en-US" i="1" smtClean="0"/>
          </a:p>
          <a:p>
            <a:r>
              <a:rPr lang="en-US" smtClean="0"/>
              <a:t>(</a:t>
            </a:r>
            <a:fld id="{B48EBC45-4EFD-4E1E-AC20-E4D1C0E1740F}" type="slidenum">
              <a:rPr lang="en-US" smtClean="0"/>
              <a:pPr/>
              <a:t>9</a:t>
            </a:fld>
            <a:r>
              <a:rPr lang="en-US" smtClean="0"/>
              <a:t>)</a:t>
            </a:r>
            <a:endParaRPr lang="en-US"/>
          </a:p>
        </p:txBody>
      </p:sp>
      <p:sp>
        <p:nvSpPr>
          <p:cNvPr id="11" name="3 Marcador de fecha"/>
          <p:cNvSpPr>
            <a:spLocks noGrp="1"/>
          </p:cNvSpPr>
          <p:nvPr>
            <p:ph type="dt" sz="half" idx="10"/>
          </p:nvPr>
        </p:nvSpPr>
        <p:spPr>
          <a:xfrm>
            <a:off x="6156325" y="0"/>
            <a:ext cx="2438400" cy="381000"/>
          </a:xfrm>
        </p:spPr>
        <p:txBody>
          <a:bodyPr/>
          <a:lstStyle/>
          <a:p>
            <a:r>
              <a:rPr lang="es-ES" smtClean="0"/>
              <a:t>Universidad Politécnica de Valencia</a:t>
            </a:r>
            <a:endParaRPr lang="en-US" dirty="0"/>
          </a:p>
        </p:txBody>
      </p:sp>
      <p:sp>
        <p:nvSpPr>
          <p:cNvPr id="14" name="TextBox 9"/>
          <p:cNvSpPr txBox="1"/>
          <p:nvPr/>
        </p:nvSpPr>
        <p:spPr>
          <a:xfrm>
            <a:off x="228600" y="392494"/>
            <a:ext cx="8001000" cy="43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a:lnSpc>
                <a:spcPct val="80000"/>
              </a:lnSpc>
              <a:defRPr>
                <a:solidFill>
                  <a:srgbClr val="800000"/>
                </a:solidFill>
                <a:latin typeface="+mj-lt"/>
                <a:ea typeface="+mj-ea"/>
                <a:cs typeface="+mj-cs"/>
              </a:defRPr>
            </a:lvl1pPr>
            <a:lvl2pPr algn="l">
              <a:lnSpc>
                <a:spcPct val="80000"/>
              </a:lnSpc>
              <a:defRPr sz="2800">
                <a:solidFill>
                  <a:srgbClr val="800000"/>
                </a:solidFill>
                <a:latin typeface="Gill Sans Light" pitchFamily="34" charset="0"/>
              </a:defRPr>
            </a:lvl2pPr>
            <a:lvl3pPr algn="l">
              <a:lnSpc>
                <a:spcPct val="80000"/>
              </a:lnSpc>
              <a:defRPr sz="2800">
                <a:solidFill>
                  <a:srgbClr val="800000"/>
                </a:solidFill>
                <a:latin typeface="Gill Sans Light" pitchFamily="34" charset="0"/>
              </a:defRPr>
            </a:lvl3pPr>
            <a:lvl4pPr algn="l">
              <a:lnSpc>
                <a:spcPct val="80000"/>
              </a:lnSpc>
              <a:defRPr sz="2800">
                <a:solidFill>
                  <a:srgbClr val="800000"/>
                </a:solidFill>
                <a:latin typeface="Gill Sans Light" pitchFamily="34" charset="0"/>
              </a:defRPr>
            </a:lvl4pPr>
            <a:lvl5pPr algn="l">
              <a:lnSpc>
                <a:spcPct val="80000"/>
              </a:lnSpc>
              <a:defRPr sz="2800">
                <a:solidFill>
                  <a:srgbClr val="800000"/>
                </a:solidFill>
                <a:latin typeface="Gill Sans Light" pitchFamily="34" charset="0"/>
              </a:defRPr>
            </a:lvl5pPr>
            <a:lvl6pPr marL="457200" fontAlgn="base">
              <a:lnSpc>
                <a:spcPct val="80000"/>
              </a:lnSpc>
              <a:spcBef>
                <a:spcPct val="0"/>
              </a:spcBef>
              <a:spcAft>
                <a:spcPct val="0"/>
              </a:spcAft>
              <a:defRPr sz="2800">
                <a:solidFill>
                  <a:srgbClr val="800000"/>
                </a:solidFill>
                <a:latin typeface="Gill Sans Light" pitchFamily="34" charset="0"/>
              </a:defRPr>
            </a:lvl6pPr>
            <a:lvl7pPr marL="914400" fontAlgn="base">
              <a:lnSpc>
                <a:spcPct val="80000"/>
              </a:lnSpc>
              <a:spcBef>
                <a:spcPct val="0"/>
              </a:spcBef>
              <a:spcAft>
                <a:spcPct val="0"/>
              </a:spcAft>
              <a:defRPr sz="2800">
                <a:solidFill>
                  <a:srgbClr val="800000"/>
                </a:solidFill>
                <a:latin typeface="Gill Sans Light" pitchFamily="34" charset="0"/>
              </a:defRPr>
            </a:lvl7pPr>
            <a:lvl8pPr marL="1371600" fontAlgn="base">
              <a:lnSpc>
                <a:spcPct val="80000"/>
              </a:lnSpc>
              <a:spcBef>
                <a:spcPct val="0"/>
              </a:spcBef>
              <a:spcAft>
                <a:spcPct val="0"/>
              </a:spcAft>
              <a:defRPr sz="2800">
                <a:solidFill>
                  <a:srgbClr val="800000"/>
                </a:solidFill>
                <a:latin typeface="Gill Sans Light" pitchFamily="34" charset="0"/>
              </a:defRPr>
            </a:lvl8pPr>
            <a:lvl9pPr marL="1828800" fontAlgn="base">
              <a:lnSpc>
                <a:spcPct val="80000"/>
              </a:lnSpc>
              <a:spcBef>
                <a:spcPct val="0"/>
              </a:spcBef>
              <a:spcAft>
                <a:spcPct val="0"/>
              </a:spcAft>
              <a:defRPr sz="2800">
                <a:solidFill>
                  <a:srgbClr val="800000"/>
                </a:solidFill>
                <a:latin typeface="Gill Sans Light" pitchFamily="34" charset="0"/>
              </a:defRPr>
            </a:lvl9pPr>
          </a:lstStyle>
          <a:p>
            <a:r>
              <a:rPr lang="en-US" dirty="0" smtClean="0"/>
              <a:t>WORK STRUCTURE: </a:t>
            </a:r>
            <a:r>
              <a:rPr lang="en-US" dirty="0"/>
              <a:t>Response Spectrum </a:t>
            </a:r>
            <a:r>
              <a:rPr lang="en-US" dirty="0" smtClean="0"/>
              <a:t>Analysis (750 Kg/m^2)</a:t>
            </a:r>
            <a:endParaRPr lang="en-US" dirty="0"/>
          </a:p>
        </p:txBody>
      </p:sp>
      <p:graphicFrame>
        <p:nvGraphicFramePr>
          <p:cNvPr id="15" name="Table 4"/>
          <p:cNvGraphicFramePr>
            <a:graphicFrameLocks noGrp="1"/>
          </p:cNvGraphicFramePr>
          <p:nvPr>
            <p:extLst>
              <p:ext uri="{D42A27DB-BD31-4B8C-83A1-F6EECF244321}">
                <p14:modId xmlns:p14="http://schemas.microsoft.com/office/powerpoint/2010/main" val="2863067431"/>
              </p:ext>
            </p:extLst>
          </p:nvPr>
        </p:nvGraphicFramePr>
        <p:xfrm>
          <a:off x="215900" y="1661923"/>
          <a:ext cx="8686800" cy="4434077"/>
        </p:xfrm>
        <a:graphic>
          <a:graphicData uri="http://schemas.openxmlformats.org/drawingml/2006/table">
            <a:tbl>
              <a:tblPr firstRow="1" bandRow="1">
                <a:tableStyleId>{073A0DAA-6AF3-43AB-8588-CEC1D06C72B9}</a:tableStyleId>
              </a:tblPr>
              <a:tblGrid>
                <a:gridCol w="3416300"/>
                <a:gridCol w="2848220"/>
                <a:gridCol w="2422280"/>
              </a:tblGrid>
              <a:tr h="391923">
                <a:tc>
                  <a:txBody>
                    <a:bodyPr/>
                    <a:lstStyle/>
                    <a:p>
                      <a:r>
                        <a:rPr lang="en-US" dirty="0" smtClean="0"/>
                        <a:t>PARAMETER</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UNIT</a:t>
                      </a:r>
                      <a:endParaRPr lang="en-US" dirty="0"/>
                    </a:p>
                  </a:txBody>
                  <a:tcPr/>
                </a:tc>
              </a:tr>
              <a:tr h="391923">
                <a:tc>
                  <a:txBody>
                    <a:bodyPr/>
                    <a:lstStyle/>
                    <a:p>
                      <a:endParaRPr lang="en-US" i="0" dirty="0" smtClean="0"/>
                    </a:p>
                    <a:p>
                      <a:r>
                        <a:rPr lang="en-US" i="0" dirty="0" smtClean="0"/>
                        <a:t>1</a:t>
                      </a:r>
                      <a:r>
                        <a:rPr lang="en-US" i="0" baseline="30000" dirty="0" smtClean="0"/>
                        <a:t>st</a:t>
                      </a:r>
                      <a:r>
                        <a:rPr lang="en-US" i="0" dirty="0" smtClean="0"/>
                        <a:t> Mode Period</a:t>
                      </a:r>
                      <a:r>
                        <a:rPr lang="en-US" i="0" baseline="0" dirty="0" smtClean="0"/>
                        <a:t> (</a:t>
                      </a:r>
                      <a:r>
                        <a:rPr lang="en-US" i="1" baseline="0" dirty="0" smtClean="0"/>
                        <a:t>T</a:t>
                      </a:r>
                      <a:r>
                        <a:rPr lang="en-US" i="0" baseline="0" dirty="0" smtClean="0"/>
                        <a:t>)</a:t>
                      </a:r>
                      <a:endParaRPr lang="en-US" i="0" dirty="0" smtClean="0"/>
                    </a:p>
                    <a:p>
                      <a:endParaRPr lang="en-US" i="0" dirty="0"/>
                    </a:p>
                  </a:txBody>
                  <a:tcPr anchor="ctr"/>
                </a:tc>
                <a:tc>
                  <a:txBody>
                    <a:bodyPr/>
                    <a:lstStyle/>
                    <a:p>
                      <a:pPr algn="ctr"/>
                      <a:r>
                        <a:rPr lang="en-US" dirty="0" smtClean="0"/>
                        <a:t>0.13</a:t>
                      </a:r>
                      <a:endParaRPr lang="en-US" dirty="0"/>
                    </a:p>
                  </a:txBody>
                  <a:tcPr anchor="ctr"/>
                </a:tc>
                <a:tc>
                  <a:txBody>
                    <a:bodyPr/>
                    <a:lstStyle/>
                    <a:p>
                      <a:pPr algn="ctr"/>
                      <a:r>
                        <a:rPr lang="en-US" dirty="0" smtClean="0"/>
                        <a:t> [</a:t>
                      </a:r>
                      <a:r>
                        <a:rPr lang="en-US" dirty="0" err="1" smtClean="0"/>
                        <a:t>s</a:t>
                      </a:r>
                      <a:r>
                        <a:rPr lang="en-US" dirty="0" smtClean="0"/>
                        <a:t>]</a:t>
                      </a:r>
                      <a:endParaRPr lang="en-US" dirty="0"/>
                    </a:p>
                  </a:txBody>
                  <a:tcPr anchor="ctr"/>
                </a:tc>
              </a:tr>
              <a:tr h="966385">
                <a:tc>
                  <a:txBody>
                    <a:bodyPr/>
                    <a:lstStyle/>
                    <a:p>
                      <a:r>
                        <a:rPr lang="en-US" dirty="0" smtClean="0"/>
                        <a:t>Horizontal acc. (</a:t>
                      </a:r>
                      <a:r>
                        <a:rPr lang="en-US" i="1" dirty="0" smtClean="0"/>
                        <a:t>a</a:t>
                      </a:r>
                      <a:r>
                        <a:rPr lang="en-US" i="1" baseline="-25000" dirty="0" smtClean="0"/>
                        <a:t>x </a:t>
                      </a:r>
                      <a:r>
                        <a:rPr lang="en-US" dirty="0" smtClean="0"/>
                        <a:t>= </a:t>
                      </a:r>
                      <a:r>
                        <a:rPr lang="en-US" i="1" dirty="0" smtClean="0"/>
                        <a:t>a</a:t>
                      </a:r>
                      <a:r>
                        <a:rPr lang="en-US" i="1" baseline="-25000" dirty="0" smtClean="0"/>
                        <a:t>y</a:t>
                      </a:r>
                      <a:r>
                        <a:rPr lang="en-US" dirty="0" smtClean="0"/>
                        <a:t>) </a:t>
                      </a:r>
                      <a:endParaRPr lang="en-US" dirty="0"/>
                    </a:p>
                  </a:txBody>
                  <a:tcPr anchor="ctr"/>
                </a:tc>
                <a:tc>
                  <a:txBody>
                    <a:bodyPr/>
                    <a:lstStyle/>
                    <a:p>
                      <a:pPr algn="ctr"/>
                      <a:r>
                        <a:rPr lang="en-US" dirty="0" smtClean="0"/>
                        <a:t>2.32</a:t>
                      </a:r>
                      <a:endParaRPr lang="en-US" dirty="0"/>
                    </a:p>
                  </a:txBody>
                  <a:tcPr anchor="ctr"/>
                </a:tc>
                <a:tc>
                  <a:txBody>
                    <a:bodyPr/>
                    <a:lstStyle/>
                    <a:p>
                      <a:pPr algn="ctr"/>
                      <a:r>
                        <a:rPr lang="en-US" baseline="0" dirty="0" smtClean="0"/>
                        <a:t> [m/s</a:t>
                      </a:r>
                      <a:r>
                        <a:rPr lang="en-US" baseline="30000" dirty="0" smtClean="0"/>
                        <a:t>2</a:t>
                      </a:r>
                      <a:r>
                        <a:rPr lang="en-US" baseline="0" dirty="0" smtClean="0"/>
                        <a:t>]</a:t>
                      </a:r>
                      <a:endParaRPr lang="en-US" dirty="0"/>
                    </a:p>
                  </a:txBody>
                  <a:tcPr anchor="ctr"/>
                </a:tc>
              </a:tr>
              <a:tr h="966385">
                <a:tc>
                  <a:txBody>
                    <a:bodyPr/>
                    <a:lstStyle/>
                    <a:p>
                      <a:r>
                        <a:rPr lang="en-US" dirty="0" smtClean="0"/>
                        <a:t>Horizontal disp. (</a:t>
                      </a:r>
                      <a:r>
                        <a:rPr lang="en-US" i="1" dirty="0" err="1" smtClean="0"/>
                        <a:t>d</a:t>
                      </a:r>
                      <a:r>
                        <a:rPr lang="en-US" i="1" baseline="-25000" dirty="0" err="1" smtClean="0"/>
                        <a:t>x</a:t>
                      </a:r>
                      <a:r>
                        <a:rPr lang="en-US" i="1" baseline="-25000" dirty="0" smtClean="0"/>
                        <a:t> </a:t>
                      </a:r>
                      <a:r>
                        <a:rPr lang="en-US" dirty="0" smtClean="0"/>
                        <a:t>= </a:t>
                      </a:r>
                      <a:r>
                        <a:rPr lang="en-US" i="1" dirty="0" err="1" smtClean="0"/>
                        <a:t>d</a:t>
                      </a:r>
                      <a:r>
                        <a:rPr lang="en-US" i="1" baseline="-25000" dirty="0" err="1" smtClean="0"/>
                        <a:t>y</a:t>
                      </a:r>
                      <a:r>
                        <a:rPr lang="en-US" dirty="0" smtClean="0"/>
                        <a:t>)  </a:t>
                      </a:r>
                      <a:endParaRPr lang="en-US" dirty="0"/>
                    </a:p>
                  </a:txBody>
                  <a:tcPr anchor="ctr"/>
                </a:tc>
                <a:tc>
                  <a:txBody>
                    <a:bodyPr/>
                    <a:lstStyle/>
                    <a:p>
                      <a:pPr algn="ctr"/>
                      <a:r>
                        <a:rPr lang="en-US" dirty="0" smtClean="0"/>
                        <a:t>1.02</a:t>
                      </a:r>
                      <a:endParaRPr lang="en-US" dirty="0"/>
                    </a:p>
                  </a:txBody>
                  <a:tcPr anchor="ctr"/>
                </a:tc>
                <a:tc>
                  <a:txBody>
                    <a:bodyPr/>
                    <a:lstStyle/>
                    <a:p>
                      <a:pPr algn="ctr"/>
                      <a:r>
                        <a:rPr lang="en-US" dirty="0" smtClean="0"/>
                        <a:t> [mm]</a:t>
                      </a:r>
                      <a:endParaRPr lang="en-US" dirty="0"/>
                    </a:p>
                  </a:txBody>
                  <a:tcPr anchor="ctr"/>
                </a:tc>
              </a:tr>
              <a:tr h="1194984">
                <a:tc>
                  <a:txBody>
                    <a:bodyPr/>
                    <a:lstStyle/>
                    <a:p>
                      <a:r>
                        <a:rPr lang="en-US" dirty="0" smtClean="0"/>
                        <a:t>Minimum</a:t>
                      </a:r>
                      <a:r>
                        <a:rPr lang="en-US" baseline="0" dirty="0" smtClean="0"/>
                        <a:t> </a:t>
                      </a:r>
                      <a:r>
                        <a:rPr lang="en-US" dirty="0" smtClean="0"/>
                        <a:t>safety</a:t>
                      </a:r>
                      <a:r>
                        <a:rPr lang="en-US" baseline="0" dirty="0" smtClean="0"/>
                        <a:t> factor (</a:t>
                      </a:r>
                      <a:r>
                        <a:rPr lang="en-US" baseline="0" dirty="0" err="1" smtClean="0">
                          <a:latin typeface="Symbol" charset="2"/>
                          <a:cs typeface="Symbol" charset="2"/>
                        </a:rPr>
                        <a:t>s</a:t>
                      </a:r>
                      <a:r>
                        <a:rPr lang="en-US" baseline="-25000" dirty="0" err="1" smtClean="0"/>
                        <a:t>max</a:t>
                      </a:r>
                      <a:r>
                        <a:rPr lang="en-US" baseline="0" dirty="0" smtClean="0"/>
                        <a:t>/</a:t>
                      </a:r>
                      <a:r>
                        <a:rPr lang="en-US" baseline="0" dirty="0" err="1" smtClean="0">
                          <a:latin typeface="Symbol" charset="2"/>
                          <a:cs typeface="Symbol" charset="2"/>
                        </a:rPr>
                        <a:t>s</a:t>
                      </a:r>
                      <a:r>
                        <a:rPr lang="en-US" baseline="-25000" dirty="0" err="1" smtClean="0"/>
                        <a:t>yield</a:t>
                      </a:r>
                      <a:r>
                        <a:rPr lang="en-US" baseline="0" dirty="0" smtClean="0"/>
                        <a:t>)</a:t>
                      </a:r>
                      <a:endParaRPr lang="en-US" dirty="0"/>
                    </a:p>
                  </a:txBody>
                  <a:tcPr anchor="ctr"/>
                </a:tc>
                <a:tc>
                  <a:txBody>
                    <a:bodyPr/>
                    <a:lstStyle/>
                    <a:p>
                      <a:pPr algn="ctr"/>
                      <a:r>
                        <a:rPr lang="en-US" b="1" dirty="0" smtClean="0"/>
                        <a:t>0.36</a:t>
                      </a:r>
                      <a:endParaRPr lang="en-US" b="1" dirty="0"/>
                    </a:p>
                  </a:txBody>
                  <a:tcPr anchor="ctr"/>
                </a:tc>
                <a:tc>
                  <a:txBody>
                    <a:bodyPr/>
                    <a:lstStyle/>
                    <a:p>
                      <a:pPr algn="ctr"/>
                      <a:r>
                        <a:rPr lang="en-US" dirty="0" smtClean="0"/>
                        <a:t> [-]</a:t>
                      </a:r>
                      <a:endParaRPr lang="en-US" dirty="0"/>
                    </a:p>
                  </a:txBody>
                  <a:tcPr anchor="ctr"/>
                </a:tc>
              </a:tr>
            </a:tbl>
          </a:graphicData>
        </a:graphic>
      </p:graphicFrame>
    </p:spTree>
    <p:extLst>
      <p:ext uri="{BB962C8B-B14F-4D97-AF65-F5344CB8AC3E}">
        <p14:creationId xmlns:p14="http://schemas.microsoft.com/office/powerpoint/2010/main" val="1262079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ikerlan">
  <a:themeElements>
    <a:clrScheme name="iker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kerlan">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F89F45"/>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57150" cap="flat" cmpd="sng" algn="ctr">
          <a:solidFill>
            <a:srgbClr val="F89F45"/>
          </a:solidFill>
          <a:prstDash val="sysDot"/>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iker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ker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ker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ker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ker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ker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kerla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ker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ker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ker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ker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ker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9421</TotalTime>
  <Words>2349</Words>
  <Application>Microsoft Office PowerPoint</Application>
  <PresentationFormat>On-screen Show (4:3)</PresentationFormat>
  <Paragraphs>495</Paragraphs>
  <Slides>38</Slides>
  <Notes>23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ikerlan</vt:lpstr>
      <vt:lpstr>Seismic pedestal and lead castle designs</vt:lpstr>
      <vt:lpstr>PowerPoint Presentation</vt:lpstr>
      <vt:lpstr>Work structure</vt:lpstr>
      <vt:lpstr>work structure: Manufacturing drawings</vt:lpstr>
      <vt:lpstr>work structure: Manufacturing drawings</vt:lpstr>
      <vt:lpstr>PowerPoint Presentation</vt:lpstr>
      <vt:lpstr>PowerPoint Presentation</vt:lpstr>
      <vt:lpstr>PowerPoint Presentation</vt:lpstr>
      <vt:lpstr>PowerPoint Presentation</vt:lpstr>
      <vt:lpstr>PowerPoint Presentation</vt:lpstr>
      <vt:lpstr>PowerPoint Presentation</vt:lpstr>
      <vt:lpstr>Seismic pedestal: Design</vt:lpstr>
      <vt:lpstr>SEISMIC PEDESTAL: Manufacturing drawings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 castle structure</vt:lpstr>
      <vt:lpstr>Vertical and horizontal mismatch of the stacking of the bricks.</vt:lpstr>
      <vt:lpstr>PowerPoint Presentation</vt:lpstr>
      <vt:lpstr>Details of shielding.</vt:lpstr>
      <vt:lpstr>Details of shielding</vt:lpstr>
      <vt:lpstr>Internal shielding structure</vt:lpstr>
      <vt:lpstr>Finite Element Analyses </vt:lpstr>
      <vt:lpstr>Two materials</vt:lpstr>
      <vt:lpstr>Preliminary weight of the shielding structure</vt:lpstr>
      <vt:lpstr>PowerPoint Presentation</vt:lpstr>
      <vt:lpstr>Removable roof of the lead castle</vt:lpstr>
      <vt:lpstr>PowerPoint Presentation</vt:lpstr>
      <vt:lpstr>Shielding of the pipes and holes</vt:lpstr>
      <vt:lpstr>Shielding of the pipes and holes</vt:lpstr>
      <vt:lpstr>Shielding of the pipes and holes</vt:lpstr>
      <vt:lpstr>PowerPoint Presentation</vt:lpstr>
      <vt:lpstr>Thermal calculations</vt:lpstr>
    </vt:vector>
  </TitlesOfParts>
  <Company>_x0008_ᖨ]櫤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Exemple de títol en dues línies</dc:title>
  <dc:creator>LUAR LORENZO</dc:creator>
  <cp:lastModifiedBy>Derek Shuman</cp:lastModifiedBy>
  <cp:revision>793</cp:revision>
  <cp:lastPrinted>2012-03-06T08:49:49Z</cp:lastPrinted>
  <dcterms:created xsi:type="dcterms:W3CDTF">2012-05-08T10:27:52Z</dcterms:created>
  <dcterms:modified xsi:type="dcterms:W3CDTF">2012-06-08T02:47:00Z</dcterms:modified>
</cp:coreProperties>
</file>