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</p:sldIdLst>
  <p:sldSz cx="32918400" cy="43891200"/>
  <p:notesSz cx="6858000" cy="9144000"/>
  <p:defaultTextStyle>
    <a:defPPr>
      <a:defRPr lang="en-US"/>
    </a:defPPr>
    <a:lvl1pPr algn="l" defTabSz="2193925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+mn-cs"/>
      </a:defRPr>
    </a:lvl1pPr>
    <a:lvl2pPr marL="2193925" indent="-1736725" algn="l" defTabSz="2193925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+mn-cs"/>
      </a:defRPr>
    </a:lvl2pPr>
    <a:lvl3pPr marL="4387850" indent="-3473450" algn="l" defTabSz="2193925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+mn-cs"/>
      </a:defRPr>
    </a:lvl3pPr>
    <a:lvl4pPr marL="6583363" indent="-5211763" algn="l" defTabSz="2193925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+mn-cs"/>
      </a:defRPr>
    </a:lvl4pPr>
    <a:lvl5pPr marL="8777288" indent="-6948488" algn="l" defTabSz="2193925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8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8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8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8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5E0E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0"/>
    <p:restoredTop sz="94660"/>
  </p:normalViewPr>
  <p:slideViewPr>
    <p:cSldViewPr snapToGrid="0" snapToObjects="1">
      <p:cViewPr>
        <p:scale>
          <a:sx n="20" d="100"/>
          <a:sy n="20" d="100"/>
        </p:scale>
        <p:origin x="-2592" y="516"/>
      </p:cViewPr>
      <p:guideLst>
        <p:guide orient="horz" pos="25836"/>
        <p:guide pos="2073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13634723"/>
            <a:ext cx="27980640" cy="94081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0" y="24871680"/>
            <a:ext cx="23042880" cy="11216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BCC1F-3B8D-4820-9070-3D79F5C9B624}" type="datetimeFigureOut">
              <a:rPr lang="en-US"/>
              <a:pPr>
                <a:defRPr/>
              </a:pPr>
              <a:t>9/16/2013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CEE27-0360-4932-B112-28147F6269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5DA34-F0B4-499D-9856-D65922DB6A2B}" type="datetimeFigureOut">
              <a:rPr lang="en-US"/>
              <a:pPr>
                <a:defRPr/>
              </a:pPr>
              <a:t>9/16/2013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3B5EB-CB24-4368-9B6B-756D9D618E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919310" y="11247123"/>
            <a:ext cx="26660477" cy="2396845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26459" y="11247123"/>
            <a:ext cx="79444213" cy="2396845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7B187-AC1F-4231-A581-1669C5B33C72}" type="datetimeFigureOut">
              <a:rPr lang="en-US"/>
              <a:pPr>
                <a:defRPr/>
              </a:pPr>
              <a:t>9/16/2013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617CD-30DB-4D94-B4D2-CD5BD5D086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554C7-91DF-4F94-A247-425FFC5C377C}" type="datetimeFigureOut">
              <a:rPr lang="en-US"/>
              <a:pPr>
                <a:defRPr/>
              </a:pPr>
              <a:t>9/16/2013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9727A-27E7-400E-9A06-822B856B2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327" y="28204163"/>
            <a:ext cx="27980640" cy="8717280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0327" y="18602966"/>
            <a:ext cx="27980640" cy="9601197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6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5715F-355F-46AB-9438-5B15CB352FAB}" type="datetimeFigureOut">
              <a:rPr lang="en-US"/>
              <a:pPr>
                <a:defRPr/>
              </a:pPr>
              <a:t>9/16/2013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EE973-C73E-4FCA-8E7A-1697D9F4B0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26457" y="65542163"/>
            <a:ext cx="53052343" cy="185389517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527442" y="65542163"/>
            <a:ext cx="53052347" cy="185389517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676DE-F9A4-4985-ACE1-0AD3B111E933}" type="datetimeFigureOut">
              <a:rPr lang="en-US"/>
              <a:pPr>
                <a:defRPr/>
              </a:pPr>
              <a:t>9/16/2013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4A796-1899-4A85-9DDD-F77D1DA96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1757683"/>
            <a:ext cx="29626560" cy="7315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9824723"/>
            <a:ext cx="14544677" cy="4094477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5920" y="13919200"/>
            <a:ext cx="14544677" cy="25288243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722092" y="9824723"/>
            <a:ext cx="14550390" cy="4094477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722092" y="13919200"/>
            <a:ext cx="14550390" cy="25288243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1E93A-6A1D-4801-8A5B-C5AEABDFF705}" type="datetimeFigureOut">
              <a:rPr lang="en-US"/>
              <a:pPr>
                <a:defRPr/>
              </a:pPr>
              <a:t>9/16/2013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8E384-1468-4A19-9ED7-F16BCB3582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F472D-7035-466C-B1A1-8521C1EA2637}" type="datetimeFigureOut">
              <a:rPr lang="en-US"/>
              <a:pPr>
                <a:defRPr/>
              </a:pPr>
              <a:t>9/16/2013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7A031-1537-487A-A8F9-F21003C2F3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3F6A6-7FC3-42B0-942D-74CDE2F44A48}" type="datetimeFigureOut">
              <a:rPr lang="en-US"/>
              <a:pPr>
                <a:defRPr/>
              </a:pPr>
              <a:t>9/16/2013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D30BE-7B0A-4EF8-A8DD-740D5D240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2" y="1747520"/>
            <a:ext cx="10829927" cy="7437120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180" y="1747523"/>
            <a:ext cx="18402300" cy="37459923"/>
          </a:xfrm>
        </p:spPr>
        <p:txBody>
          <a:bodyPr/>
          <a:lstStyle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2" y="9184643"/>
            <a:ext cx="10829927" cy="30022803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EAE50-7A0F-46AF-A532-11083B842FC0}" type="datetimeFigureOut">
              <a:rPr lang="en-US"/>
              <a:pPr>
                <a:defRPr/>
              </a:pPr>
              <a:t>9/16/2013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C29B1-512A-4CA4-9386-C449265A13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2237" y="30723840"/>
            <a:ext cx="19751040" cy="3627123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452237" y="3921760"/>
            <a:ext cx="19751040" cy="26334720"/>
          </a:xfrm>
        </p:spPr>
        <p:txBody>
          <a:bodyPr rtlCol="0">
            <a:normAutofit/>
          </a:bodyPr>
          <a:lstStyle>
            <a:lvl1pPr marL="0" indent="0">
              <a:buNone/>
              <a:defRPr sz="15400"/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2237" y="34350963"/>
            <a:ext cx="19751040" cy="5151117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34DD4-995C-41F6-A146-7C2F698F5E3A}" type="datetimeFigureOut">
              <a:rPr lang="en-US"/>
              <a:pPr>
                <a:defRPr/>
              </a:pPr>
              <a:t>9/16/2013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28A0A-0614-442F-B57A-A5FA0AE60F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646238" y="1757363"/>
            <a:ext cx="29625925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38912" tIns="219456" rIns="438912" bIns="21945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646238" y="10240963"/>
            <a:ext cx="29625925" cy="2896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38912" tIns="219456" rIns="438912" bIns="2194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46238" y="40681275"/>
            <a:ext cx="7680325" cy="23368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 defTabSz="2194560" fontAlgn="auto">
              <a:spcBef>
                <a:spcPts val="0"/>
              </a:spcBef>
              <a:spcAft>
                <a:spcPts val="0"/>
              </a:spcAft>
              <a:defRPr sz="5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3D0DAD0-35EF-4A11-B347-A5EF6EAEC232}" type="datetimeFigureOut">
              <a:rPr lang="en-US"/>
              <a:pPr>
                <a:defRPr/>
              </a:pPr>
              <a:t>9/16/2013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47438" y="40681275"/>
            <a:ext cx="10423525" cy="23368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 defTabSz="2194560" fontAlgn="auto">
              <a:spcBef>
                <a:spcPts val="0"/>
              </a:spcBef>
              <a:spcAft>
                <a:spcPts val="0"/>
              </a:spcAft>
              <a:defRPr sz="5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91838" y="40681275"/>
            <a:ext cx="7680325" cy="23368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 defTabSz="2194560" fontAlgn="auto">
              <a:spcBef>
                <a:spcPts val="0"/>
              </a:spcBef>
              <a:spcAft>
                <a:spcPts val="0"/>
              </a:spcAft>
              <a:defRPr sz="5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6DB9B36-4CD5-41AD-8F85-D660CD1C35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defTabSz="2193925" rtl="0" fontAlgn="base">
        <a:spcBef>
          <a:spcPct val="0"/>
        </a:spcBef>
        <a:spcAft>
          <a:spcPct val="0"/>
        </a:spcAft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2193925" rtl="0" fontAlgn="base">
        <a:spcBef>
          <a:spcPct val="0"/>
        </a:spcBef>
        <a:spcAft>
          <a:spcPct val="0"/>
        </a:spcAft>
        <a:defRPr sz="21100">
          <a:solidFill>
            <a:schemeClr val="tx1"/>
          </a:solidFill>
          <a:latin typeface="Calibri" pitchFamily="34" charset="0"/>
        </a:defRPr>
      </a:lvl2pPr>
      <a:lvl3pPr algn="ctr" defTabSz="2193925" rtl="0" fontAlgn="base">
        <a:spcBef>
          <a:spcPct val="0"/>
        </a:spcBef>
        <a:spcAft>
          <a:spcPct val="0"/>
        </a:spcAft>
        <a:defRPr sz="21100">
          <a:solidFill>
            <a:schemeClr val="tx1"/>
          </a:solidFill>
          <a:latin typeface="Calibri" pitchFamily="34" charset="0"/>
        </a:defRPr>
      </a:lvl3pPr>
      <a:lvl4pPr algn="ctr" defTabSz="2193925" rtl="0" fontAlgn="base">
        <a:spcBef>
          <a:spcPct val="0"/>
        </a:spcBef>
        <a:spcAft>
          <a:spcPct val="0"/>
        </a:spcAft>
        <a:defRPr sz="21100">
          <a:solidFill>
            <a:schemeClr val="tx1"/>
          </a:solidFill>
          <a:latin typeface="Calibri" pitchFamily="34" charset="0"/>
        </a:defRPr>
      </a:lvl4pPr>
      <a:lvl5pPr algn="ctr" defTabSz="2193925" rtl="0" fontAlgn="base">
        <a:spcBef>
          <a:spcPct val="0"/>
        </a:spcBef>
        <a:spcAft>
          <a:spcPct val="0"/>
        </a:spcAft>
        <a:defRPr sz="21100">
          <a:solidFill>
            <a:schemeClr val="tx1"/>
          </a:solidFill>
          <a:latin typeface="Calibri" pitchFamily="34" charset="0"/>
        </a:defRPr>
      </a:lvl5pPr>
      <a:lvl6pPr marL="457200" algn="ctr" defTabSz="2193925" rtl="0" fontAlgn="base">
        <a:spcBef>
          <a:spcPct val="0"/>
        </a:spcBef>
        <a:spcAft>
          <a:spcPct val="0"/>
        </a:spcAft>
        <a:defRPr sz="21100">
          <a:solidFill>
            <a:schemeClr val="tx1"/>
          </a:solidFill>
          <a:latin typeface="Calibri" pitchFamily="34" charset="0"/>
        </a:defRPr>
      </a:lvl6pPr>
      <a:lvl7pPr marL="914400" algn="ctr" defTabSz="2193925" rtl="0" fontAlgn="base">
        <a:spcBef>
          <a:spcPct val="0"/>
        </a:spcBef>
        <a:spcAft>
          <a:spcPct val="0"/>
        </a:spcAft>
        <a:defRPr sz="21100">
          <a:solidFill>
            <a:schemeClr val="tx1"/>
          </a:solidFill>
          <a:latin typeface="Calibri" pitchFamily="34" charset="0"/>
        </a:defRPr>
      </a:lvl7pPr>
      <a:lvl8pPr marL="1371600" algn="ctr" defTabSz="2193925" rtl="0" fontAlgn="base">
        <a:spcBef>
          <a:spcPct val="0"/>
        </a:spcBef>
        <a:spcAft>
          <a:spcPct val="0"/>
        </a:spcAft>
        <a:defRPr sz="21100">
          <a:solidFill>
            <a:schemeClr val="tx1"/>
          </a:solidFill>
          <a:latin typeface="Calibri" pitchFamily="34" charset="0"/>
        </a:defRPr>
      </a:lvl8pPr>
      <a:lvl9pPr marL="1828800" algn="ctr" defTabSz="2193925" rtl="0" fontAlgn="base">
        <a:spcBef>
          <a:spcPct val="0"/>
        </a:spcBef>
        <a:spcAft>
          <a:spcPct val="0"/>
        </a:spcAft>
        <a:defRPr sz="21100">
          <a:solidFill>
            <a:schemeClr val="tx1"/>
          </a:solidFill>
          <a:latin typeface="Calibri" pitchFamily="34" charset="0"/>
        </a:defRPr>
      </a:lvl9pPr>
    </p:titleStyle>
    <p:bodyStyle>
      <a:lvl1pPr marL="1644650" indent="-1644650" algn="l" defTabSz="2193925" rtl="0" fontAlgn="base">
        <a:spcBef>
          <a:spcPct val="20000"/>
        </a:spcBef>
        <a:spcAft>
          <a:spcPct val="0"/>
        </a:spcAft>
        <a:buFont typeface="Arial" charset="0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5525" indent="-1371600" algn="l" defTabSz="2193925" rtl="0" fontAlgn="base">
        <a:spcBef>
          <a:spcPct val="20000"/>
        </a:spcBef>
        <a:spcAft>
          <a:spcPct val="0"/>
        </a:spcAft>
        <a:buFont typeface="Arial" charset="0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6963" algn="l" defTabSz="2193925" rtl="0" fontAlgn="base">
        <a:spcBef>
          <a:spcPct val="20000"/>
        </a:spcBef>
        <a:spcAft>
          <a:spcPct val="0"/>
        </a:spcAft>
        <a:buFont typeface="Arial" charset="0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325" indent="-1096963" algn="l" defTabSz="2193925" rtl="0" fontAlgn="base">
        <a:spcBef>
          <a:spcPct val="20000"/>
        </a:spcBef>
        <a:spcAft>
          <a:spcPct val="0"/>
        </a:spcAft>
        <a:buFont typeface="Arial" charset="0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4250" indent="-1096963" algn="l" defTabSz="2193925" rtl="0" fontAlgn="base">
        <a:spcBef>
          <a:spcPct val="20000"/>
        </a:spcBef>
        <a:spcAft>
          <a:spcPct val="0"/>
        </a:spcAft>
        <a:buFont typeface="Arial" charset="0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openxmlformats.org/officeDocument/2006/relationships/image" Target="../media/image13.jpe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/>
          <p:cNvSpPr/>
          <p:nvPr/>
        </p:nvSpPr>
        <p:spPr>
          <a:xfrm>
            <a:off x="0" y="7892716"/>
            <a:ext cx="32918400" cy="339654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32918400" cy="7892716"/>
          </a:xfrm>
          <a:prstGeom prst="rect">
            <a:avLst/>
          </a:prstGeom>
          <a:solidFill>
            <a:srgbClr val="D5E0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19456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ext Box 27"/>
          <p:cNvSpPr txBox="1">
            <a:spLocks noChangeArrowheads="1"/>
          </p:cNvSpPr>
          <p:nvPr/>
        </p:nvSpPr>
        <p:spPr bwMode="auto">
          <a:xfrm>
            <a:off x="0" y="185738"/>
            <a:ext cx="32918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18900000" algn="ctr" rotWithShape="0">
              <a:srgbClr val="A9A9A9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 defTabSz="2194560" fontAlgn="auto">
              <a:spcBef>
                <a:spcPts val="0"/>
              </a:spcBef>
              <a:spcAft>
                <a:spcPct val="35000"/>
              </a:spcAft>
              <a:defRPr/>
            </a:pPr>
            <a:r>
              <a:rPr lang="en-US" sz="7200" b="1" dirty="0" smtClean="0">
                <a:latin typeface="Times New Roman"/>
                <a:cs typeface="Times New Roman"/>
              </a:rPr>
              <a:t>Progress on the Fabrication of a CW Radio-Frequency </a:t>
            </a:r>
            <a:r>
              <a:rPr lang="en-US" sz="7200" b="1" dirty="0" err="1" smtClean="0">
                <a:latin typeface="Times New Roman"/>
                <a:cs typeface="Times New Roman"/>
              </a:rPr>
              <a:t>Quadrupole</a:t>
            </a:r>
            <a:r>
              <a:rPr lang="en-US" sz="7200" b="1" dirty="0" smtClean="0">
                <a:latin typeface="Times New Roman"/>
                <a:cs typeface="Times New Roman"/>
              </a:rPr>
              <a:t> </a:t>
            </a:r>
            <a:r>
              <a:rPr lang="en-US" sz="7200" b="1" dirty="0" smtClean="0">
                <a:latin typeface="Times New Roman"/>
                <a:cs typeface="Times New Roman"/>
              </a:rPr>
              <a:t>(RFQ</a:t>
            </a:r>
            <a:r>
              <a:rPr lang="en-US" sz="7200" b="1" dirty="0" smtClean="0">
                <a:latin typeface="Times New Roman"/>
                <a:cs typeface="Times New Roman"/>
              </a:rPr>
              <a:t>) for the Project X Injector Experiment (PXIE)</a:t>
            </a:r>
            <a:r>
              <a:rPr lang="en-US" sz="7200" b="1" baseline="30000" dirty="0" smtClean="0">
                <a:latin typeface="Times New Roman"/>
                <a:cs typeface="Times New Roman"/>
              </a:rPr>
              <a:t>*</a:t>
            </a:r>
            <a:endParaRPr lang="en-US" sz="7200" b="1" baseline="30000" dirty="0">
              <a:latin typeface="Times New Roman"/>
              <a:cs typeface="Times New Roman"/>
            </a:endParaRPr>
          </a:p>
        </p:txBody>
      </p:sp>
      <p:sp>
        <p:nvSpPr>
          <p:cNvPr id="4" name="Text Box 30"/>
          <p:cNvSpPr txBox="1">
            <a:spLocks noChangeArrowheads="1"/>
          </p:cNvSpPr>
          <p:nvPr/>
        </p:nvSpPr>
        <p:spPr bwMode="auto">
          <a:xfrm>
            <a:off x="5003607" y="2582283"/>
            <a:ext cx="21521871" cy="1880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0" tIns="0" rIns="457200" bIns="18288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M.D. </a:t>
            </a: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Hoff, A.J. </a:t>
            </a:r>
            <a:r>
              <a:rPr lang="en-GB" sz="4800" b="1" dirty="0" err="1" smtClean="0">
                <a:latin typeface="Times New Roman" pitchFamily="18" charset="0"/>
                <a:cs typeface="Times New Roman" pitchFamily="18" charset="0"/>
              </a:rPr>
              <a:t>DeMello</a:t>
            </a: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, A.R. Lambert,</a:t>
            </a: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Li </a:t>
            </a: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,   </a:t>
            </a: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J.W. </a:t>
            </a: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Staples and S.P</a:t>
            </a:r>
            <a:r>
              <a:rPr lang="en-GB" sz="4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4800" b="1" dirty="0" err="1" smtClean="0">
                <a:latin typeface="Times New Roman" pitchFamily="18" charset="0"/>
                <a:cs typeface="Times New Roman" pitchFamily="18" charset="0"/>
              </a:rPr>
              <a:t>Virostek</a:t>
            </a:r>
            <a:endParaRPr lang="en-GB" sz="4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GB" sz="4800" dirty="0">
                <a:latin typeface="Times New Roman" pitchFamily="18" charset="0"/>
                <a:cs typeface="Times New Roman" pitchFamily="18" charset="0"/>
              </a:rPr>
              <a:t>Lawrence Berkeley National Lab, Berkeley, </a:t>
            </a:r>
            <a:r>
              <a:rPr lang="en-GB" sz="4800" dirty="0" smtClean="0">
                <a:latin typeface="Times New Roman" pitchFamily="18" charset="0"/>
                <a:cs typeface="Times New Roman" pitchFamily="18" charset="0"/>
              </a:rPr>
              <a:t>CA, </a:t>
            </a:r>
            <a:r>
              <a:rPr lang="en-GB" sz="4800" dirty="0">
                <a:latin typeface="Times New Roman" pitchFamily="18" charset="0"/>
                <a:cs typeface="Times New Roman" pitchFamily="18" charset="0"/>
              </a:rPr>
              <a:t>USA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275"/>
          <p:cNvGrpSpPr>
            <a:grpSpLocks noChangeAspect="1"/>
          </p:cNvGrpSpPr>
          <p:nvPr/>
        </p:nvGrpSpPr>
        <p:grpSpPr bwMode="auto">
          <a:xfrm>
            <a:off x="585788" y="1532366"/>
            <a:ext cx="4719637" cy="2757488"/>
            <a:chOff x="192" y="48"/>
            <a:chExt cx="5754" cy="3369"/>
          </a:xfrm>
        </p:grpSpPr>
        <p:sp>
          <p:nvSpPr>
            <p:cNvPr id="6" name="Freeform 276"/>
            <p:cNvSpPr>
              <a:spLocks noChangeAspect="1"/>
            </p:cNvSpPr>
            <p:nvPr/>
          </p:nvSpPr>
          <p:spPr bwMode="auto">
            <a:xfrm>
              <a:off x="200" y="1909"/>
              <a:ext cx="5549" cy="1508"/>
            </a:xfrm>
            <a:custGeom>
              <a:avLst/>
              <a:gdLst>
                <a:gd name="T0" fmla="*/ 6 w 5549"/>
                <a:gd name="T1" fmla="*/ 142 h 1508"/>
                <a:gd name="T2" fmla="*/ 166 w 5549"/>
                <a:gd name="T3" fmla="*/ 131 h 1508"/>
                <a:gd name="T4" fmla="*/ 371 w 5549"/>
                <a:gd name="T5" fmla="*/ 120 h 1508"/>
                <a:gd name="T6" fmla="*/ 663 w 5549"/>
                <a:gd name="T7" fmla="*/ 97 h 1508"/>
                <a:gd name="T8" fmla="*/ 1034 w 5549"/>
                <a:gd name="T9" fmla="*/ 68 h 1508"/>
                <a:gd name="T10" fmla="*/ 1337 w 5549"/>
                <a:gd name="T11" fmla="*/ 62 h 1508"/>
                <a:gd name="T12" fmla="*/ 1771 w 5549"/>
                <a:gd name="T13" fmla="*/ 68 h 1508"/>
                <a:gd name="T14" fmla="*/ 2160 w 5549"/>
                <a:gd name="T15" fmla="*/ 108 h 1508"/>
                <a:gd name="T16" fmla="*/ 2457 w 5549"/>
                <a:gd name="T17" fmla="*/ 154 h 1508"/>
                <a:gd name="T18" fmla="*/ 2731 w 5549"/>
                <a:gd name="T19" fmla="*/ 217 h 1508"/>
                <a:gd name="T20" fmla="*/ 2977 w 5549"/>
                <a:gd name="T21" fmla="*/ 302 h 1508"/>
                <a:gd name="T22" fmla="*/ 3223 w 5549"/>
                <a:gd name="T23" fmla="*/ 394 h 1508"/>
                <a:gd name="T24" fmla="*/ 3451 w 5549"/>
                <a:gd name="T25" fmla="*/ 491 h 1508"/>
                <a:gd name="T26" fmla="*/ 3629 w 5549"/>
                <a:gd name="T27" fmla="*/ 582 h 1508"/>
                <a:gd name="T28" fmla="*/ 3800 w 5549"/>
                <a:gd name="T29" fmla="*/ 685 h 1508"/>
                <a:gd name="T30" fmla="*/ 3977 w 5549"/>
                <a:gd name="T31" fmla="*/ 811 h 1508"/>
                <a:gd name="T32" fmla="*/ 4143 w 5549"/>
                <a:gd name="T33" fmla="*/ 931 h 1508"/>
                <a:gd name="T34" fmla="*/ 4354 w 5549"/>
                <a:gd name="T35" fmla="*/ 1085 h 1508"/>
                <a:gd name="T36" fmla="*/ 4554 w 5549"/>
                <a:gd name="T37" fmla="*/ 1222 h 1508"/>
                <a:gd name="T38" fmla="*/ 4783 w 5549"/>
                <a:gd name="T39" fmla="*/ 1377 h 1508"/>
                <a:gd name="T40" fmla="*/ 4971 w 5549"/>
                <a:gd name="T41" fmla="*/ 1480 h 1508"/>
                <a:gd name="T42" fmla="*/ 5040 w 5549"/>
                <a:gd name="T43" fmla="*/ 1497 h 1508"/>
                <a:gd name="T44" fmla="*/ 5131 w 5549"/>
                <a:gd name="T45" fmla="*/ 1508 h 1508"/>
                <a:gd name="T46" fmla="*/ 5549 w 5549"/>
                <a:gd name="T47" fmla="*/ 1508 h 1508"/>
                <a:gd name="T48" fmla="*/ 5400 w 5549"/>
                <a:gd name="T49" fmla="*/ 1485 h 1508"/>
                <a:gd name="T50" fmla="*/ 5223 w 5549"/>
                <a:gd name="T51" fmla="*/ 1468 h 1508"/>
                <a:gd name="T52" fmla="*/ 5097 w 5549"/>
                <a:gd name="T53" fmla="*/ 1434 h 1508"/>
                <a:gd name="T54" fmla="*/ 4960 w 5549"/>
                <a:gd name="T55" fmla="*/ 1377 h 1508"/>
                <a:gd name="T56" fmla="*/ 4817 w 5549"/>
                <a:gd name="T57" fmla="*/ 1285 h 1508"/>
                <a:gd name="T58" fmla="*/ 4669 w 5549"/>
                <a:gd name="T59" fmla="*/ 1177 h 1508"/>
                <a:gd name="T60" fmla="*/ 4474 w 5549"/>
                <a:gd name="T61" fmla="*/ 1034 h 1508"/>
                <a:gd name="T62" fmla="*/ 4280 w 5549"/>
                <a:gd name="T63" fmla="*/ 897 h 1508"/>
                <a:gd name="T64" fmla="*/ 4149 w 5549"/>
                <a:gd name="T65" fmla="*/ 800 h 1508"/>
                <a:gd name="T66" fmla="*/ 4006 w 5549"/>
                <a:gd name="T67" fmla="*/ 697 h 1508"/>
                <a:gd name="T68" fmla="*/ 3806 w 5549"/>
                <a:gd name="T69" fmla="*/ 565 h 1508"/>
                <a:gd name="T70" fmla="*/ 3571 w 5549"/>
                <a:gd name="T71" fmla="*/ 434 h 1508"/>
                <a:gd name="T72" fmla="*/ 3394 w 5549"/>
                <a:gd name="T73" fmla="*/ 348 h 1508"/>
                <a:gd name="T74" fmla="*/ 3234 w 5549"/>
                <a:gd name="T75" fmla="*/ 280 h 1508"/>
                <a:gd name="T76" fmla="*/ 3057 w 5549"/>
                <a:gd name="T77" fmla="*/ 222 h 1508"/>
                <a:gd name="T78" fmla="*/ 2840 w 5549"/>
                <a:gd name="T79" fmla="*/ 160 h 1508"/>
                <a:gd name="T80" fmla="*/ 2589 w 5549"/>
                <a:gd name="T81" fmla="*/ 97 h 1508"/>
                <a:gd name="T82" fmla="*/ 2360 w 5549"/>
                <a:gd name="T83" fmla="*/ 62 h 1508"/>
                <a:gd name="T84" fmla="*/ 2057 w 5549"/>
                <a:gd name="T85" fmla="*/ 22 h 1508"/>
                <a:gd name="T86" fmla="*/ 1669 w 5549"/>
                <a:gd name="T87" fmla="*/ 0 h 1508"/>
                <a:gd name="T88" fmla="*/ 1394 w 5549"/>
                <a:gd name="T89" fmla="*/ 0 h 1508"/>
                <a:gd name="T90" fmla="*/ 1051 w 5549"/>
                <a:gd name="T91" fmla="*/ 11 h 1508"/>
                <a:gd name="T92" fmla="*/ 754 w 5549"/>
                <a:gd name="T93" fmla="*/ 34 h 1508"/>
                <a:gd name="T94" fmla="*/ 423 w 5549"/>
                <a:gd name="T95" fmla="*/ 62 h 1508"/>
                <a:gd name="T96" fmla="*/ 160 w 5549"/>
                <a:gd name="T97" fmla="*/ 85 h 1508"/>
                <a:gd name="T98" fmla="*/ 0 w 5549"/>
                <a:gd name="T99" fmla="*/ 97 h 1508"/>
                <a:gd name="T100" fmla="*/ 6 w 5549"/>
                <a:gd name="T101" fmla="*/ 142 h 150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549"/>
                <a:gd name="T154" fmla="*/ 0 h 1508"/>
                <a:gd name="T155" fmla="*/ 5549 w 5549"/>
                <a:gd name="T156" fmla="*/ 1508 h 150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549" h="1508">
                  <a:moveTo>
                    <a:pt x="6" y="142"/>
                  </a:moveTo>
                  <a:lnTo>
                    <a:pt x="166" y="131"/>
                  </a:lnTo>
                  <a:lnTo>
                    <a:pt x="371" y="120"/>
                  </a:lnTo>
                  <a:lnTo>
                    <a:pt x="663" y="97"/>
                  </a:lnTo>
                  <a:lnTo>
                    <a:pt x="1034" y="68"/>
                  </a:lnTo>
                  <a:lnTo>
                    <a:pt x="1337" y="62"/>
                  </a:lnTo>
                  <a:lnTo>
                    <a:pt x="1771" y="68"/>
                  </a:lnTo>
                  <a:lnTo>
                    <a:pt x="2160" y="108"/>
                  </a:lnTo>
                  <a:lnTo>
                    <a:pt x="2457" y="154"/>
                  </a:lnTo>
                  <a:lnTo>
                    <a:pt x="2731" y="217"/>
                  </a:lnTo>
                  <a:lnTo>
                    <a:pt x="2977" y="302"/>
                  </a:lnTo>
                  <a:lnTo>
                    <a:pt x="3223" y="394"/>
                  </a:lnTo>
                  <a:lnTo>
                    <a:pt x="3451" y="491"/>
                  </a:lnTo>
                  <a:lnTo>
                    <a:pt x="3629" y="582"/>
                  </a:lnTo>
                  <a:lnTo>
                    <a:pt x="3800" y="685"/>
                  </a:lnTo>
                  <a:lnTo>
                    <a:pt x="3977" y="811"/>
                  </a:lnTo>
                  <a:lnTo>
                    <a:pt x="4143" y="931"/>
                  </a:lnTo>
                  <a:lnTo>
                    <a:pt x="4354" y="1085"/>
                  </a:lnTo>
                  <a:lnTo>
                    <a:pt x="4554" y="1222"/>
                  </a:lnTo>
                  <a:lnTo>
                    <a:pt x="4783" y="1377"/>
                  </a:lnTo>
                  <a:lnTo>
                    <a:pt x="4971" y="1480"/>
                  </a:lnTo>
                  <a:lnTo>
                    <a:pt x="5040" y="1497"/>
                  </a:lnTo>
                  <a:lnTo>
                    <a:pt x="5131" y="1508"/>
                  </a:lnTo>
                  <a:lnTo>
                    <a:pt x="5549" y="1508"/>
                  </a:lnTo>
                  <a:lnTo>
                    <a:pt x="5400" y="1485"/>
                  </a:lnTo>
                  <a:lnTo>
                    <a:pt x="5223" y="1468"/>
                  </a:lnTo>
                  <a:lnTo>
                    <a:pt x="5097" y="1434"/>
                  </a:lnTo>
                  <a:lnTo>
                    <a:pt x="4960" y="1377"/>
                  </a:lnTo>
                  <a:lnTo>
                    <a:pt x="4817" y="1285"/>
                  </a:lnTo>
                  <a:lnTo>
                    <a:pt x="4669" y="1177"/>
                  </a:lnTo>
                  <a:lnTo>
                    <a:pt x="4474" y="1034"/>
                  </a:lnTo>
                  <a:lnTo>
                    <a:pt x="4280" y="897"/>
                  </a:lnTo>
                  <a:lnTo>
                    <a:pt x="4149" y="800"/>
                  </a:lnTo>
                  <a:lnTo>
                    <a:pt x="4006" y="697"/>
                  </a:lnTo>
                  <a:lnTo>
                    <a:pt x="3806" y="565"/>
                  </a:lnTo>
                  <a:lnTo>
                    <a:pt x="3571" y="434"/>
                  </a:lnTo>
                  <a:lnTo>
                    <a:pt x="3394" y="348"/>
                  </a:lnTo>
                  <a:lnTo>
                    <a:pt x="3234" y="280"/>
                  </a:lnTo>
                  <a:lnTo>
                    <a:pt x="3057" y="222"/>
                  </a:lnTo>
                  <a:lnTo>
                    <a:pt x="2840" y="160"/>
                  </a:lnTo>
                  <a:lnTo>
                    <a:pt x="2589" y="97"/>
                  </a:lnTo>
                  <a:lnTo>
                    <a:pt x="2360" y="62"/>
                  </a:lnTo>
                  <a:lnTo>
                    <a:pt x="2057" y="22"/>
                  </a:lnTo>
                  <a:lnTo>
                    <a:pt x="1669" y="0"/>
                  </a:lnTo>
                  <a:lnTo>
                    <a:pt x="1394" y="0"/>
                  </a:lnTo>
                  <a:lnTo>
                    <a:pt x="1051" y="11"/>
                  </a:lnTo>
                  <a:lnTo>
                    <a:pt x="754" y="34"/>
                  </a:lnTo>
                  <a:lnTo>
                    <a:pt x="423" y="62"/>
                  </a:lnTo>
                  <a:lnTo>
                    <a:pt x="160" y="85"/>
                  </a:lnTo>
                  <a:lnTo>
                    <a:pt x="0" y="97"/>
                  </a:lnTo>
                  <a:lnTo>
                    <a:pt x="6" y="142"/>
                  </a:lnTo>
                  <a:close/>
                </a:path>
              </a:pathLst>
            </a:custGeom>
            <a:solidFill>
              <a:srgbClr val="258B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Freeform 277"/>
            <p:cNvSpPr>
              <a:spLocks noChangeAspect="1"/>
            </p:cNvSpPr>
            <p:nvPr/>
          </p:nvSpPr>
          <p:spPr bwMode="auto">
            <a:xfrm>
              <a:off x="5137" y="1206"/>
              <a:ext cx="103" cy="2005"/>
            </a:xfrm>
            <a:custGeom>
              <a:avLst/>
              <a:gdLst>
                <a:gd name="T0" fmla="*/ 0 w 103"/>
                <a:gd name="T1" fmla="*/ 1943 h 2005"/>
                <a:gd name="T2" fmla="*/ 103 w 103"/>
                <a:gd name="T3" fmla="*/ 2005 h 2005"/>
                <a:gd name="T4" fmla="*/ 103 w 103"/>
                <a:gd name="T5" fmla="*/ 97 h 2005"/>
                <a:gd name="T6" fmla="*/ 40 w 103"/>
                <a:gd name="T7" fmla="*/ 0 h 2005"/>
                <a:gd name="T8" fmla="*/ 0 w 103"/>
                <a:gd name="T9" fmla="*/ 108 h 2005"/>
                <a:gd name="T10" fmla="*/ 0 w 103"/>
                <a:gd name="T11" fmla="*/ 1943 h 20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3"/>
                <a:gd name="T19" fmla="*/ 0 h 2005"/>
                <a:gd name="T20" fmla="*/ 103 w 103"/>
                <a:gd name="T21" fmla="*/ 2005 h 20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3" h="2005">
                  <a:moveTo>
                    <a:pt x="0" y="1943"/>
                  </a:moveTo>
                  <a:lnTo>
                    <a:pt x="103" y="2005"/>
                  </a:lnTo>
                  <a:lnTo>
                    <a:pt x="103" y="97"/>
                  </a:lnTo>
                  <a:lnTo>
                    <a:pt x="40" y="0"/>
                  </a:lnTo>
                  <a:lnTo>
                    <a:pt x="0" y="108"/>
                  </a:lnTo>
                  <a:lnTo>
                    <a:pt x="0" y="1943"/>
                  </a:lnTo>
                  <a:close/>
                </a:path>
              </a:pathLst>
            </a:custGeom>
            <a:solidFill>
              <a:srgbClr val="258B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278"/>
            <p:cNvSpPr>
              <a:spLocks noChangeAspect="1"/>
            </p:cNvSpPr>
            <p:nvPr/>
          </p:nvSpPr>
          <p:spPr bwMode="auto">
            <a:xfrm>
              <a:off x="4617" y="1217"/>
              <a:ext cx="69" cy="1606"/>
            </a:xfrm>
            <a:custGeom>
              <a:avLst/>
              <a:gdLst>
                <a:gd name="T0" fmla="*/ 0 w 69"/>
                <a:gd name="T1" fmla="*/ 1554 h 1606"/>
                <a:gd name="T2" fmla="*/ 69 w 69"/>
                <a:gd name="T3" fmla="*/ 1606 h 1606"/>
                <a:gd name="T4" fmla="*/ 69 w 69"/>
                <a:gd name="T5" fmla="*/ 92 h 1606"/>
                <a:gd name="T6" fmla="*/ 34 w 69"/>
                <a:gd name="T7" fmla="*/ 0 h 1606"/>
                <a:gd name="T8" fmla="*/ 0 w 69"/>
                <a:gd name="T9" fmla="*/ 97 h 1606"/>
                <a:gd name="T10" fmla="*/ 0 w 69"/>
                <a:gd name="T11" fmla="*/ 1554 h 16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1606"/>
                <a:gd name="T20" fmla="*/ 69 w 69"/>
                <a:gd name="T21" fmla="*/ 1606 h 160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1606">
                  <a:moveTo>
                    <a:pt x="0" y="1554"/>
                  </a:moveTo>
                  <a:lnTo>
                    <a:pt x="69" y="1606"/>
                  </a:lnTo>
                  <a:lnTo>
                    <a:pt x="69" y="92"/>
                  </a:lnTo>
                  <a:lnTo>
                    <a:pt x="34" y="0"/>
                  </a:lnTo>
                  <a:lnTo>
                    <a:pt x="0" y="97"/>
                  </a:lnTo>
                  <a:lnTo>
                    <a:pt x="0" y="1554"/>
                  </a:lnTo>
                  <a:close/>
                </a:path>
              </a:pathLst>
            </a:custGeom>
            <a:solidFill>
              <a:srgbClr val="258B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279"/>
            <p:cNvSpPr>
              <a:spLocks noChangeAspect="1"/>
            </p:cNvSpPr>
            <p:nvPr/>
          </p:nvSpPr>
          <p:spPr bwMode="auto">
            <a:xfrm>
              <a:off x="4714" y="680"/>
              <a:ext cx="435" cy="600"/>
            </a:xfrm>
            <a:custGeom>
              <a:avLst/>
              <a:gdLst>
                <a:gd name="T0" fmla="*/ 395 w 435"/>
                <a:gd name="T1" fmla="*/ 600 h 600"/>
                <a:gd name="T2" fmla="*/ 435 w 435"/>
                <a:gd name="T3" fmla="*/ 503 h 600"/>
                <a:gd name="T4" fmla="*/ 206 w 435"/>
                <a:gd name="T5" fmla="*/ 0 h 600"/>
                <a:gd name="T6" fmla="*/ 0 w 435"/>
                <a:gd name="T7" fmla="*/ 474 h 600"/>
                <a:gd name="T8" fmla="*/ 23 w 435"/>
                <a:gd name="T9" fmla="*/ 531 h 600"/>
                <a:gd name="T10" fmla="*/ 195 w 435"/>
                <a:gd name="T11" fmla="*/ 137 h 600"/>
                <a:gd name="T12" fmla="*/ 395 w 435"/>
                <a:gd name="T13" fmla="*/ 600 h 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5"/>
                <a:gd name="T22" fmla="*/ 0 h 600"/>
                <a:gd name="T23" fmla="*/ 435 w 435"/>
                <a:gd name="T24" fmla="*/ 600 h 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5" h="600">
                  <a:moveTo>
                    <a:pt x="395" y="600"/>
                  </a:moveTo>
                  <a:lnTo>
                    <a:pt x="435" y="503"/>
                  </a:lnTo>
                  <a:lnTo>
                    <a:pt x="206" y="0"/>
                  </a:lnTo>
                  <a:lnTo>
                    <a:pt x="0" y="474"/>
                  </a:lnTo>
                  <a:lnTo>
                    <a:pt x="23" y="531"/>
                  </a:lnTo>
                  <a:lnTo>
                    <a:pt x="195" y="137"/>
                  </a:lnTo>
                  <a:lnTo>
                    <a:pt x="395" y="600"/>
                  </a:lnTo>
                  <a:close/>
                </a:path>
              </a:pathLst>
            </a:custGeom>
            <a:solidFill>
              <a:srgbClr val="258B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AutoShape 280"/>
            <p:cNvSpPr>
              <a:spLocks noChangeAspect="1" noChangeArrowheads="1"/>
            </p:cNvSpPr>
            <p:nvPr/>
          </p:nvSpPr>
          <p:spPr bwMode="auto">
            <a:xfrm>
              <a:off x="4731" y="1376"/>
              <a:ext cx="85" cy="435"/>
            </a:xfrm>
            <a:prstGeom prst="roundRect">
              <a:avLst>
                <a:gd name="adj" fmla="val 16667"/>
              </a:avLst>
            </a:prstGeom>
            <a:solidFill>
              <a:srgbClr val="00008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1" name="AutoShape 281"/>
            <p:cNvSpPr>
              <a:spLocks noChangeAspect="1" noChangeArrowheads="1"/>
            </p:cNvSpPr>
            <p:nvPr/>
          </p:nvSpPr>
          <p:spPr bwMode="auto">
            <a:xfrm>
              <a:off x="4872" y="1375"/>
              <a:ext cx="85" cy="435"/>
            </a:xfrm>
            <a:prstGeom prst="roundRect">
              <a:avLst>
                <a:gd name="adj" fmla="val 16667"/>
              </a:avLst>
            </a:prstGeom>
            <a:solidFill>
              <a:srgbClr val="00008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2" name="AutoShape 282"/>
            <p:cNvSpPr>
              <a:spLocks noChangeAspect="1" noChangeArrowheads="1"/>
            </p:cNvSpPr>
            <p:nvPr/>
          </p:nvSpPr>
          <p:spPr bwMode="auto">
            <a:xfrm>
              <a:off x="5009" y="1377"/>
              <a:ext cx="85" cy="435"/>
            </a:xfrm>
            <a:prstGeom prst="roundRect">
              <a:avLst>
                <a:gd name="adj" fmla="val 16667"/>
              </a:avLst>
            </a:prstGeom>
            <a:solidFill>
              <a:srgbClr val="00008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3" name="Freeform 283"/>
            <p:cNvSpPr>
              <a:spLocks noChangeAspect="1"/>
            </p:cNvSpPr>
            <p:nvPr/>
          </p:nvSpPr>
          <p:spPr bwMode="auto">
            <a:xfrm>
              <a:off x="320" y="1364"/>
              <a:ext cx="356" cy="352"/>
            </a:xfrm>
            <a:custGeom>
              <a:avLst/>
              <a:gdLst>
                <a:gd name="T0" fmla="*/ 0 w 356"/>
                <a:gd name="T1" fmla="*/ 352 h 352"/>
                <a:gd name="T2" fmla="*/ 2 w 356"/>
                <a:gd name="T3" fmla="*/ 108 h 352"/>
                <a:gd name="T4" fmla="*/ 14 w 356"/>
                <a:gd name="T5" fmla="*/ 86 h 352"/>
                <a:gd name="T6" fmla="*/ 40 w 356"/>
                <a:gd name="T7" fmla="*/ 58 h 352"/>
                <a:gd name="T8" fmla="*/ 66 w 356"/>
                <a:gd name="T9" fmla="*/ 36 h 352"/>
                <a:gd name="T10" fmla="*/ 112 w 356"/>
                <a:gd name="T11" fmla="*/ 12 h 352"/>
                <a:gd name="T12" fmla="*/ 160 w 356"/>
                <a:gd name="T13" fmla="*/ 0 h 352"/>
                <a:gd name="T14" fmla="*/ 204 w 356"/>
                <a:gd name="T15" fmla="*/ 0 h 352"/>
                <a:gd name="T16" fmla="*/ 248 w 356"/>
                <a:gd name="T17" fmla="*/ 6 h 352"/>
                <a:gd name="T18" fmla="*/ 290 w 356"/>
                <a:gd name="T19" fmla="*/ 16 h 352"/>
                <a:gd name="T20" fmla="*/ 330 w 356"/>
                <a:gd name="T21" fmla="*/ 34 h 352"/>
                <a:gd name="T22" fmla="*/ 356 w 356"/>
                <a:gd name="T23" fmla="*/ 54 h 352"/>
                <a:gd name="T24" fmla="*/ 186 w 356"/>
                <a:gd name="T25" fmla="*/ 54 h 352"/>
                <a:gd name="T26" fmla="*/ 186 w 356"/>
                <a:gd name="T27" fmla="*/ 312 h 352"/>
                <a:gd name="T28" fmla="*/ 0 w 356"/>
                <a:gd name="T29" fmla="*/ 352 h 35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6"/>
                <a:gd name="T46" fmla="*/ 0 h 352"/>
                <a:gd name="T47" fmla="*/ 356 w 356"/>
                <a:gd name="T48" fmla="*/ 352 h 35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6" h="352">
                  <a:moveTo>
                    <a:pt x="0" y="352"/>
                  </a:moveTo>
                  <a:lnTo>
                    <a:pt x="2" y="108"/>
                  </a:lnTo>
                  <a:lnTo>
                    <a:pt x="14" y="86"/>
                  </a:lnTo>
                  <a:lnTo>
                    <a:pt x="40" y="58"/>
                  </a:lnTo>
                  <a:lnTo>
                    <a:pt x="66" y="36"/>
                  </a:lnTo>
                  <a:lnTo>
                    <a:pt x="112" y="12"/>
                  </a:lnTo>
                  <a:lnTo>
                    <a:pt x="160" y="0"/>
                  </a:lnTo>
                  <a:lnTo>
                    <a:pt x="204" y="0"/>
                  </a:lnTo>
                  <a:lnTo>
                    <a:pt x="248" y="6"/>
                  </a:lnTo>
                  <a:lnTo>
                    <a:pt x="290" y="16"/>
                  </a:lnTo>
                  <a:lnTo>
                    <a:pt x="330" y="34"/>
                  </a:lnTo>
                  <a:lnTo>
                    <a:pt x="356" y="54"/>
                  </a:lnTo>
                  <a:lnTo>
                    <a:pt x="186" y="54"/>
                  </a:lnTo>
                  <a:lnTo>
                    <a:pt x="186" y="312"/>
                  </a:lnTo>
                  <a:lnTo>
                    <a:pt x="0" y="352"/>
                  </a:lnTo>
                  <a:close/>
                </a:path>
              </a:pathLst>
            </a:custGeom>
            <a:solidFill>
              <a:srgbClr val="00008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284"/>
            <p:cNvSpPr>
              <a:spLocks noChangeAspect="1"/>
            </p:cNvSpPr>
            <p:nvPr/>
          </p:nvSpPr>
          <p:spPr bwMode="auto">
            <a:xfrm>
              <a:off x="3294" y="1364"/>
              <a:ext cx="356" cy="352"/>
            </a:xfrm>
            <a:custGeom>
              <a:avLst/>
              <a:gdLst>
                <a:gd name="T0" fmla="*/ 0 w 356"/>
                <a:gd name="T1" fmla="*/ 352 h 352"/>
                <a:gd name="T2" fmla="*/ 2 w 356"/>
                <a:gd name="T3" fmla="*/ 108 h 352"/>
                <a:gd name="T4" fmla="*/ 14 w 356"/>
                <a:gd name="T5" fmla="*/ 86 h 352"/>
                <a:gd name="T6" fmla="*/ 40 w 356"/>
                <a:gd name="T7" fmla="*/ 58 h 352"/>
                <a:gd name="T8" fmla="*/ 66 w 356"/>
                <a:gd name="T9" fmla="*/ 36 h 352"/>
                <a:gd name="T10" fmla="*/ 112 w 356"/>
                <a:gd name="T11" fmla="*/ 12 h 352"/>
                <a:gd name="T12" fmla="*/ 160 w 356"/>
                <a:gd name="T13" fmla="*/ 0 h 352"/>
                <a:gd name="T14" fmla="*/ 204 w 356"/>
                <a:gd name="T15" fmla="*/ 0 h 352"/>
                <a:gd name="T16" fmla="*/ 248 w 356"/>
                <a:gd name="T17" fmla="*/ 6 h 352"/>
                <a:gd name="T18" fmla="*/ 290 w 356"/>
                <a:gd name="T19" fmla="*/ 16 h 352"/>
                <a:gd name="T20" fmla="*/ 330 w 356"/>
                <a:gd name="T21" fmla="*/ 34 h 352"/>
                <a:gd name="T22" fmla="*/ 356 w 356"/>
                <a:gd name="T23" fmla="*/ 54 h 352"/>
                <a:gd name="T24" fmla="*/ 186 w 356"/>
                <a:gd name="T25" fmla="*/ 54 h 352"/>
                <a:gd name="T26" fmla="*/ 186 w 356"/>
                <a:gd name="T27" fmla="*/ 312 h 352"/>
                <a:gd name="T28" fmla="*/ 0 w 356"/>
                <a:gd name="T29" fmla="*/ 352 h 35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6"/>
                <a:gd name="T46" fmla="*/ 0 h 352"/>
                <a:gd name="T47" fmla="*/ 356 w 356"/>
                <a:gd name="T48" fmla="*/ 352 h 35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6" h="352">
                  <a:moveTo>
                    <a:pt x="0" y="352"/>
                  </a:moveTo>
                  <a:lnTo>
                    <a:pt x="2" y="108"/>
                  </a:lnTo>
                  <a:lnTo>
                    <a:pt x="14" y="86"/>
                  </a:lnTo>
                  <a:lnTo>
                    <a:pt x="40" y="58"/>
                  </a:lnTo>
                  <a:lnTo>
                    <a:pt x="66" y="36"/>
                  </a:lnTo>
                  <a:lnTo>
                    <a:pt x="112" y="12"/>
                  </a:lnTo>
                  <a:lnTo>
                    <a:pt x="160" y="0"/>
                  </a:lnTo>
                  <a:lnTo>
                    <a:pt x="204" y="0"/>
                  </a:lnTo>
                  <a:lnTo>
                    <a:pt x="248" y="6"/>
                  </a:lnTo>
                  <a:lnTo>
                    <a:pt x="290" y="16"/>
                  </a:lnTo>
                  <a:lnTo>
                    <a:pt x="330" y="34"/>
                  </a:lnTo>
                  <a:lnTo>
                    <a:pt x="356" y="54"/>
                  </a:lnTo>
                  <a:lnTo>
                    <a:pt x="186" y="54"/>
                  </a:lnTo>
                  <a:lnTo>
                    <a:pt x="186" y="312"/>
                  </a:lnTo>
                  <a:lnTo>
                    <a:pt x="0" y="352"/>
                  </a:lnTo>
                  <a:close/>
                </a:path>
              </a:pathLst>
            </a:custGeom>
            <a:solidFill>
              <a:srgbClr val="00008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285"/>
            <p:cNvSpPr>
              <a:spLocks noChangeAspect="1"/>
            </p:cNvSpPr>
            <p:nvPr/>
          </p:nvSpPr>
          <p:spPr bwMode="auto">
            <a:xfrm>
              <a:off x="818" y="1364"/>
              <a:ext cx="356" cy="352"/>
            </a:xfrm>
            <a:custGeom>
              <a:avLst/>
              <a:gdLst>
                <a:gd name="T0" fmla="*/ 0 w 356"/>
                <a:gd name="T1" fmla="*/ 352 h 352"/>
                <a:gd name="T2" fmla="*/ 2 w 356"/>
                <a:gd name="T3" fmla="*/ 108 h 352"/>
                <a:gd name="T4" fmla="*/ 14 w 356"/>
                <a:gd name="T5" fmla="*/ 86 h 352"/>
                <a:gd name="T6" fmla="*/ 40 w 356"/>
                <a:gd name="T7" fmla="*/ 58 h 352"/>
                <a:gd name="T8" fmla="*/ 66 w 356"/>
                <a:gd name="T9" fmla="*/ 36 h 352"/>
                <a:gd name="T10" fmla="*/ 112 w 356"/>
                <a:gd name="T11" fmla="*/ 12 h 352"/>
                <a:gd name="T12" fmla="*/ 160 w 356"/>
                <a:gd name="T13" fmla="*/ 0 h 352"/>
                <a:gd name="T14" fmla="*/ 204 w 356"/>
                <a:gd name="T15" fmla="*/ 0 h 352"/>
                <a:gd name="T16" fmla="*/ 248 w 356"/>
                <a:gd name="T17" fmla="*/ 6 h 352"/>
                <a:gd name="T18" fmla="*/ 290 w 356"/>
                <a:gd name="T19" fmla="*/ 16 h 352"/>
                <a:gd name="T20" fmla="*/ 330 w 356"/>
                <a:gd name="T21" fmla="*/ 34 h 352"/>
                <a:gd name="T22" fmla="*/ 356 w 356"/>
                <a:gd name="T23" fmla="*/ 54 h 352"/>
                <a:gd name="T24" fmla="*/ 186 w 356"/>
                <a:gd name="T25" fmla="*/ 54 h 352"/>
                <a:gd name="T26" fmla="*/ 186 w 356"/>
                <a:gd name="T27" fmla="*/ 312 h 352"/>
                <a:gd name="T28" fmla="*/ 0 w 356"/>
                <a:gd name="T29" fmla="*/ 352 h 35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6"/>
                <a:gd name="T46" fmla="*/ 0 h 352"/>
                <a:gd name="T47" fmla="*/ 356 w 356"/>
                <a:gd name="T48" fmla="*/ 352 h 35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6" h="352">
                  <a:moveTo>
                    <a:pt x="0" y="352"/>
                  </a:moveTo>
                  <a:lnTo>
                    <a:pt x="2" y="108"/>
                  </a:lnTo>
                  <a:lnTo>
                    <a:pt x="14" y="86"/>
                  </a:lnTo>
                  <a:lnTo>
                    <a:pt x="40" y="58"/>
                  </a:lnTo>
                  <a:lnTo>
                    <a:pt x="66" y="36"/>
                  </a:lnTo>
                  <a:lnTo>
                    <a:pt x="112" y="12"/>
                  </a:lnTo>
                  <a:lnTo>
                    <a:pt x="160" y="0"/>
                  </a:lnTo>
                  <a:lnTo>
                    <a:pt x="204" y="0"/>
                  </a:lnTo>
                  <a:lnTo>
                    <a:pt x="248" y="6"/>
                  </a:lnTo>
                  <a:lnTo>
                    <a:pt x="290" y="16"/>
                  </a:lnTo>
                  <a:lnTo>
                    <a:pt x="330" y="34"/>
                  </a:lnTo>
                  <a:lnTo>
                    <a:pt x="356" y="54"/>
                  </a:lnTo>
                  <a:lnTo>
                    <a:pt x="186" y="54"/>
                  </a:lnTo>
                  <a:lnTo>
                    <a:pt x="186" y="312"/>
                  </a:lnTo>
                  <a:lnTo>
                    <a:pt x="0" y="352"/>
                  </a:lnTo>
                  <a:close/>
                </a:path>
              </a:pathLst>
            </a:custGeom>
            <a:solidFill>
              <a:srgbClr val="00008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286"/>
            <p:cNvSpPr>
              <a:spLocks noChangeAspect="1"/>
            </p:cNvSpPr>
            <p:nvPr/>
          </p:nvSpPr>
          <p:spPr bwMode="auto">
            <a:xfrm>
              <a:off x="1313" y="1364"/>
              <a:ext cx="356" cy="352"/>
            </a:xfrm>
            <a:custGeom>
              <a:avLst/>
              <a:gdLst>
                <a:gd name="T0" fmla="*/ 0 w 356"/>
                <a:gd name="T1" fmla="*/ 352 h 352"/>
                <a:gd name="T2" fmla="*/ 2 w 356"/>
                <a:gd name="T3" fmla="*/ 108 h 352"/>
                <a:gd name="T4" fmla="*/ 14 w 356"/>
                <a:gd name="T5" fmla="*/ 86 h 352"/>
                <a:gd name="T6" fmla="*/ 40 w 356"/>
                <a:gd name="T7" fmla="*/ 58 h 352"/>
                <a:gd name="T8" fmla="*/ 66 w 356"/>
                <a:gd name="T9" fmla="*/ 36 h 352"/>
                <a:gd name="T10" fmla="*/ 112 w 356"/>
                <a:gd name="T11" fmla="*/ 12 h 352"/>
                <a:gd name="T12" fmla="*/ 160 w 356"/>
                <a:gd name="T13" fmla="*/ 0 h 352"/>
                <a:gd name="T14" fmla="*/ 204 w 356"/>
                <a:gd name="T15" fmla="*/ 0 h 352"/>
                <a:gd name="T16" fmla="*/ 248 w 356"/>
                <a:gd name="T17" fmla="*/ 6 h 352"/>
                <a:gd name="T18" fmla="*/ 290 w 356"/>
                <a:gd name="T19" fmla="*/ 16 h 352"/>
                <a:gd name="T20" fmla="*/ 330 w 356"/>
                <a:gd name="T21" fmla="*/ 34 h 352"/>
                <a:gd name="T22" fmla="*/ 356 w 356"/>
                <a:gd name="T23" fmla="*/ 54 h 352"/>
                <a:gd name="T24" fmla="*/ 186 w 356"/>
                <a:gd name="T25" fmla="*/ 54 h 352"/>
                <a:gd name="T26" fmla="*/ 186 w 356"/>
                <a:gd name="T27" fmla="*/ 312 h 352"/>
                <a:gd name="T28" fmla="*/ 0 w 356"/>
                <a:gd name="T29" fmla="*/ 352 h 35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6"/>
                <a:gd name="T46" fmla="*/ 0 h 352"/>
                <a:gd name="T47" fmla="*/ 356 w 356"/>
                <a:gd name="T48" fmla="*/ 352 h 35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6" h="352">
                  <a:moveTo>
                    <a:pt x="0" y="352"/>
                  </a:moveTo>
                  <a:lnTo>
                    <a:pt x="2" y="108"/>
                  </a:lnTo>
                  <a:lnTo>
                    <a:pt x="14" y="86"/>
                  </a:lnTo>
                  <a:lnTo>
                    <a:pt x="40" y="58"/>
                  </a:lnTo>
                  <a:lnTo>
                    <a:pt x="66" y="36"/>
                  </a:lnTo>
                  <a:lnTo>
                    <a:pt x="112" y="12"/>
                  </a:lnTo>
                  <a:lnTo>
                    <a:pt x="160" y="0"/>
                  </a:lnTo>
                  <a:lnTo>
                    <a:pt x="204" y="0"/>
                  </a:lnTo>
                  <a:lnTo>
                    <a:pt x="248" y="6"/>
                  </a:lnTo>
                  <a:lnTo>
                    <a:pt x="290" y="16"/>
                  </a:lnTo>
                  <a:lnTo>
                    <a:pt x="330" y="34"/>
                  </a:lnTo>
                  <a:lnTo>
                    <a:pt x="356" y="54"/>
                  </a:lnTo>
                  <a:lnTo>
                    <a:pt x="186" y="54"/>
                  </a:lnTo>
                  <a:lnTo>
                    <a:pt x="186" y="312"/>
                  </a:lnTo>
                  <a:lnTo>
                    <a:pt x="0" y="352"/>
                  </a:lnTo>
                  <a:close/>
                </a:path>
              </a:pathLst>
            </a:custGeom>
            <a:solidFill>
              <a:srgbClr val="00008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287"/>
            <p:cNvSpPr>
              <a:spLocks noChangeAspect="1"/>
            </p:cNvSpPr>
            <p:nvPr/>
          </p:nvSpPr>
          <p:spPr bwMode="auto">
            <a:xfrm>
              <a:off x="1808" y="1364"/>
              <a:ext cx="356" cy="352"/>
            </a:xfrm>
            <a:custGeom>
              <a:avLst/>
              <a:gdLst>
                <a:gd name="T0" fmla="*/ 0 w 356"/>
                <a:gd name="T1" fmla="*/ 352 h 352"/>
                <a:gd name="T2" fmla="*/ 2 w 356"/>
                <a:gd name="T3" fmla="*/ 108 h 352"/>
                <a:gd name="T4" fmla="*/ 14 w 356"/>
                <a:gd name="T5" fmla="*/ 86 h 352"/>
                <a:gd name="T6" fmla="*/ 40 w 356"/>
                <a:gd name="T7" fmla="*/ 58 h 352"/>
                <a:gd name="T8" fmla="*/ 66 w 356"/>
                <a:gd name="T9" fmla="*/ 36 h 352"/>
                <a:gd name="T10" fmla="*/ 112 w 356"/>
                <a:gd name="T11" fmla="*/ 12 h 352"/>
                <a:gd name="T12" fmla="*/ 160 w 356"/>
                <a:gd name="T13" fmla="*/ 0 h 352"/>
                <a:gd name="T14" fmla="*/ 204 w 356"/>
                <a:gd name="T15" fmla="*/ 0 h 352"/>
                <a:gd name="T16" fmla="*/ 248 w 356"/>
                <a:gd name="T17" fmla="*/ 6 h 352"/>
                <a:gd name="T18" fmla="*/ 290 w 356"/>
                <a:gd name="T19" fmla="*/ 16 h 352"/>
                <a:gd name="T20" fmla="*/ 330 w 356"/>
                <a:gd name="T21" fmla="*/ 34 h 352"/>
                <a:gd name="T22" fmla="*/ 356 w 356"/>
                <a:gd name="T23" fmla="*/ 54 h 352"/>
                <a:gd name="T24" fmla="*/ 186 w 356"/>
                <a:gd name="T25" fmla="*/ 54 h 352"/>
                <a:gd name="T26" fmla="*/ 186 w 356"/>
                <a:gd name="T27" fmla="*/ 312 h 352"/>
                <a:gd name="T28" fmla="*/ 0 w 356"/>
                <a:gd name="T29" fmla="*/ 352 h 35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6"/>
                <a:gd name="T46" fmla="*/ 0 h 352"/>
                <a:gd name="T47" fmla="*/ 356 w 356"/>
                <a:gd name="T48" fmla="*/ 352 h 35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6" h="352">
                  <a:moveTo>
                    <a:pt x="0" y="352"/>
                  </a:moveTo>
                  <a:lnTo>
                    <a:pt x="2" y="108"/>
                  </a:lnTo>
                  <a:lnTo>
                    <a:pt x="14" y="86"/>
                  </a:lnTo>
                  <a:lnTo>
                    <a:pt x="40" y="58"/>
                  </a:lnTo>
                  <a:lnTo>
                    <a:pt x="66" y="36"/>
                  </a:lnTo>
                  <a:lnTo>
                    <a:pt x="112" y="12"/>
                  </a:lnTo>
                  <a:lnTo>
                    <a:pt x="160" y="0"/>
                  </a:lnTo>
                  <a:lnTo>
                    <a:pt x="204" y="0"/>
                  </a:lnTo>
                  <a:lnTo>
                    <a:pt x="248" y="6"/>
                  </a:lnTo>
                  <a:lnTo>
                    <a:pt x="290" y="16"/>
                  </a:lnTo>
                  <a:lnTo>
                    <a:pt x="330" y="34"/>
                  </a:lnTo>
                  <a:lnTo>
                    <a:pt x="356" y="54"/>
                  </a:lnTo>
                  <a:lnTo>
                    <a:pt x="186" y="54"/>
                  </a:lnTo>
                  <a:lnTo>
                    <a:pt x="186" y="312"/>
                  </a:lnTo>
                  <a:lnTo>
                    <a:pt x="0" y="352"/>
                  </a:lnTo>
                  <a:close/>
                </a:path>
              </a:pathLst>
            </a:custGeom>
            <a:solidFill>
              <a:srgbClr val="00008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Freeform 288"/>
            <p:cNvSpPr>
              <a:spLocks noChangeAspect="1"/>
            </p:cNvSpPr>
            <p:nvPr/>
          </p:nvSpPr>
          <p:spPr bwMode="auto">
            <a:xfrm>
              <a:off x="2303" y="1364"/>
              <a:ext cx="356" cy="352"/>
            </a:xfrm>
            <a:custGeom>
              <a:avLst/>
              <a:gdLst>
                <a:gd name="T0" fmla="*/ 0 w 356"/>
                <a:gd name="T1" fmla="*/ 352 h 352"/>
                <a:gd name="T2" fmla="*/ 2 w 356"/>
                <a:gd name="T3" fmla="*/ 108 h 352"/>
                <a:gd name="T4" fmla="*/ 14 w 356"/>
                <a:gd name="T5" fmla="*/ 86 h 352"/>
                <a:gd name="T6" fmla="*/ 40 w 356"/>
                <a:gd name="T7" fmla="*/ 58 h 352"/>
                <a:gd name="T8" fmla="*/ 66 w 356"/>
                <a:gd name="T9" fmla="*/ 36 h 352"/>
                <a:gd name="T10" fmla="*/ 112 w 356"/>
                <a:gd name="T11" fmla="*/ 12 h 352"/>
                <a:gd name="T12" fmla="*/ 160 w 356"/>
                <a:gd name="T13" fmla="*/ 0 h 352"/>
                <a:gd name="T14" fmla="*/ 204 w 356"/>
                <a:gd name="T15" fmla="*/ 0 h 352"/>
                <a:gd name="T16" fmla="*/ 248 w 356"/>
                <a:gd name="T17" fmla="*/ 6 h 352"/>
                <a:gd name="T18" fmla="*/ 290 w 356"/>
                <a:gd name="T19" fmla="*/ 16 h 352"/>
                <a:gd name="T20" fmla="*/ 330 w 356"/>
                <a:gd name="T21" fmla="*/ 34 h 352"/>
                <a:gd name="T22" fmla="*/ 356 w 356"/>
                <a:gd name="T23" fmla="*/ 54 h 352"/>
                <a:gd name="T24" fmla="*/ 186 w 356"/>
                <a:gd name="T25" fmla="*/ 54 h 352"/>
                <a:gd name="T26" fmla="*/ 186 w 356"/>
                <a:gd name="T27" fmla="*/ 312 h 352"/>
                <a:gd name="T28" fmla="*/ 0 w 356"/>
                <a:gd name="T29" fmla="*/ 352 h 35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6"/>
                <a:gd name="T46" fmla="*/ 0 h 352"/>
                <a:gd name="T47" fmla="*/ 356 w 356"/>
                <a:gd name="T48" fmla="*/ 352 h 35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6" h="352">
                  <a:moveTo>
                    <a:pt x="0" y="352"/>
                  </a:moveTo>
                  <a:lnTo>
                    <a:pt x="2" y="108"/>
                  </a:lnTo>
                  <a:lnTo>
                    <a:pt x="14" y="86"/>
                  </a:lnTo>
                  <a:lnTo>
                    <a:pt x="40" y="58"/>
                  </a:lnTo>
                  <a:lnTo>
                    <a:pt x="66" y="36"/>
                  </a:lnTo>
                  <a:lnTo>
                    <a:pt x="112" y="12"/>
                  </a:lnTo>
                  <a:lnTo>
                    <a:pt x="160" y="0"/>
                  </a:lnTo>
                  <a:lnTo>
                    <a:pt x="204" y="0"/>
                  </a:lnTo>
                  <a:lnTo>
                    <a:pt x="248" y="6"/>
                  </a:lnTo>
                  <a:lnTo>
                    <a:pt x="290" y="16"/>
                  </a:lnTo>
                  <a:lnTo>
                    <a:pt x="330" y="34"/>
                  </a:lnTo>
                  <a:lnTo>
                    <a:pt x="356" y="54"/>
                  </a:lnTo>
                  <a:lnTo>
                    <a:pt x="186" y="54"/>
                  </a:lnTo>
                  <a:lnTo>
                    <a:pt x="186" y="312"/>
                  </a:lnTo>
                  <a:lnTo>
                    <a:pt x="0" y="352"/>
                  </a:lnTo>
                  <a:close/>
                </a:path>
              </a:pathLst>
            </a:custGeom>
            <a:solidFill>
              <a:srgbClr val="00008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Freeform 289"/>
            <p:cNvSpPr>
              <a:spLocks noChangeAspect="1"/>
            </p:cNvSpPr>
            <p:nvPr/>
          </p:nvSpPr>
          <p:spPr bwMode="auto">
            <a:xfrm>
              <a:off x="2801" y="1364"/>
              <a:ext cx="356" cy="352"/>
            </a:xfrm>
            <a:custGeom>
              <a:avLst/>
              <a:gdLst>
                <a:gd name="T0" fmla="*/ 0 w 356"/>
                <a:gd name="T1" fmla="*/ 352 h 352"/>
                <a:gd name="T2" fmla="*/ 2 w 356"/>
                <a:gd name="T3" fmla="*/ 108 h 352"/>
                <a:gd name="T4" fmla="*/ 14 w 356"/>
                <a:gd name="T5" fmla="*/ 86 h 352"/>
                <a:gd name="T6" fmla="*/ 40 w 356"/>
                <a:gd name="T7" fmla="*/ 58 h 352"/>
                <a:gd name="T8" fmla="*/ 66 w 356"/>
                <a:gd name="T9" fmla="*/ 36 h 352"/>
                <a:gd name="T10" fmla="*/ 112 w 356"/>
                <a:gd name="T11" fmla="*/ 12 h 352"/>
                <a:gd name="T12" fmla="*/ 160 w 356"/>
                <a:gd name="T13" fmla="*/ 0 h 352"/>
                <a:gd name="T14" fmla="*/ 204 w 356"/>
                <a:gd name="T15" fmla="*/ 0 h 352"/>
                <a:gd name="T16" fmla="*/ 248 w 356"/>
                <a:gd name="T17" fmla="*/ 6 h 352"/>
                <a:gd name="T18" fmla="*/ 290 w 356"/>
                <a:gd name="T19" fmla="*/ 16 h 352"/>
                <a:gd name="T20" fmla="*/ 330 w 356"/>
                <a:gd name="T21" fmla="*/ 34 h 352"/>
                <a:gd name="T22" fmla="*/ 356 w 356"/>
                <a:gd name="T23" fmla="*/ 54 h 352"/>
                <a:gd name="T24" fmla="*/ 186 w 356"/>
                <a:gd name="T25" fmla="*/ 54 h 352"/>
                <a:gd name="T26" fmla="*/ 186 w 356"/>
                <a:gd name="T27" fmla="*/ 312 h 352"/>
                <a:gd name="T28" fmla="*/ 0 w 356"/>
                <a:gd name="T29" fmla="*/ 352 h 35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6"/>
                <a:gd name="T46" fmla="*/ 0 h 352"/>
                <a:gd name="T47" fmla="*/ 356 w 356"/>
                <a:gd name="T48" fmla="*/ 352 h 35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6" h="352">
                  <a:moveTo>
                    <a:pt x="0" y="352"/>
                  </a:moveTo>
                  <a:lnTo>
                    <a:pt x="2" y="108"/>
                  </a:lnTo>
                  <a:lnTo>
                    <a:pt x="14" y="86"/>
                  </a:lnTo>
                  <a:lnTo>
                    <a:pt x="40" y="58"/>
                  </a:lnTo>
                  <a:lnTo>
                    <a:pt x="66" y="36"/>
                  </a:lnTo>
                  <a:lnTo>
                    <a:pt x="112" y="12"/>
                  </a:lnTo>
                  <a:lnTo>
                    <a:pt x="160" y="0"/>
                  </a:lnTo>
                  <a:lnTo>
                    <a:pt x="204" y="0"/>
                  </a:lnTo>
                  <a:lnTo>
                    <a:pt x="248" y="6"/>
                  </a:lnTo>
                  <a:lnTo>
                    <a:pt x="290" y="16"/>
                  </a:lnTo>
                  <a:lnTo>
                    <a:pt x="330" y="34"/>
                  </a:lnTo>
                  <a:lnTo>
                    <a:pt x="356" y="54"/>
                  </a:lnTo>
                  <a:lnTo>
                    <a:pt x="186" y="54"/>
                  </a:lnTo>
                  <a:lnTo>
                    <a:pt x="186" y="312"/>
                  </a:lnTo>
                  <a:lnTo>
                    <a:pt x="0" y="352"/>
                  </a:lnTo>
                  <a:close/>
                </a:path>
              </a:pathLst>
            </a:custGeom>
            <a:solidFill>
              <a:srgbClr val="00008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Freeform 290"/>
            <p:cNvSpPr>
              <a:spLocks noChangeAspect="1"/>
            </p:cNvSpPr>
            <p:nvPr/>
          </p:nvSpPr>
          <p:spPr bwMode="auto">
            <a:xfrm>
              <a:off x="405" y="357"/>
              <a:ext cx="3543" cy="1944"/>
            </a:xfrm>
            <a:custGeom>
              <a:avLst/>
              <a:gdLst>
                <a:gd name="T0" fmla="*/ 33 w 3543"/>
                <a:gd name="T1" fmla="*/ 423 h 1944"/>
                <a:gd name="T2" fmla="*/ 144 w 3543"/>
                <a:gd name="T3" fmla="*/ 372 h 1944"/>
                <a:gd name="T4" fmla="*/ 243 w 3543"/>
                <a:gd name="T5" fmla="*/ 330 h 1944"/>
                <a:gd name="T6" fmla="*/ 393 w 3543"/>
                <a:gd name="T7" fmla="*/ 276 h 1944"/>
                <a:gd name="T8" fmla="*/ 528 w 3543"/>
                <a:gd name="T9" fmla="*/ 234 h 1944"/>
                <a:gd name="T10" fmla="*/ 687 w 3543"/>
                <a:gd name="T11" fmla="*/ 192 h 1944"/>
                <a:gd name="T12" fmla="*/ 897 w 3543"/>
                <a:gd name="T13" fmla="*/ 153 h 1944"/>
                <a:gd name="T14" fmla="*/ 1110 w 3543"/>
                <a:gd name="T15" fmla="*/ 126 h 1944"/>
                <a:gd name="T16" fmla="*/ 1290 w 3543"/>
                <a:gd name="T17" fmla="*/ 111 h 1944"/>
                <a:gd name="T18" fmla="*/ 1452 w 3543"/>
                <a:gd name="T19" fmla="*/ 105 h 1944"/>
                <a:gd name="T20" fmla="*/ 1599 w 3543"/>
                <a:gd name="T21" fmla="*/ 114 h 1944"/>
                <a:gd name="T22" fmla="*/ 1743 w 3543"/>
                <a:gd name="T23" fmla="*/ 126 h 1944"/>
                <a:gd name="T24" fmla="*/ 1917 w 3543"/>
                <a:gd name="T25" fmla="*/ 159 h 1944"/>
                <a:gd name="T26" fmla="*/ 2064 w 3543"/>
                <a:gd name="T27" fmla="*/ 201 h 1944"/>
                <a:gd name="T28" fmla="*/ 2211 w 3543"/>
                <a:gd name="T29" fmla="*/ 252 h 1944"/>
                <a:gd name="T30" fmla="*/ 2388 w 3543"/>
                <a:gd name="T31" fmla="*/ 327 h 1944"/>
                <a:gd name="T32" fmla="*/ 2523 w 3543"/>
                <a:gd name="T33" fmla="*/ 393 h 1944"/>
                <a:gd name="T34" fmla="*/ 2658 w 3543"/>
                <a:gd name="T35" fmla="*/ 474 h 1944"/>
                <a:gd name="T36" fmla="*/ 2796 w 3543"/>
                <a:gd name="T37" fmla="*/ 570 h 1944"/>
                <a:gd name="T38" fmla="*/ 2901 w 3543"/>
                <a:gd name="T39" fmla="*/ 645 h 1944"/>
                <a:gd name="T40" fmla="*/ 2988 w 3543"/>
                <a:gd name="T41" fmla="*/ 714 h 1944"/>
                <a:gd name="T42" fmla="*/ 3096 w 3543"/>
                <a:gd name="T43" fmla="*/ 801 h 1944"/>
                <a:gd name="T44" fmla="*/ 3189 w 3543"/>
                <a:gd name="T45" fmla="*/ 885 h 1944"/>
                <a:gd name="T46" fmla="*/ 3426 w 3543"/>
                <a:gd name="T47" fmla="*/ 885 h 1944"/>
                <a:gd name="T48" fmla="*/ 3426 w 3543"/>
                <a:gd name="T49" fmla="*/ 1878 h 1944"/>
                <a:gd name="T50" fmla="*/ 3543 w 3543"/>
                <a:gd name="T51" fmla="*/ 1944 h 1944"/>
                <a:gd name="T52" fmla="*/ 3543 w 3543"/>
                <a:gd name="T53" fmla="*/ 786 h 1944"/>
                <a:gd name="T54" fmla="*/ 3291 w 3543"/>
                <a:gd name="T55" fmla="*/ 786 h 1944"/>
                <a:gd name="T56" fmla="*/ 3216 w 3543"/>
                <a:gd name="T57" fmla="*/ 711 h 1944"/>
                <a:gd name="T58" fmla="*/ 3123 w 3543"/>
                <a:gd name="T59" fmla="*/ 624 h 1944"/>
                <a:gd name="T60" fmla="*/ 3000 w 3543"/>
                <a:gd name="T61" fmla="*/ 519 h 1944"/>
                <a:gd name="T62" fmla="*/ 2871 w 3543"/>
                <a:gd name="T63" fmla="*/ 423 h 1944"/>
                <a:gd name="T64" fmla="*/ 2745 w 3543"/>
                <a:gd name="T65" fmla="*/ 345 h 1944"/>
                <a:gd name="T66" fmla="*/ 2592 w 3543"/>
                <a:gd name="T67" fmla="*/ 264 h 1944"/>
                <a:gd name="T68" fmla="*/ 2427 w 3543"/>
                <a:gd name="T69" fmla="*/ 186 h 1944"/>
                <a:gd name="T70" fmla="*/ 2280 w 3543"/>
                <a:gd name="T71" fmla="*/ 132 h 1944"/>
                <a:gd name="T72" fmla="*/ 2112 w 3543"/>
                <a:gd name="T73" fmla="*/ 75 h 1944"/>
                <a:gd name="T74" fmla="*/ 1986 w 3543"/>
                <a:gd name="T75" fmla="*/ 45 h 1944"/>
                <a:gd name="T76" fmla="*/ 1845 w 3543"/>
                <a:gd name="T77" fmla="*/ 27 h 1944"/>
                <a:gd name="T78" fmla="*/ 1713 w 3543"/>
                <a:gd name="T79" fmla="*/ 9 h 1944"/>
                <a:gd name="T80" fmla="*/ 1575 w 3543"/>
                <a:gd name="T81" fmla="*/ 3 h 1944"/>
                <a:gd name="T82" fmla="*/ 1422 w 3543"/>
                <a:gd name="T83" fmla="*/ 0 h 1944"/>
                <a:gd name="T84" fmla="*/ 1263 w 3543"/>
                <a:gd name="T85" fmla="*/ 6 h 1944"/>
                <a:gd name="T86" fmla="*/ 1065 w 3543"/>
                <a:gd name="T87" fmla="*/ 24 h 1944"/>
                <a:gd name="T88" fmla="*/ 879 w 3543"/>
                <a:gd name="T89" fmla="*/ 51 h 1944"/>
                <a:gd name="T90" fmla="*/ 732 w 3543"/>
                <a:gd name="T91" fmla="*/ 87 h 1944"/>
                <a:gd name="T92" fmla="*/ 567 w 3543"/>
                <a:gd name="T93" fmla="*/ 141 h 1944"/>
                <a:gd name="T94" fmla="*/ 399 w 3543"/>
                <a:gd name="T95" fmla="*/ 207 h 1944"/>
                <a:gd name="T96" fmla="*/ 204 w 3543"/>
                <a:gd name="T97" fmla="*/ 300 h 1944"/>
                <a:gd name="T98" fmla="*/ 102 w 3543"/>
                <a:gd name="T99" fmla="*/ 360 h 1944"/>
                <a:gd name="T100" fmla="*/ 0 w 3543"/>
                <a:gd name="T101" fmla="*/ 435 h 1944"/>
                <a:gd name="T102" fmla="*/ 33 w 3543"/>
                <a:gd name="T103" fmla="*/ 423 h 194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543"/>
                <a:gd name="T157" fmla="*/ 0 h 1944"/>
                <a:gd name="T158" fmla="*/ 3543 w 3543"/>
                <a:gd name="T159" fmla="*/ 1944 h 194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543" h="1944">
                  <a:moveTo>
                    <a:pt x="33" y="423"/>
                  </a:moveTo>
                  <a:lnTo>
                    <a:pt x="144" y="372"/>
                  </a:lnTo>
                  <a:lnTo>
                    <a:pt x="243" y="330"/>
                  </a:lnTo>
                  <a:lnTo>
                    <a:pt x="393" y="276"/>
                  </a:lnTo>
                  <a:lnTo>
                    <a:pt x="528" y="234"/>
                  </a:lnTo>
                  <a:lnTo>
                    <a:pt x="687" y="192"/>
                  </a:lnTo>
                  <a:lnTo>
                    <a:pt x="897" y="153"/>
                  </a:lnTo>
                  <a:lnTo>
                    <a:pt x="1110" y="126"/>
                  </a:lnTo>
                  <a:lnTo>
                    <a:pt x="1290" y="111"/>
                  </a:lnTo>
                  <a:lnTo>
                    <a:pt x="1452" y="105"/>
                  </a:lnTo>
                  <a:lnTo>
                    <a:pt x="1599" y="114"/>
                  </a:lnTo>
                  <a:lnTo>
                    <a:pt x="1743" y="126"/>
                  </a:lnTo>
                  <a:lnTo>
                    <a:pt x="1917" y="159"/>
                  </a:lnTo>
                  <a:lnTo>
                    <a:pt x="2064" y="201"/>
                  </a:lnTo>
                  <a:lnTo>
                    <a:pt x="2211" y="252"/>
                  </a:lnTo>
                  <a:lnTo>
                    <a:pt x="2388" y="327"/>
                  </a:lnTo>
                  <a:lnTo>
                    <a:pt x="2523" y="393"/>
                  </a:lnTo>
                  <a:lnTo>
                    <a:pt x="2658" y="474"/>
                  </a:lnTo>
                  <a:lnTo>
                    <a:pt x="2796" y="570"/>
                  </a:lnTo>
                  <a:lnTo>
                    <a:pt x="2901" y="645"/>
                  </a:lnTo>
                  <a:lnTo>
                    <a:pt x="2988" y="714"/>
                  </a:lnTo>
                  <a:lnTo>
                    <a:pt x="3096" y="801"/>
                  </a:lnTo>
                  <a:lnTo>
                    <a:pt x="3189" y="885"/>
                  </a:lnTo>
                  <a:lnTo>
                    <a:pt x="3426" y="885"/>
                  </a:lnTo>
                  <a:lnTo>
                    <a:pt x="3426" y="1878"/>
                  </a:lnTo>
                  <a:lnTo>
                    <a:pt x="3543" y="1944"/>
                  </a:lnTo>
                  <a:lnTo>
                    <a:pt x="3543" y="786"/>
                  </a:lnTo>
                  <a:lnTo>
                    <a:pt x="3291" y="786"/>
                  </a:lnTo>
                  <a:lnTo>
                    <a:pt x="3216" y="711"/>
                  </a:lnTo>
                  <a:lnTo>
                    <a:pt x="3123" y="624"/>
                  </a:lnTo>
                  <a:lnTo>
                    <a:pt x="3000" y="519"/>
                  </a:lnTo>
                  <a:lnTo>
                    <a:pt x="2871" y="423"/>
                  </a:lnTo>
                  <a:lnTo>
                    <a:pt x="2745" y="345"/>
                  </a:lnTo>
                  <a:lnTo>
                    <a:pt x="2592" y="264"/>
                  </a:lnTo>
                  <a:lnTo>
                    <a:pt x="2427" y="186"/>
                  </a:lnTo>
                  <a:lnTo>
                    <a:pt x="2280" y="132"/>
                  </a:lnTo>
                  <a:lnTo>
                    <a:pt x="2112" y="75"/>
                  </a:lnTo>
                  <a:lnTo>
                    <a:pt x="1986" y="45"/>
                  </a:lnTo>
                  <a:lnTo>
                    <a:pt x="1845" y="27"/>
                  </a:lnTo>
                  <a:lnTo>
                    <a:pt x="1713" y="9"/>
                  </a:lnTo>
                  <a:lnTo>
                    <a:pt x="1575" y="3"/>
                  </a:lnTo>
                  <a:lnTo>
                    <a:pt x="1422" y="0"/>
                  </a:lnTo>
                  <a:lnTo>
                    <a:pt x="1263" y="6"/>
                  </a:lnTo>
                  <a:lnTo>
                    <a:pt x="1065" y="24"/>
                  </a:lnTo>
                  <a:lnTo>
                    <a:pt x="879" y="51"/>
                  </a:lnTo>
                  <a:lnTo>
                    <a:pt x="732" y="87"/>
                  </a:lnTo>
                  <a:lnTo>
                    <a:pt x="567" y="141"/>
                  </a:lnTo>
                  <a:lnTo>
                    <a:pt x="399" y="207"/>
                  </a:lnTo>
                  <a:lnTo>
                    <a:pt x="204" y="300"/>
                  </a:lnTo>
                  <a:lnTo>
                    <a:pt x="102" y="360"/>
                  </a:lnTo>
                  <a:lnTo>
                    <a:pt x="0" y="435"/>
                  </a:lnTo>
                  <a:lnTo>
                    <a:pt x="33" y="423"/>
                  </a:lnTo>
                  <a:close/>
                </a:path>
              </a:pathLst>
            </a:custGeom>
            <a:solidFill>
              <a:srgbClr val="AC29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Freeform 291"/>
            <p:cNvSpPr>
              <a:spLocks noChangeAspect="1"/>
            </p:cNvSpPr>
            <p:nvPr/>
          </p:nvSpPr>
          <p:spPr bwMode="auto">
            <a:xfrm>
              <a:off x="1476" y="48"/>
              <a:ext cx="728" cy="290"/>
            </a:xfrm>
            <a:custGeom>
              <a:avLst/>
              <a:gdLst>
                <a:gd name="T0" fmla="*/ 0 w 728"/>
                <a:gd name="T1" fmla="*/ 224 h 290"/>
                <a:gd name="T2" fmla="*/ 332 w 728"/>
                <a:gd name="T3" fmla="*/ 88 h 290"/>
                <a:gd name="T4" fmla="*/ 632 w 728"/>
                <a:gd name="T5" fmla="*/ 254 h 290"/>
                <a:gd name="T6" fmla="*/ 622 w 728"/>
                <a:gd name="T7" fmla="*/ 290 h 290"/>
                <a:gd name="T8" fmla="*/ 728 w 728"/>
                <a:gd name="T9" fmla="*/ 184 h 290"/>
                <a:gd name="T10" fmla="*/ 394 w 728"/>
                <a:gd name="T11" fmla="*/ 0 h 290"/>
                <a:gd name="T12" fmla="*/ 0 w 728"/>
                <a:gd name="T13" fmla="*/ 224 h 29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28"/>
                <a:gd name="T22" fmla="*/ 0 h 290"/>
                <a:gd name="T23" fmla="*/ 728 w 728"/>
                <a:gd name="T24" fmla="*/ 290 h 29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28" h="290">
                  <a:moveTo>
                    <a:pt x="0" y="224"/>
                  </a:moveTo>
                  <a:lnTo>
                    <a:pt x="332" y="88"/>
                  </a:lnTo>
                  <a:lnTo>
                    <a:pt x="632" y="254"/>
                  </a:lnTo>
                  <a:lnTo>
                    <a:pt x="622" y="290"/>
                  </a:lnTo>
                  <a:lnTo>
                    <a:pt x="728" y="184"/>
                  </a:lnTo>
                  <a:lnTo>
                    <a:pt x="394" y="0"/>
                  </a:lnTo>
                  <a:lnTo>
                    <a:pt x="0" y="224"/>
                  </a:lnTo>
                  <a:close/>
                </a:path>
              </a:pathLst>
            </a:custGeom>
            <a:solidFill>
              <a:srgbClr val="AC29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292"/>
            <p:cNvSpPr>
              <a:spLocks noChangeAspect="1" noChangeArrowheads="1"/>
            </p:cNvSpPr>
            <p:nvPr/>
          </p:nvSpPr>
          <p:spPr bwMode="auto">
            <a:xfrm>
              <a:off x="192" y="2946"/>
              <a:ext cx="4152" cy="468"/>
            </a:xfrm>
            <a:prstGeom prst="rect">
              <a:avLst/>
            </a:prstGeom>
            <a:solidFill>
              <a:srgbClr val="00008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aphicFrame>
          <p:nvGraphicFramePr>
            <p:cNvPr id="23" name="Object 2"/>
            <p:cNvGraphicFramePr>
              <a:graphicFrameLocks noChangeAspect="1"/>
            </p:cNvGraphicFramePr>
            <p:nvPr/>
          </p:nvGraphicFramePr>
          <p:xfrm>
            <a:off x="275" y="2982"/>
            <a:ext cx="5671" cy="387"/>
          </p:xfrm>
          <a:graphic>
            <a:graphicData uri="http://schemas.openxmlformats.org/presentationml/2006/ole">
              <p:oleObj spid="_x0000_s17410" name="Document" r:id="rId3" imgW="5486400" imgH="379800" progId="">
                <p:embed/>
              </p:oleObj>
            </a:graphicData>
          </a:graphic>
        </p:graphicFrame>
      </p:grpSp>
      <p:sp>
        <p:nvSpPr>
          <p:cNvPr id="24" name="TextBox 23"/>
          <p:cNvSpPr txBox="1"/>
          <p:nvPr/>
        </p:nvSpPr>
        <p:spPr>
          <a:xfrm>
            <a:off x="26390511" y="2498733"/>
            <a:ext cx="5849590" cy="15696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b="1" i="1" spc="-430" dirty="0" smtClean="0">
                <a:latin typeface="Arial Narrow"/>
              </a:rPr>
              <a:t>PROJECT X</a:t>
            </a:r>
            <a:endParaRPr lang="en-US" sz="9600" b="1" i="1" spc="-430" dirty="0">
              <a:latin typeface="Arial Narrow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41858208"/>
            <a:ext cx="32918400" cy="2066544"/>
          </a:xfrm>
          <a:prstGeom prst="rect">
            <a:avLst/>
          </a:prstGeom>
          <a:solidFill>
            <a:srgbClr val="D5E0E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19456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6" name="Text Box 29"/>
          <p:cNvSpPr txBox="1">
            <a:spLocks noChangeArrowheads="1"/>
          </p:cNvSpPr>
          <p:nvPr/>
        </p:nvSpPr>
        <p:spPr bwMode="auto">
          <a:xfrm>
            <a:off x="4372244" y="42091542"/>
            <a:ext cx="1700494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marL="228600" indent="-22860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kern="0" baseline="300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*</a:t>
            </a:r>
            <a:r>
              <a:rPr lang="en-GB" sz="48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	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This work was supported by the Office of Science, U.S. Department of Energy under DOE contract number DE-AC02-05CH11231</a:t>
            </a:r>
            <a:r>
              <a:rPr lang="en-GB" sz="48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.</a:t>
            </a:r>
            <a:endParaRPr lang="en-US" sz="4800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27" name="Text Box 503"/>
          <p:cNvSpPr txBox="1">
            <a:spLocks noChangeArrowheads="1"/>
          </p:cNvSpPr>
          <p:nvPr/>
        </p:nvSpPr>
        <p:spPr bwMode="auto">
          <a:xfrm>
            <a:off x="389608" y="42248908"/>
            <a:ext cx="3032555" cy="13234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tIns="0" bIns="91440" anchor="ctr">
            <a:spAutoFit/>
          </a:bodyPr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Paper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ID</a:t>
            </a:r>
          </a:p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WEPMA19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Picture 4" descr="http://www.napac13.lbl.gov/images/pac13head_courthouse_ros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83900" y="41902356"/>
            <a:ext cx="9334500" cy="1990725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100852" y="4402170"/>
            <a:ext cx="32769422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/>
              <a:t>Abstract</a:t>
            </a:r>
            <a:endParaRPr lang="en-US" sz="3200" dirty="0" smtClean="0"/>
          </a:p>
          <a:p>
            <a:r>
              <a:rPr lang="en-US" sz="3200" dirty="0" smtClean="0"/>
              <a:t>    The Project X Injector Experiment (PXIE), a prototype front end of the Project X accelerator [1] proposed by </a:t>
            </a:r>
            <a:r>
              <a:rPr lang="en-US" sz="3200" dirty="0" err="1" smtClean="0"/>
              <a:t>Fermilab</a:t>
            </a:r>
            <a:r>
              <a:rPr lang="en-US" sz="3200" dirty="0" smtClean="0"/>
              <a:t>, is currently under construction. The complete PXIE </a:t>
            </a:r>
            <a:r>
              <a:rPr lang="en-US" sz="3200" dirty="0" err="1" smtClean="0"/>
              <a:t>beamline</a:t>
            </a:r>
            <a:r>
              <a:rPr lang="en-US" sz="3200" dirty="0" smtClean="0"/>
              <a:t> [2] is made up of an H</a:t>
            </a:r>
            <a:r>
              <a:rPr lang="en-US" sz="3200" baseline="30000" dirty="0" smtClean="0"/>
              <a:t>-</a:t>
            </a:r>
            <a:r>
              <a:rPr lang="en-US" sz="3200" dirty="0" smtClean="0"/>
              <a:t> ion source, a low-energy beam transport (LEBT), a 2.1 </a:t>
            </a:r>
            <a:r>
              <a:rPr lang="en-US" sz="3200" dirty="0" err="1" smtClean="0"/>
              <a:t>MeV</a:t>
            </a:r>
            <a:r>
              <a:rPr lang="en-US" sz="3200" dirty="0" smtClean="0"/>
              <a:t>, 162.5 MHz radio-frequency </a:t>
            </a:r>
            <a:r>
              <a:rPr lang="en-US" sz="3200" dirty="0" err="1" smtClean="0"/>
              <a:t>quadrupole</a:t>
            </a:r>
            <a:r>
              <a:rPr lang="en-US" sz="3200" dirty="0" smtClean="0"/>
              <a:t> (RFQ) accelerator, a medium-energy beam transport (MEBT) and a 30 </a:t>
            </a:r>
            <a:r>
              <a:rPr lang="en-US" sz="3200" dirty="0" err="1" smtClean="0"/>
              <a:t>MeV</a:t>
            </a:r>
            <a:r>
              <a:rPr lang="en-US" sz="3200" dirty="0" smtClean="0"/>
              <a:t> section of superconducting </a:t>
            </a:r>
            <a:r>
              <a:rPr lang="en-US" sz="3200" dirty="0" err="1" smtClean="0"/>
              <a:t>cryomodules</a:t>
            </a:r>
            <a:r>
              <a:rPr lang="en-US" sz="3200" dirty="0" smtClean="0"/>
              <a:t>. The 4.45 m long </a:t>
            </a:r>
            <a:r>
              <a:rPr lang="en-US" sz="3200" dirty="0" smtClean="0"/>
              <a:t>CW (continuous wave) </a:t>
            </a:r>
            <a:r>
              <a:rPr lang="en-US" sz="3200" dirty="0" smtClean="0"/>
              <a:t>RFQ consists of four separate modules that are joined by means of specially designed bolted joints.  Each module consists of four solid copper vanes that are brazed together to form a 4-quadrant accelerating cavity. The ~100 kW of total wall power heat is removed by means of gun drilled water cooling passages. Mode stabilization is provided by a series of brazed, water cooled pi-mode rods.  Tuning is achieved using a total of 80 fixed slug tuners. Fabrication of the PXIE RFQ is now under way at LBNL. </a:t>
            </a:r>
          </a:p>
          <a:p>
            <a:endParaRPr lang="en-US" dirty="0"/>
          </a:p>
        </p:txBody>
      </p:sp>
      <p:pic>
        <p:nvPicPr>
          <p:cNvPr id="32" name="Picture 31" descr="pi_rod_1.JPG"/>
          <p:cNvPicPr>
            <a:picLocks noChangeAspect="1"/>
          </p:cNvPicPr>
          <p:nvPr/>
        </p:nvPicPr>
        <p:blipFill>
          <a:blip r:embed="rId5"/>
          <a:srcRect l="5806" t="43246" r="6536" b="26253"/>
          <a:stretch>
            <a:fillRect/>
          </a:stretch>
        </p:blipFill>
        <p:spPr>
          <a:xfrm>
            <a:off x="17903659" y="23935028"/>
            <a:ext cx="14288316" cy="3728779"/>
          </a:xfrm>
          <a:prstGeom prst="rect">
            <a:avLst/>
          </a:prstGeom>
        </p:spPr>
      </p:pic>
      <p:pic>
        <p:nvPicPr>
          <p:cNvPr id="34" name="Picture 33" descr="20130618_9.JPG"/>
          <p:cNvPicPr>
            <a:picLocks noChangeAspect="1"/>
          </p:cNvPicPr>
          <p:nvPr/>
        </p:nvPicPr>
        <p:blipFill>
          <a:blip r:embed="rId6"/>
          <a:srcRect l="4979" t="36694" r="5392" b="21852"/>
          <a:stretch>
            <a:fillRect/>
          </a:stretch>
        </p:blipFill>
        <p:spPr>
          <a:xfrm>
            <a:off x="218158" y="8181471"/>
            <a:ext cx="12080915" cy="4190659"/>
          </a:xfrm>
          <a:prstGeom prst="rect">
            <a:avLst/>
          </a:prstGeom>
        </p:spPr>
      </p:pic>
      <p:pic>
        <p:nvPicPr>
          <p:cNvPr id="35" name="Picture 34" descr="20130521.JPG"/>
          <p:cNvPicPr>
            <a:picLocks noChangeAspect="1"/>
          </p:cNvPicPr>
          <p:nvPr/>
        </p:nvPicPr>
        <p:blipFill>
          <a:blip r:embed="rId7"/>
          <a:srcRect l="13653" r="8170" b="6209"/>
          <a:stretch>
            <a:fillRect/>
          </a:stretch>
        </p:blipFill>
        <p:spPr>
          <a:xfrm>
            <a:off x="23978280" y="15828462"/>
            <a:ext cx="8282129" cy="7452158"/>
          </a:xfrm>
          <a:prstGeom prst="rect">
            <a:avLst/>
          </a:prstGeom>
        </p:spPr>
      </p:pic>
      <p:pic>
        <p:nvPicPr>
          <p:cNvPr id="36" name="Picture 35" descr="20130611_3.JPG"/>
          <p:cNvPicPr>
            <a:picLocks noChangeAspect="1"/>
          </p:cNvPicPr>
          <p:nvPr/>
        </p:nvPicPr>
        <p:blipFill>
          <a:blip r:embed="rId8"/>
          <a:srcRect l="1780" t="19499" r="10948" b="14052"/>
          <a:stretch>
            <a:fillRect/>
          </a:stretch>
        </p:blipFill>
        <p:spPr>
          <a:xfrm>
            <a:off x="164836" y="20210254"/>
            <a:ext cx="11150612" cy="6367490"/>
          </a:xfrm>
          <a:prstGeom prst="rect">
            <a:avLst/>
          </a:prstGeom>
        </p:spPr>
      </p:pic>
      <p:pic>
        <p:nvPicPr>
          <p:cNvPr id="37" name="Picture 36" descr="20130507_60.JPG"/>
          <p:cNvPicPr>
            <a:picLocks noChangeAspect="1"/>
          </p:cNvPicPr>
          <p:nvPr/>
        </p:nvPicPr>
        <p:blipFill>
          <a:blip r:embed="rId9"/>
          <a:srcRect l="7624" t="37229" r="4431" b="9752"/>
          <a:stretch>
            <a:fillRect/>
          </a:stretch>
        </p:blipFill>
        <p:spPr>
          <a:xfrm>
            <a:off x="13559796" y="8181472"/>
            <a:ext cx="11363955" cy="5138158"/>
          </a:xfrm>
          <a:prstGeom prst="rect">
            <a:avLst/>
          </a:prstGeom>
        </p:spPr>
      </p:pic>
      <p:pic>
        <p:nvPicPr>
          <p:cNvPr id="39" name="Picture 38" descr="20130802_1.JPG"/>
          <p:cNvPicPr>
            <a:picLocks noChangeAspect="1"/>
          </p:cNvPicPr>
          <p:nvPr/>
        </p:nvPicPr>
        <p:blipFill>
          <a:blip r:embed="rId10"/>
          <a:srcRect t="13066" r="5409" b="5945"/>
          <a:stretch>
            <a:fillRect/>
          </a:stretch>
        </p:blipFill>
        <p:spPr>
          <a:xfrm>
            <a:off x="164836" y="13030858"/>
            <a:ext cx="11150612" cy="7160346"/>
          </a:xfrm>
          <a:prstGeom prst="rect">
            <a:avLst/>
          </a:prstGeom>
        </p:spPr>
      </p:pic>
      <p:pic>
        <p:nvPicPr>
          <p:cNvPr id="40" name="Picture 39" descr="20130805_1.JPG"/>
          <p:cNvPicPr>
            <a:picLocks noChangeAspect="1"/>
          </p:cNvPicPr>
          <p:nvPr/>
        </p:nvPicPr>
        <p:blipFill>
          <a:blip r:embed="rId11"/>
          <a:srcRect l="4979" t="26998"/>
          <a:stretch>
            <a:fillRect/>
          </a:stretch>
        </p:blipFill>
        <p:spPr>
          <a:xfrm>
            <a:off x="24967216" y="8181472"/>
            <a:ext cx="7753738" cy="4467728"/>
          </a:xfrm>
          <a:prstGeom prst="rect">
            <a:avLst/>
          </a:prstGeom>
        </p:spPr>
      </p:pic>
      <p:pic>
        <p:nvPicPr>
          <p:cNvPr id="41" name="Picture 40" descr="27J100_2.JPG"/>
          <p:cNvPicPr>
            <a:picLocks noChangeAspect="1"/>
          </p:cNvPicPr>
          <p:nvPr/>
        </p:nvPicPr>
        <p:blipFill>
          <a:blip r:embed="rId12"/>
          <a:srcRect l="3207" t="19641" r="5838" b="16930"/>
          <a:stretch>
            <a:fillRect/>
          </a:stretch>
        </p:blipFill>
        <p:spPr>
          <a:xfrm>
            <a:off x="14967284" y="34381378"/>
            <a:ext cx="17753670" cy="7415745"/>
          </a:xfrm>
          <a:prstGeom prst="rect">
            <a:avLst/>
          </a:prstGeom>
        </p:spPr>
      </p:pic>
      <p:pic>
        <p:nvPicPr>
          <p:cNvPr id="42" name="Picture 41" descr="27J100_1.JPG"/>
          <p:cNvPicPr>
            <a:picLocks noChangeAspect="1"/>
          </p:cNvPicPr>
          <p:nvPr/>
        </p:nvPicPr>
        <p:blipFill>
          <a:blip r:embed="rId13"/>
          <a:srcRect l="16214" t="5163" r="16817" b="7733"/>
          <a:stretch>
            <a:fillRect/>
          </a:stretch>
        </p:blipFill>
        <p:spPr>
          <a:xfrm>
            <a:off x="17903659" y="27657811"/>
            <a:ext cx="7099460" cy="5530927"/>
          </a:xfrm>
          <a:prstGeom prst="rect">
            <a:avLst/>
          </a:prstGeom>
        </p:spPr>
      </p:pic>
      <p:pic>
        <p:nvPicPr>
          <p:cNvPr id="43" name="Picture 42" descr="px_vane_m2horz_1.JPG"/>
          <p:cNvPicPr>
            <a:picLocks noChangeAspect="1"/>
          </p:cNvPicPr>
          <p:nvPr/>
        </p:nvPicPr>
        <p:blipFill>
          <a:blip r:embed="rId14"/>
          <a:srcRect l="16152" t="44652" r="14947" b="16920"/>
          <a:stretch>
            <a:fillRect/>
          </a:stretch>
        </p:blipFill>
        <p:spPr>
          <a:xfrm>
            <a:off x="13240784" y="15820107"/>
            <a:ext cx="11409916" cy="4026494"/>
          </a:xfrm>
          <a:prstGeom prst="rect">
            <a:avLst/>
          </a:prstGeom>
        </p:spPr>
      </p:pic>
      <p:pic>
        <p:nvPicPr>
          <p:cNvPr id="44" name="Picture 43" descr="rod_3.jpeg"/>
          <p:cNvPicPr>
            <a:picLocks noChangeAspect="1"/>
          </p:cNvPicPr>
          <p:nvPr/>
        </p:nvPicPr>
        <p:blipFill>
          <a:blip r:embed="rId15"/>
          <a:srcRect l="20631" t="13694" r="13857" b="7934"/>
          <a:stretch>
            <a:fillRect/>
          </a:stretch>
        </p:blipFill>
        <p:spPr>
          <a:xfrm>
            <a:off x="24967216" y="27663806"/>
            <a:ext cx="7224758" cy="5557521"/>
          </a:xfrm>
          <a:prstGeom prst="rect">
            <a:avLst/>
          </a:prstGeom>
        </p:spPr>
      </p:pic>
      <p:pic>
        <p:nvPicPr>
          <p:cNvPr id="45" name="Picture 44" descr="27J058_test_views_a_2.JPG"/>
          <p:cNvPicPr>
            <a:picLocks noChangeAspect="1"/>
          </p:cNvPicPr>
          <p:nvPr/>
        </p:nvPicPr>
        <p:blipFill>
          <a:blip r:embed="rId16"/>
          <a:srcRect l="22449" t="9336" r="50345" b="13625"/>
          <a:stretch>
            <a:fillRect/>
          </a:stretch>
        </p:blipFill>
        <p:spPr>
          <a:xfrm>
            <a:off x="389608" y="33933777"/>
            <a:ext cx="4754231" cy="7863346"/>
          </a:xfrm>
          <a:prstGeom prst="rect">
            <a:avLst/>
          </a:prstGeom>
        </p:spPr>
      </p:pic>
      <p:pic>
        <p:nvPicPr>
          <p:cNvPr id="46" name="Picture 45" descr="mod1_vane_only_1.JPG"/>
          <p:cNvPicPr>
            <a:picLocks noChangeAspect="1"/>
          </p:cNvPicPr>
          <p:nvPr/>
        </p:nvPicPr>
        <p:blipFill>
          <a:blip r:embed="rId17"/>
          <a:srcRect l="12046" t="7170" r="12221" b="8015"/>
          <a:stretch>
            <a:fillRect/>
          </a:stretch>
        </p:blipFill>
        <p:spPr>
          <a:xfrm>
            <a:off x="405466" y="27540775"/>
            <a:ext cx="8809649" cy="6095872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419293" y="11288280"/>
            <a:ext cx="6852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June 18, 2013</a:t>
            </a:r>
          </a:p>
          <a:p>
            <a:r>
              <a:rPr lang="en-US" sz="2400" dirty="0" smtClean="0"/>
              <a:t>18 tee shaped pieces ready to start fabrication</a:t>
            </a:r>
            <a:endParaRPr lang="en-US" sz="2400" dirty="0"/>
          </a:p>
        </p:txBody>
      </p:sp>
      <p:pic>
        <p:nvPicPr>
          <p:cNvPr id="38" name="Picture 37" descr="cutter_1.jpeg"/>
          <p:cNvPicPr>
            <a:picLocks noChangeAspect="1"/>
          </p:cNvPicPr>
          <p:nvPr/>
        </p:nvPicPr>
        <p:blipFill>
          <a:blip r:embed="rId18"/>
          <a:srcRect l="16295" t="17173" r="3376" b="10152"/>
          <a:stretch>
            <a:fillRect/>
          </a:stretch>
        </p:blipFill>
        <p:spPr>
          <a:xfrm>
            <a:off x="21377189" y="11097780"/>
            <a:ext cx="7406885" cy="4147423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13701690" y="8299066"/>
            <a:ext cx="8087569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Test of modulation program and vane tip profile cutter </a:t>
            </a:r>
            <a:endParaRPr lang="en-US" sz="2800" dirty="0"/>
          </a:p>
        </p:txBody>
      </p:sp>
      <p:sp>
        <p:nvSpPr>
          <p:cNvPr id="49" name="TextBox 48"/>
          <p:cNvSpPr txBox="1"/>
          <p:nvPr/>
        </p:nvSpPr>
        <p:spPr>
          <a:xfrm>
            <a:off x="22251956" y="14567338"/>
            <a:ext cx="3452648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Vane tip profile cutter </a:t>
            </a:r>
            <a:endParaRPr lang="en-US" sz="2800" dirty="0"/>
          </a:p>
        </p:txBody>
      </p:sp>
      <p:sp>
        <p:nvSpPr>
          <p:cNvPr id="50" name="TextBox 49"/>
          <p:cNvSpPr txBox="1"/>
          <p:nvPr/>
        </p:nvSpPr>
        <p:spPr>
          <a:xfrm>
            <a:off x="29070285" y="12214527"/>
            <a:ext cx="3121690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Cutting modulations on a vane</a:t>
            </a:r>
            <a:endParaRPr lang="en-US" sz="2800" dirty="0"/>
          </a:p>
        </p:txBody>
      </p:sp>
      <p:sp>
        <p:nvSpPr>
          <p:cNvPr id="51" name="TextBox 50"/>
          <p:cNvSpPr txBox="1"/>
          <p:nvPr/>
        </p:nvSpPr>
        <p:spPr>
          <a:xfrm>
            <a:off x="743443" y="12373700"/>
            <a:ext cx="9416241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/>
              <a:t>Tee shaped pieces are machined into vanes</a:t>
            </a:r>
            <a:endParaRPr lang="en-US" sz="3600" dirty="0"/>
          </a:p>
        </p:txBody>
      </p:sp>
      <p:sp>
        <p:nvSpPr>
          <p:cNvPr id="54" name="TextBox 53"/>
          <p:cNvSpPr txBox="1"/>
          <p:nvPr/>
        </p:nvSpPr>
        <p:spPr>
          <a:xfrm>
            <a:off x="690778" y="26340446"/>
            <a:ext cx="8765111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/>
              <a:t> After machining, 4 vanes are assembled and brazed together to form a module</a:t>
            </a:r>
            <a:endParaRPr lang="en-US" sz="3600" dirty="0"/>
          </a:p>
        </p:txBody>
      </p:sp>
      <p:sp>
        <p:nvSpPr>
          <p:cNvPr id="55" name="TextBox 54"/>
          <p:cNvSpPr txBox="1"/>
          <p:nvPr/>
        </p:nvSpPr>
        <p:spPr>
          <a:xfrm>
            <a:off x="13240784" y="15828462"/>
            <a:ext cx="6259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Vanes are gun drill from one end for cooling </a:t>
            </a:r>
            <a:endParaRPr lang="en-US" sz="2800" dirty="0"/>
          </a:p>
        </p:txBody>
      </p:sp>
      <p:sp>
        <p:nvSpPr>
          <p:cNvPr id="56" name="TextBox 55"/>
          <p:cNvSpPr txBox="1"/>
          <p:nvPr/>
        </p:nvSpPr>
        <p:spPr>
          <a:xfrm>
            <a:off x="15841875" y="19846601"/>
            <a:ext cx="8136405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The gun drill holes are cross drilled to form cooling passages accessible from the outside of the RFQ</a:t>
            </a:r>
            <a:endParaRPr lang="en-US" sz="2800" dirty="0"/>
          </a:p>
        </p:txBody>
      </p:sp>
      <p:sp>
        <p:nvSpPr>
          <p:cNvPr id="57" name="TextBox 56"/>
          <p:cNvSpPr txBox="1"/>
          <p:nvPr/>
        </p:nvSpPr>
        <p:spPr>
          <a:xfrm>
            <a:off x="24232713" y="21785187"/>
            <a:ext cx="6259188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Gun drilled entrance holes are plugged and electron beam welded vacuum tight</a:t>
            </a:r>
            <a:endParaRPr lang="en-US" sz="2800" dirty="0"/>
          </a:p>
        </p:txBody>
      </p:sp>
      <p:sp>
        <p:nvSpPr>
          <p:cNvPr id="58" name="TextBox 57"/>
          <p:cNvSpPr txBox="1"/>
          <p:nvPr/>
        </p:nvSpPr>
        <p:spPr>
          <a:xfrm>
            <a:off x="21193915" y="27172691"/>
            <a:ext cx="10666444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Pi-mode rods connect quadrants to provide RF mode stabilization</a:t>
            </a:r>
            <a:endParaRPr lang="en-US" sz="2800" dirty="0"/>
          </a:p>
        </p:txBody>
      </p:sp>
      <p:sp>
        <p:nvSpPr>
          <p:cNvPr id="59" name="TextBox 58"/>
          <p:cNvSpPr txBox="1"/>
          <p:nvPr/>
        </p:nvSpPr>
        <p:spPr>
          <a:xfrm>
            <a:off x="5143839" y="33636647"/>
            <a:ext cx="5323635" cy="34163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/>
              <a:t> The 4 vanes are brazed together in a hydrogen furnace in the vertical position using clamps featuring  </a:t>
            </a:r>
            <a:r>
              <a:rPr lang="en-US" sz="3600" dirty="0" err="1" smtClean="0"/>
              <a:t>Inconel</a:t>
            </a:r>
            <a:r>
              <a:rPr lang="en-US" sz="3600" dirty="0" smtClean="0"/>
              <a:t> Belleville washers</a:t>
            </a:r>
            <a:endParaRPr lang="en-US" sz="3600" dirty="0"/>
          </a:p>
        </p:txBody>
      </p:sp>
      <p:sp>
        <p:nvSpPr>
          <p:cNvPr id="60" name="TextBox 59"/>
          <p:cNvSpPr txBox="1"/>
          <p:nvPr/>
        </p:nvSpPr>
        <p:spPr>
          <a:xfrm>
            <a:off x="11853889" y="33636647"/>
            <a:ext cx="184731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5143839" y="38621368"/>
            <a:ext cx="9823445" cy="286232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/>
              <a:t>After brazing, the modules have O-ring grooves machined into the ends . Then the modules are joined together with collars made of 4 stainless steel joint plates. The joint plates contain pockets that accept bolts to fasten modules together </a:t>
            </a:r>
            <a:endParaRPr lang="en-US" sz="3600" dirty="0"/>
          </a:p>
        </p:txBody>
      </p:sp>
      <p:cxnSp>
        <p:nvCxnSpPr>
          <p:cNvPr id="63" name="Straight Connector 62"/>
          <p:cNvCxnSpPr/>
          <p:nvPr/>
        </p:nvCxnSpPr>
        <p:spPr>
          <a:xfrm>
            <a:off x="17903659" y="23935028"/>
            <a:ext cx="1433644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17903659" y="23935028"/>
            <a:ext cx="0" cy="928629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32191975" y="23935028"/>
            <a:ext cx="48126" cy="928629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7903659" y="33204504"/>
            <a:ext cx="1433644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 flipV="1">
            <a:off x="13240784" y="15820107"/>
            <a:ext cx="19019625" cy="835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3240784" y="15828462"/>
            <a:ext cx="0" cy="401813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13240784" y="19846601"/>
            <a:ext cx="260109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23978280" y="20800708"/>
            <a:ext cx="0" cy="247991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23978280" y="23280620"/>
            <a:ext cx="828212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32260409" y="15820107"/>
            <a:ext cx="0" cy="74605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13559796" y="8181471"/>
            <a:ext cx="0" cy="51381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13559796" y="8181471"/>
            <a:ext cx="19161158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13559796" y="13319630"/>
            <a:ext cx="781739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21377189" y="13319630"/>
            <a:ext cx="0" cy="19255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21377189" y="15245203"/>
            <a:ext cx="740688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V="1">
            <a:off x="28784074" y="12649200"/>
            <a:ext cx="0" cy="259600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8" name="Picture 97" descr="20130904_1.JPG"/>
          <p:cNvPicPr>
            <a:picLocks noChangeAspect="1"/>
          </p:cNvPicPr>
          <p:nvPr/>
        </p:nvPicPr>
        <p:blipFill>
          <a:blip r:embed="rId19"/>
          <a:srcRect l="5212" t="26268" r="6829" b="7842"/>
          <a:stretch>
            <a:fillRect/>
          </a:stretch>
        </p:blipFill>
        <p:spPr>
          <a:xfrm>
            <a:off x="12856762" y="27896877"/>
            <a:ext cx="3646624" cy="3642249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>
            <a:off x="12672031" y="31191979"/>
            <a:ext cx="411283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The machinist are making chips </a:t>
            </a:r>
            <a:endParaRPr lang="en-US" sz="2400" dirty="0"/>
          </a:p>
        </p:txBody>
      </p:sp>
      <p:sp>
        <p:nvSpPr>
          <p:cNvPr id="100" name="Down Arrow 99"/>
          <p:cNvSpPr/>
          <p:nvPr/>
        </p:nvSpPr>
        <p:spPr>
          <a:xfrm>
            <a:off x="11472889" y="12372130"/>
            <a:ext cx="1386895" cy="158450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Down Arrow 100"/>
          <p:cNvSpPr/>
          <p:nvPr/>
        </p:nvSpPr>
        <p:spPr>
          <a:xfrm>
            <a:off x="11472889" y="19846601"/>
            <a:ext cx="1386895" cy="158450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Down Arrow 101"/>
          <p:cNvSpPr/>
          <p:nvPr/>
        </p:nvSpPr>
        <p:spPr>
          <a:xfrm rot="2025370">
            <a:off x="10150290" y="26829499"/>
            <a:ext cx="1386895" cy="158450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Down Arrow 102"/>
          <p:cNvSpPr/>
          <p:nvPr/>
        </p:nvSpPr>
        <p:spPr>
          <a:xfrm rot="16200000">
            <a:off x="12859784" y="36639088"/>
            <a:ext cx="1386895" cy="158450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Down Arrow 103"/>
          <p:cNvSpPr/>
          <p:nvPr/>
        </p:nvSpPr>
        <p:spPr>
          <a:xfrm>
            <a:off x="9455889" y="31653644"/>
            <a:ext cx="1386895" cy="158450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ight Arrow 104"/>
          <p:cNvSpPr/>
          <p:nvPr/>
        </p:nvSpPr>
        <p:spPr>
          <a:xfrm rot="20017594">
            <a:off x="11759640" y="14165084"/>
            <a:ext cx="3914998" cy="4632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ight Arrow 105"/>
          <p:cNvSpPr/>
          <p:nvPr/>
        </p:nvSpPr>
        <p:spPr>
          <a:xfrm rot="19331052">
            <a:off x="11786731" y="22022023"/>
            <a:ext cx="4171885" cy="5488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ight Arrow 106"/>
          <p:cNvSpPr/>
          <p:nvPr/>
        </p:nvSpPr>
        <p:spPr>
          <a:xfrm rot="20290620">
            <a:off x="11369710" y="33628470"/>
            <a:ext cx="5609418" cy="5507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11582</TotalTime>
  <Words>414</Words>
  <Application>Microsoft Office PowerPoint</Application>
  <PresentationFormat>Custom</PresentationFormat>
  <Paragraphs>23</Paragraphs>
  <Slides>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Office Theme</vt:lpstr>
      <vt:lpstr>Document</vt:lpstr>
      <vt:lpstr>Slide 1</vt:lpstr>
    </vt:vector>
  </TitlesOfParts>
  <Company>Lawrence Berkeley 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Steve Virostek</dc:creator>
  <cp:lastModifiedBy>Matt Hoff</cp:lastModifiedBy>
  <cp:revision>72</cp:revision>
  <cp:lastPrinted>2010-05-14T17:57:27Z</cp:lastPrinted>
  <dcterms:created xsi:type="dcterms:W3CDTF">2010-09-09T19:42:58Z</dcterms:created>
  <dcterms:modified xsi:type="dcterms:W3CDTF">2013-09-23T22:14:43Z</dcterms:modified>
</cp:coreProperties>
</file>