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918400" cy="43891200"/>
  <p:notesSz cx="6858000" cy="9144000"/>
  <p:defaultTextStyle>
    <a:defPPr>
      <a:defRPr lang="en-US"/>
    </a:defPPr>
    <a:lvl1pPr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1pPr>
    <a:lvl2pPr marL="2193925" indent="-1736725"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2pPr>
    <a:lvl3pPr marL="4387850" indent="-3473450"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3pPr>
    <a:lvl4pPr marL="6583363" indent="-5211763"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4pPr>
    <a:lvl5pPr marL="8777288" indent="-6948488"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5E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 varScale="1">
        <p:scale>
          <a:sx n="14" d="100"/>
          <a:sy n="14" d="100"/>
        </p:scale>
        <p:origin x="-2568" y="-156"/>
      </p:cViewPr>
      <p:guideLst>
        <p:guide orient="horz" pos="9021"/>
        <p:guide pos="3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3"/>
            <a:ext cx="27980640" cy="9408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BCC1F-3B8D-4820-9070-3D79F5C9B624}" type="datetimeFigureOut">
              <a:rPr lang="en-US"/>
              <a:pPr>
                <a:defRPr/>
              </a:pPr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CEE27-0360-4932-B112-28147F626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5DA34-F0B4-499D-9856-D65922DB6A2B}" type="datetimeFigureOut">
              <a:rPr lang="en-US"/>
              <a:pPr>
                <a:defRPr/>
              </a:pPr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B5EB-CB24-4368-9B6B-756D9D618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10" y="11247123"/>
            <a:ext cx="26660477" cy="2396845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59" y="11247123"/>
            <a:ext cx="79444213" cy="2396845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7B187-AC1F-4231-A581-1669C5B33C72}" type="datetimeFigureOut">
              <a:rPr lang="en-US"/>
              <a:pPr>
                <a:defRPr/>
              </a:pPr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617CD-30DB-4D94-B4D2-CD5BD5D08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554C7-91DF-4F94-A247-425FFC5C377C}" type="datetimeFigureOut">
              <a:rPr lang="en-US"/>
              <a:pPr>
                <a:defRPr/>
              </a:pPr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9727A-27E7-400E-9A06-822B856B2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8204163"/>
            <a:ext cx="27980640" cy="871728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8602966"/>
            <a:ext cx="27980640" cy="960119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5715F-355F-46AB-9438-5B15CB352FAB}" type="datetimeFigureOut">
              <a:rPr lang="en-US"/>
              <a:pPr>
                <a:defRPr/>
              </a:pPr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E973-C73E-4FCA-8E7A-1697D9F4B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57" y="65542163"/>
            <a:ext cx="53052343" cy="185389517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2" y="65542163"/>
            <a:ext cx="53052347" cy="185389517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676DE-F9A4-4985-ACE1-0AD3B111E933}" type="datetimeFigureOut">
              <a:rPr lang="en-US"/>
              <a:pPr>
                <a:defRPr/>
              </a:pPr>
              <a:t>9/27/2013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4A796-1899-4A85-9DDD-F77D1DA96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9824723"/>
            <a:ext cx="14544677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3919200"/>
            <a:ext cx="14544677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3"/>
            <a:ext cx="14550390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0"/>
            <a:ext cx="14550390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1E93A-6A1D-4801-8A5B-C5AEABDFF705}" type="datetimeFigureOut">
              <a:rPr lang="en-US"/>
              <a:pPr>
                <a:defRPr/>
              </a:pPr>
              <a:t>9/27/2013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E384-1468-4A19-9ED7-F16BCB358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F472D-7035-466C-B1A1-8521C1EA2637}" type="datetimeFigureOut">
              <a:rPr lang="en-US"/>
              <a:pPr>
                <a:defRPr/>
              </a:pPr>
              <a:t>9/27/2013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7A031-1537-487A-A8F9-F21003C2F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3F6A6-7FC3-42B0-942D-74CDE2F44A48}" type="datetimeFigureOut">
              <a:rPr lang="en-US"/>
              <a:pPr>
                <a:defRPr/>
              </a:pPr>
              <a:t>9/27/2013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D30BE-7B0A-4EF8-A8DD-740D5D240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1747520"/>
            <a:ext cx="10829927" cy="743712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3"/>
            <a:ext cx="18402300" cy="3745992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9184643"/>
            <a:ext cx="10829927" cy="30022803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EAE50-7A0F-46AF-A532-11083B842FC0}" type="datetimeFigureOut">
              <a:rPr lang="en-US"/>
              <a:pPr>
                <a:defRPr/>
              </a:pPr>
              <a:t>9/27/2013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C29B1-512A-4CA4-9386-C449265A1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0"/>
            <a:ext cx="19751040" cy="362712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40" cy="26334720"/>
          </a:xfrm>
        </p:spPr>
        <p:txBody>
          <a:bodyPr rtlCol="0">
            <a:normAutofit/>
          </a:bodyPr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3"/>
            <a:ext cx="19751040" cy="5151117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34DD4-995C-41F6-A146-7C2F698F5E3A}" type="datetimeFigureOut">
              <a:rPr lang="en-US"/>
              <a:pPr>
                <a:defRPr/>
              </a:pPr>
              <a:t>9/27/2013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28A0A-0614-442F-B57A-A5FA0AE60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46238" y="1757363"/>
            <a:ext cx="2962592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46238" y="10240963"/>
            <a:ext cx="29625925" cy="289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6238" y="40681275"/>
            <a:ext cx="7680325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 defTabSz="2194560" fontAlgn="auto">
              <a:spcBef>
                <a:spcPts val="0"/>
              </a:spcBef>
              <a:spcAft>
                <a:spcPts val="0"/>
              </a:spcAft>
              <a:defRPr sz="5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D0DAD0-35EF-4A11-B347-A5EF6EAEC232}" type="datetimeFigureOut">
              <a:rPr lang="en-US"/>
              <a:pPr>
                <a:defRPr/>
              </a:pPr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438" y="40681275"/>
            <a:ext cx="10423525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 defTabSz="2194560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838" y="40681275"/>
            <a:ext cx="7680325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 defTabSz="2194560" fontAlgn="auto">
              <a:spcBef>
                <a:spcPts val="0"/>
              </a:spcBef>
              <a:spcAft>
                <a:spcPts val="0"/>
              </a:spcAft>
              <a:defRPr sz="5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DB9B36-4CD5-41AD-8F85-D660CD1C3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2193925" rtl="0" fontAlgn="base">
        <a:spcBef>
          <a:spcPct val="0"/>
        </a:spcBef>
        <a:spcAft>
          <a:spcPct val="0"/>
        </a:spcAft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193925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2pPr>
      <a:lvl3pPr algn="ctr" defTabSz="2193925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3pPr>
      <a:lvl4pPr algn="ctr" defTabSz="2193925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4pPr>
      <a:lvl5pPr algn="ctr" defTabSz="2193925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5pPr>
      <a:lvl6pPr marL="457200" algn="ctr" defTabSz="2193925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6pPr>
      <a:lvl7pPr marL="914400" algn="ctr" defTabSz="2193925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7pPr>
      <a:lvl8pPr marL="1371600" algn="ctr" defTabSz="2193925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8pPr>
      <a:lvl9pPr marL="1828800" algn="ctr" defTabSz="2193925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9pPr>
    </p:titleStyle>
    <p:bodyStyle>
      <a:lvl1pPr marL="1644650" indent="-1644650" algn="l" defTabSz="2193925" rtl="0" fontAlgn="base">
        <a:spcBef>
          <a:spcPct val="20000"/>
        </a:spcBef>
        <a:spcAft>
          <a:spcPct val="0"/>
        </a:spcAft>
        <a:buFont typeface="Arial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2193925" rtl="0" fontAlgn="base">
        <a:spcBef>
          <a:spcPct val="20000"/>
        </a:spcBef>
        <a:spcAft>
          <a:spcPct val="0"/>
        </a:spcAft>
        <a:buFont typeface="Arial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6963" algn="l" defTabSz="2193925" rtl="0" fontAlgn="base">
        <a:spcBef>
          <a:spcPct val="20000"/>
        </a:spcBef>
        <a:spcAft>
          <a:spcPct val="0"/>
        </a:spcAft>
        <a:buFont typeface="Arial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325" indent="-1096963" algn="l" defTabSz="2193925" rtl="0" fontAlgn="base">
        <a:spcBef>
          <a:spcPct val="20000"/>
        </a:spcBef>
        <a:spcAft>
          <a:spcPct val="0"/>
        </a:spcAft>
        <a:buFont typeface="Arial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250" indent="-1096963" algn="l" defTabSz="2193925" rtl="0" fontAlgn="base">
        <a:spcBef>
          <a:spcPct val="20000"/>
        </a:spcBef>
        <a:spcAft>
          <a:spcPct val="0"/>
        </a:spcAft>
        <a:buFont typeface="Arial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1.wmf"/><Relationship Id="rId10" Type="http://schemas.openxmlformats.org/officeDocument/2006/relationships/image" Target="../media/image7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497"/>
          <p:cNvSpPr>
            <a:spLocks noChangeArrowheads="1"/>
          </p:cNvSpPr>
          <p:nvPr/>
        </p:nvSpPr>
        <p:spPr bwMode="auto">
          <a:xfrm>
            <a:off x="548640" y="14354172"/>
            <a:ext cx="16806672" cy="13898880"/>
          </a:xfrm>
          <a:prstGeom prst="rect">
            <a:avLst/>
          </a:prstGeom>
          <a:solidFill>
            <a:schemeClr val="bg1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pic>
        <p:nvPicPr>
          <p:cNvPr id="3081" name="Picture 9" descr="C:\Users\spvirostek\Desktop\RFQ_lar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8" b="11091"/>
          <a:stretch/>
        </p:blipFill>
        <p:spPr bwMode="auto">
          <a:xfrm>
            <a:off x="548640" y="15396839"/>
            <a:ext cx="16806672" cy="1000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ectangle 103"/>
          <p:cNvSpPr/>
          <p:nvPr/>
        </p:nvSpPr>
        <p:spPr>
          <a:xfrm>
            <a:off x="0" y="41858208"/>
            <a:ext cx="32918400" cy="2066544"/>
          </a:xfrm>
          <a:prstGeom prst="rect">
            <a:avLst/>
          </a:prstGeom>
          <a:solidFill>
            <a:srgbClr val="D5E0E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9456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4" name="Rectangle 497"/>
          <p:cNvSpPr>
            <a:spLocks noChangeArrowheads="1"/>
          </p:cNvSpPr>
          <p:nvPr/>
        </p:nvSpPr>
        <p:spPr bwMode="auto">
          <a:xfrm>
            <a:off x="17932844" y="25361946"/>
            <a:ext cx="14465808" cy="7955280"/>
          </a:xfrm>
          <a:prstGeom prst="rect">
            <a:avLst/>
          </a:prstGeom>
          <a:solidFill>
            <a:schemeClr val="bg1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77" name="Rectangle 497"/>
          <p:cNvSpPr>
            <a:spLocks noChangeArrowheads="1"/>
          </p:cNvSpPr>
          <p:nvPr/>
        </p:nvSpPr>
        <p:spPr bwMode="auto">
          <a:xfrm>
            <a:off x="560136" y="28831319"/>
            <a:ext cx="16810840" cy="12435840"/>
          </a:xfrm>
          <a:prstGeom prst="rect">
            <a:avLst/>
          </a:prstGeom>
          <a:solidFill>
            <a:schemeClr val="bg1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0" y="0"/>
            <a:ext cx="32918400" cy="6619875"/>
          </a:xfrm>
          <a:prstGeom prst="rect">
            <a:avLst/>
          </a:prstGeom>
          <a:solidFill>
            <a:srgbClr val="D5E0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9456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0" dirty="0"/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0" y="157973"/>
            <a:ext cx="32918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89803" dir="18900000" algn="ctr" rotWithShape="0">
              <a:srgbClr val="A9A9A9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defTabSz="2194560" fontAlgn="auto">
              <a:spcBef>
                <a:spcPts val="0"/>
              </a:spcBef>
              <a:spcAft>
                <a:spcPct val="35000"/>
              </a:spcAft>
              <a:defRPr/>
            </a:pPr>
            <a:r>
              <a:rPr lang="en-US" sz="9800" b="1" dirty="0" smtClean="0">
                <a:latin typeface="Times New Roman"/>
                <a:cs typeface="Times New Roman"/>
              </a:rPr>
              <a:t>Final Design of a </a:t>
            </a:r>
            <a:r>
              <a:rPr lang="en-US" sz="9800" b="1" dirty="0">
                <a:latin typeface="Times New Roman"/>
                <a:cs typeface="Times New Roman"/>
              </a:rPr>
              <a:t>CW </a:t>
            </a:r>
            <a:r>
              <a:rPr lang="en-US" sz="9800" b="1" dirty="0" smtClean="0">
                <a:latin typeface="Times New Roman"/>
                <a:cs typeface="Times New Roman"/>
              </a:rPr>
              <a:t>Radio-Frequency </a:t>
            </a:r>
            <a:r>
              <a:rPr lang="en-US" sz="9800" b="1" dirty="0" err="1" smtClean="0">
                <a:latin typeface="Times New Roman"/>
                <a:cs typeface="Times New Roman"/>
              </a:rPr>
              <a:t>Quadrupole</a:t>
            </a:r>
            <a:r>
              <a:rPr lang="en-US" sz="9800" b="1" dirty="0" smtClean="0">
                <a:latin typeface="Times New Roman"/>
                <a:cs typeface="Times New Roman"/>
              </a:rPr>
              <a:t> </a:t>
            </a:r>
            <a:r>
              <a:rPr lang="en-US" sz="9800" b="1" dirty="0">
                <a:latin typeface="Times New Roman"/>
                <a:cs typeface="Times New Roman"/>
              </a:rPr>
              <a:t>(RFQ) </a:t>
            </a:r>
            <a:r>
              <a:rPr lang="en-US" sz="9800" b="1" dirty="0" smtClean="0">
                <a:latin typeface="Times New Roman"/>
                <a:cs typeface="Times New Roman"/>
              </a:rPr>
              <a:t>for the Project </a:t>
            </a:r>
            <a:r>
              <a:rPr lang="en-US" sz="9800" b="1" dirty="0">
                <a:latin typeface="Times New Roman"/>
                <a:cs typeface="Times New Roman"/>
              </a:rPr>
              <a:t>X </a:t>
            </a:r>
            <a:r>
              <a:rPr lang="en-US" sz="9800" b="1" dirty="0" smtClean="0">
                <a:latin typeface="Times New Roman"/>
                <a:cs typeface="Times New Roman"/>
              </a:rPr>
              <a:t>Injector Experiment </a:t>
            </a:r>
            <a:r>
              <a:rPr lang="en-US" sz="9800" b="1" dirty="0">
                <a:latin typeface="Times New Roman"/>
                <a:cs typeface="Times New Roman"/>
              </a:rPr>
              <a:t>(PXIE)*</a:t>
            </a:r>
            <a:endParaRPr lang="en-US" sz="9800" b="1" baseline="30000" dirty="0">
              <a:latin typeface="Times New Roman"/>
              <a:cs typeface="Times New Roman"/>
            </a:endParaRPr>
          </a:p>
        </p:txBody>
      </p:sp>
      <p:sp>
        <p:nvSpPr>
          <p:cNvPr id="6" name="Text Box 213"/>
          <p:cNvSpPr txBox="1">
            <a:spLocks noChangeArrowheads="1"/>
          </p:cNvSpPr>
          <p:nvPr/>
        </p:nvSpPr>
        <p:spPr bwMode="auto">
          <a:xfrm>
            <a:off x="548640" y="7165975"/>
            <a:ext cx="31821437" cy="6649843"/>
          </a:xfrm>
          <a:prstGeom prst="rect">
            <a:avLst/>
          </a:prstGeom>
          <a:solidFill>
            <a:srgbClr val="FFFFFF"/>
          </a:solidFill>
          <a:ln w="63500">
            <a:noFill/>
            <a:miter lim="800000"/>
            <a:headEnd/>
            <a:tailEnd/>
          </a:ln>
        </p:spPr>
        <p:txBody>
          <a:bodyPr lIns="457200" tIns="182880" rIns="457200" bIns="182880"/>
          <a:lstStyle/>
          <a:p>
            <a:pPr indent="1588" algn="just" defTabSz="91440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Abstract:</a:t>
            </a:r>
            <a:r>
              <a:rPr lang="en-US" sz="44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4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 Project X Injector Experiment (PXIE) now under construction at </a:t>
            </a:r>
            <a:r>
              <a:rPr lang="en-US" sz="4400" kern="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Fermilab</a:t>
            </a:r>
            <a:r>
              <a:rPr lang="en-US" sz="4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is a prototype front end of the proposed Project X </a:t>
            </a:r>
            <a:r>
              <a:rPr lang="en-US" sz="44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accelerator. </a:t>
            </a:r>
            <a:r>
              <a:rPr lang="en-US" sz="4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PXIE will consist of an H</a:t>
            </a:r>
            <a:r>
              <a:rPr lang="en-US" sz="4400" kern="0" baseline="300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-</a:t>
            </a:r>
            <a:r>
              <a:rPr lang="en-US" sz="4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ion source, a low-energy beam transport (LEBT), a radio-frequency </a:t>
            </a:r>
            <a:r>
              <a:rPr lang="en-US" sz="4400" kern="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quadrupole</a:t>
            </a:r>
            <a:r>
              <a:rPr lang="en-US" sz="4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(RFQ) accelerator, a medium-energy beam transport (MEBT) and a section of superconducting </a:t>
            </a:r>
            <a:r>
              <a:rPr lang="en-US" sz="4400" kern="0" dirty="0" err="1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cryomodules</a:t>
            </a:r>
            <a:r>
              <a:rPr lang="en-US" sz="44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. </a:t>
            </a:r>
            <a:r>
              <a:rPr lang="en-US" sz="4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 PXIE system will accelerate the beam from 30 </a:t>
            </a:r>
            <a:r>
              <a:rPr lang="en-US" sz="4400" kern="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keV</a:t>
            </a:r>
            <a:r>
              <a:rPr lang="en-US" sz="4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to 30 MeV. The four-vane, brazed, solid copper design is a 4.45 m long CW RF accelerator with a resonant frequency of 162.5 </a:t>
            </a:r>
            <a:r>
              <a:rPr lang="en-US" sz="4400" kern="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MHz.</a:t>
            </a:r>
            <a:r>
              <a:rPr lang="en-US" sz="4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The RFQ will provide bunching and acceleration of a nominal 5 mA H- beam to an energy of 2.1 MeV. The average power density on the RFQ cavity walls is &lt;0.7 W/cm2 such that the total wall power losses are ~80 kW. LBNL has completed the final design of the PXIE RFQ, and fabrication is now under way. The completed PXIE RFQ will be assembled at LBNL and tested with low-level RF prior to shipping to </a:t>
            </a:r>
            <a:r>
              <a:rPr lang="en-US" sz="4400" kern="0" dirty="0" err="1">
                <a:solidFill>
                  <a:sysClr val="windowText" lastClr="000000"/>
                </a:solidFill>
                <a:latin typeface="Times New Roman"/>
                <a:cs typeface="Times New Roman"/>
              </a:rPr>
              <a:t>Fermilab</a:t>
            </a:r>
            <a:r>
              <a:rPr lang="en-US" sz="4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. </a:t>
            </a:r>
            <a:r>
              <a:rPr lang="en-US" sz="44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Various aspects </a:t>
            </a:r>
            <a:r>
              <a:rPr lang="en-US" sz="4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of the final RFQ mechanical design </a:t>
            </a:r>
            <a:r>
              <a:rPr lang="en-US" sz="44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are </a:t>
            </a:r>
            <a:r>
              <a:rPr lang="en-US" sz="44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presented </a:t>
            </a:r>
            <a:r>
              <a:rPr lang="en-US" sz="44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here. </a:t>
            </a:r>
            <a:endParaRPr lang="en-US" sz="44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3098" name="Text Box 30"/>
          <p:cNvSpPr txBox="1">
            <a:spLocks noChangeArrowheads="1"/>
          </p:cNvSpPr>
          <p:nvPr/>
        </p:nvSpPr>
        <p:spPr bwMode="auto">
          <a:xfrm>
            <a:off x="5269105" y="3803943"/>
            <a:ext cx="2241139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0" tIns="0" rIns="457200" bIns="18288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6000" b="1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GB" sz="6000" b="1" dirty="0">
                <a:latin typeface="Times New Roman" pitchFamily="18" charset="0"/>
                <a:cs typeface="Times New Roman" pitchFamily="18" charset="0"/>
              </a:rPr>
              <a:t>Virostek, </a:t>
            </a:r>
            <a:r>
              <a:rPr lang="en-GB" sz="60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GB" sz="6000" b="1" dirty="0" err="1" smtClean="0">
                <a:latin typeface="Times New Roman" pitchFamily="18" charset="0"/>
                <a:cs typeface="Times New Roman" pitchFamily="18" charset="0"/>
              </a:rPr>
              <a:t>DeMello</a:t>
            </a:r>
            <a:r>
              <a:rPr lang="en-GB" sz="6000" b="1" dirty="0" smtClean="0">
                <a:latin typeface="Times New Roman" pitchFamily="18" charset="0"/>
                <a:cs typeface="Times New Roman" pitchFamily="18" charset="0"/>
              </a:rPr>
              <a:t>, M. Hoff, A. Lambert, D. Li </a:t>
            </a:r>
            <a:r>
              <a:rPr lang="en-GB" sz="6000" b="1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GB" sz="6000" b="1" dirty="0" smtClean="0">
                <a:latin typeface="Times New Roman" pitchFamily="18" charset="0"/>
                <a:cs typeface="Times New Roman" pitchFamily="18" charset="0"/>
              </a:rPr>
              <a:t> J. Staples</a:t>
            </a:r>
          </a:p>
          <a:p>
            <a:pPr algn="ctr">
              <a:lnSpc>
                <a:spcPct val="120000"/>
              </a:lnSpc>
            </a:pPr>
            <a:r>
              <a:rPr lang="en-GB" sz="6000" dirty="0">
                <a:latin typeface="Times New Roman" pitchFamily="18" charset="0"/>
                <a:cs typeface="Times New Roman" pitchFamily="18" charset="0"/>
              </a:rPr>
              <a:t>Lawrence Berkeley National Lab, Berkeley, 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CA, </a:t>
            </a:r>
            <a:r>
              <a:rPr lang="en-GB" sz="6000" dirty="0">
                <a:latin typeface="Times New Roman" pitchFamily="18" charset="0"/>
                <a:cs typeface="Times New Roman" pitchFamily="18" charset="0"/>
              </a:rPr>
              <a:t>USA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99" name="Group 275"/>
          <p:cNvGrpSpPr>
            <a:grpSpLocks noChangeAspect="1"/>
          </p:cNvGrpSpPr>
          <p:nvPr/>
        </p:nvGrpSpPr>
        <p:grpSpPr bwMode="auto">
          <a:xfrm>
            <a:off x="441410" y="3481469"/>
            <a:ext cx="4719637" cy="2757488"/>
            <a:chOff x="192" y="48"/>
            <a:chExt cx="5754" cy="3369"/>
          </a:xfrm>
        </p:grpSpPr>
        <p:sp>
          <p:nvSpPr>
            <p:cNvPr id="3140" name="Freeform 276"/>
            <p:cNvSpPr>
              <a:spLocks noChangeAspect="1"/>
            </p:cNvSpPr>
            <p:nvPr/>
          </p:nvSpPr>
          <p:spPr bwMode="auto">
            <a:xfrm>
              <a:off x="200" y="1909"/>
              <a:ext cx="5549" cy="1508"/>
            </a:xfrm>
            <a:custGeom>
              <a:avLst/>
              <a:gdLst>
                <a:gd name="T0" fmla="*/ 6 w 5549"/>
                <a:gd name="T1" fmla="*/ 142 h 1508"/>
                <a:gd name="T2" fmla="*/ 166 w 5549"/>
                <a:gd name="T3" fmla="*/ 131 h 1508"/>
                <a:gd name="T4" fmla="*/ 371 w 5549"/>
                <a:gd name="T5" fmla="*/ 120 h 1508"/>
                <a:gd name="T6" fmla="*/ 663 w 5549"/>
                <a:gd name="T7" fmla="*/ 97 h 1508"/>
                <a:gd name="T8" fmla="*/ 1034 w 5549"/>
                <a:gd name="T9" fmla="*/ 68 h 1508"/>
                <a:gd name="T10" fmla="*/ 1337 w 5549"/>
                <a:gd name="T11" fmla="*/ 62 h 1508"/>
                <a:gd name="T12" fmla="*/ 1771 w 5549"/>
                <a:gd name="T13" fmla="*/ 68 h 1508"/>
                <a:gd name="T14" fmla="*/ 2160 w 5549"/>
                <a:gd name="T15" fmla="*/ 108 h 1508"/>
                <a:gd name="T16" fmla="*/ 2457 w 5549"/>
                <a:gd name="T17" fmla="*/ 154 h 1508"/>
                <a:gd name="T18" fmla="*/ 2731 w 5549"/>
                <a:gd name="T19" fmla="*/ 217 h 1508"/>
                <a:gd name="T20" fmla="*/ 2977 w 5549"/>
                <a:gd name="T21" fmla="*/ 302 h 1508"/>
                <a:gd name="T22" fmla="*/ 3223 w 5549"/>
                <a:gd name="T23" fmla="*/ 394 h 1508"/>
                <a:gd name="T24" fmla="*/ 3451 w 5549"/>
                <a:gd name="T25" fmla="*/ 491 h 1508"/>
                <a:gd name="T26" fmla="*/ 3629 w 5549"/>
                <a:gd name="T27" fmla="*/ 582 h 1508"/>
                <a:gd name="T28" fmla="*/ 3800 w 5549"/>
                <a:gd name="T29" fmla="*/ 685 h 1508"/>
                <a:gd name="T30" fmla="*/ 3977 w 5549"/>
                <a:gd name="T31" fmla="*/ 811 h 1508"/>
                <a:gd name="T32" fmla="*/ 4143 w 5549"/>
                <a:gd name="T33" fmla="*/ 931 h 1508"/>
                <a:gd name="T34" fmla="*/ 4354 w 5549"/>
                <a:gd name="T35" fmla="*/ 1085 h 1508"/>
                <a:gd name="T36" fmla="*/ 4554 w 5549"/>
                <a:gd name="T37" fmla="*/ 1222 h 1508"/>
                <a:gd name="T38" fmla="*/ 4783 w 5549"/>
                <a:gd name="T39" fmla="*/ 1377 h 1508"/>
                <a:gd name="T40" fmla="*/ 4971 w 5549"/>
                <a:gd name="T41" fmla="*/ 1480 h 1508"/>
                <a:gd name="T42" fmla="*/ 5040 w 5549"/>
                <a:gd name="T43" fmla="*/ 1497 h 1508"/>
                <a:gd name="T44" fmla="*/ 5131 w 5549"/>
                <a:gd name="T45" fmla="*/ 1508 h 1508"/>
                <a:gd name="T46" fmla="*/ 5549 w 5549"/>
                <a:gd name="T47" fmla="*/ 1508 h 1508"/>
                <a:gd name="T48" fmla="*/ 5400 w 5549"/>
                <a:gd name="T49" fmla="*/ 1485 h 1508"/>
                <a:gd name="T50" fmla="*/ 5223 w 5549"/>
                <a:gd name="T51" fmla="*/ 1468 h 1508"/>
                <a:gd name="T52" fmla="*/ 5097 w 5549"/>
                <a:gd name="T53" fmla="*/ 1434 h 1508"/>
                <a:gd name="T54" fmla="*/ 4960 w 5549"/>
                <a:gd name="T55" fmla="*/ 1377 h 1508"/>
                <a:gd name="T56" fmla="*/ 4817 w 5549"/>
                <a:gd name="T57" fmla="*/ 1285 h 1508"/>
                <a:gd name="T58" fmla="*/ 4669 w 5549"/>
                <a:gd name="T59" fmla="*/ 1177 h 1508"/>
                <a:gd name="T60" fmla="*/ 4474 w 5549"/>
                <a:gd name="T61" fmla="*/ 1034 h 1508"/>
                <a:gd name="T62" fmla="*/ 4280 w 5549"/>
                <a:gd name="T63" fmla="*/ 897 h 1508"/>
                <a:gd name="T64" fmla="*/ 4149 w 5549"/>
                <a:gd name="T65" fmla="*/ 800 h 1508"/>
                <a:gd name="T66" fmla="*/ 4006 w 5549"/>
                <a:gd name="T67" fmla="*/ 697 h 1508"/>
                <a:gd name="T68" fmla="*/ 3806 w 5549"/>
                <a:gd name="T69" fmla="*/ 565 h 1508"/>
                <a:gd name="T70" fmla="*/ 3571 w 5549"/>
                <a:gd name="T71" fmla="*/ 434 h 1508"/>
                <a:gd name="T72" fmla="*/ 3394 w 5549"/>
                <a:gd name="T73" fmla="*/ 348 h 1508"/>
                <a:gd name="T74" fmla="*/ 3234 w 5549"/>
                <a:gd name="T75" fmla="*/ 280 h 1508"/>
                <a:gd name="T76" fmla="*/ 3057 w 5549"/>
                <a:gd name="T77" fmla="*/ 222 h 1508"/>
                <a:gd name="T78" fmla="*/ 2840 w 5549"/>
                <a:gd name="T79" fmla="*/ 160 h 1508"/>
                <a:gd name="T80" fmla="*/ 2589 w 5549"/>
                <a:gd name="T81" fmla="*/ 97 h 1508"/>
                <a:gd name="T82" fmla="*/ 2360 w 5549"/>
                <a:gd name="T83" fmla="*/ 62 h 1508"/>
                <a:gd name="T84" fmla="*/ 2057 w 5549"/>
                <a:gd name="T85" fmla="*/ 22 h 1508"/>
                <a:gd name="T86" fmla="*/ 1669 w 5549"/>
                <a:gd name="T87" fmla="*/ 0 h 1508"/>
                <a:gd name="T88" fmla="*/ 1394 w 5549"/>
                <a:gd name="T89" fmla="*/ 0 h 1508"/>
                <a:gd name="T90" fmla="*/ 1051 w 5549"/>
                <a:gd name="T91" fmla="*/ 11 h 1508"/>
                <a:gd name="T92" fmla="*/ 754 w 5549"/>
                <a:gd name="T93" fmla="*/ 34 h 1508"/>
                <a:gd name="T94" fmla="*/ 423 w 5549"/>
                <a:gd name="T95" fmla="*/ 62 h 1508"/>
                <a:gd name="T96" fmla="*/ 160 w 5549"/>
                <a:gd name="T97" fmla="*/ 85 h 1508"/>
                <a:gd name="T98" fmla="*/ 0 w 5549"/>
                <a:gd name="T99" fmla="*/ 97 h 1508"/>
                <a:gd name="T100" fmla="*/ 6 w 5549"/>
                <a:gd name="T101" fmla="*/ 142 h 15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549"/>
                <a:gd name="T154" fmla="*/ 0 h 1508"/>
                <a:gd name="T155" fmla="*/ 5549 w 5549"/>
                <a:gd name="T156" fmla="*/ 1508 h 15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549" h="1508">
                  <a:moveTo>
                    <a:pt x="6" y="142"/>
                  </a:moveTo>
                  <a:lnTo>
                    <a:pt x="166" y="131"/>
                  </a:lnTo>
                  <a:lnTo>
                    <a:pt x="371" y="120"/>
                  </a:lnTo>
                  <a:lnTo>
                    <a:pt x="663" y="97"/>
                  </a:lnTo>
                  <a:lnTo>
                    <a:pt x="1034" y="68"/>
                  </a:lnTo>
                  <a:lnTo>
                    <a:pt x="1337" y="62"/>
                  </a:lnTo>
                  <a:lnTo>
                    <a:pt x="1771" y="68"/>
                  </a:lnTo>
                  <a:lnTo>
                    <a:pt x="2160" y="108"/>
                  </a:lnTo>
                  <a:lnTo>
                    <a:pt x="2457" y="154"/>
                  </a:lnTo>
                  <a:lnTo>
                    <a:pt x="2731" y="217"/>
                  </a:lnTo>
                  <a:lnTo>
                    <a:pt x="2977" y="302"/>
                  </a:lnTo>
                  <a:lnTo>
                    <a:pt x="3223" y="394"/>
                  </a:lnTo>
                  <a:lnTo>
                    <a:pt x="3451" y="491"/>
                  </a:lnTo>
                  <a:lnTo>
                    <a:pt x="3629" y="582"/>
                  </a:lnTo>
                  <a:lnTo>
                    <a:pt x="3800" y="685"/>
                  </a:lnTo>
                  <a:lnTo>
                    <a:pt x="3977" y="811"/>
                  </a:lnTo>
                  <a:lnTo>
                    <a:pt x="4143" y="931"/>
                  </a:lnTo>
                  <a:lnTo>
                    <a:pt x="4354" y="1085"/>
                  </a:lnTo>
                  <a:lnTo>
                    <a:pt x="4554" y="1222"/>
                  </a:lnTo>
                  <a:lnTo>
                    <a:pt x="4783" y="1377"/>
                  </a:lnTo>
                  <a:lnTo>
                    <a:pt x="4971" y="1480"/>
                  </a:lnTo>
                  <a:lnTo>
                    <a:pt x="5040" y="1497"/>
                  </a:lnTo>
                  <a:lnTo>
                    <a:pt x="5131" y="1508"/>
                  </a:lnTo>
                  <a:lnTo>
                    <a:pt x="5549" y="1508"/>
                  </a:lnTo>
                  <a:lnTo>
                    <a:pt x="5400" y="1485"/>
                  </a:lnTo>
                  <a:lnTo>
                    <a:pt x="5223" y="1468"/>
                  </a:lnTo>
                  <a:lnTo>
                    <a:pt x="5097" y="1434"/>
                  </a:lnTo>
                  <a:lnTo>
                    <a:pt x="4960" y="1377"/>
                  </a:lnTo>
                  <a:lnTo>
                    <a:pt x="4817" y="1285"/>
                  </a:lnTo>
                  <a:lnTo>
                    <a:pt x="4669" y="1177"/>
                  </a:lnTo>
                  <a:lnTo>
                    <a:pt x="4474" y="1034"/>
                  </a:lnTo>
                  <a:lnTo>
                    <a:pt x="4280" y="897"/>
                  </a:lnTo>
                  <a:lnTo>
                    <a:pt x="4149" y="800"/>
                  </a:lnTo>
                  <a:lnTo>
                    <a:pt x="4006" y="697"/>
                  </a:lnTo>
                  <a:lnTo>
                    <a:pt x="3806" y="565"/>
                  </a:lnTo>
                  <a:lnTo>
                    <a:pt x="3571" y="434"/>
                  </a:lnTo>
                  <a:lnTo>
                    <a:pt x="3394" y="348"/>
                  </a:lnTo>
                  <a:lnTo>
                    <a:pt x="3234" y="280"/>
                  </a:lnTo>
                  <a:lnTo>
                    <a:pt x="3057" y="222"/>
                  </a:lnTo>
                  <a:lnTo>
                    <a:pt x="2840" y="160"/>
                  </a:lnTo>
                  <a:lnTo>
                    <a:pt x="2589" y="97"/>
                  </a:lnTo>
                  <a:lnTo>
                    <a:pt x="2360" y="62"/>
                  </a:lnTo>
                  <a:lnTo>
                    <a:pt x="2057" y="22"/>
                  </a:lnTo>
                  <a:lnTo>
                    <a:pt x="1669" y="0"/>
                  </a:lnTo>
                  <a:lnTo>
                    <a:pt x="1394" y="0"/>
                  </a:lnTo>
                  <a:lnTo>
                    <a:pt x="1051" y="11"/>
                  </a:lnTo>
                  <a:lnTo>
                    <a:pt x="754" y="34"/>
                  </a:lnTo>
                  <a:lnTo>
                    <a:pt x="423" y="62"/>
                  </a:lnTo>
                  <a:lnTo>
                    <a:pt x="160" y="85"/>
                  </a:lnTo>
                  <a:lnTo>
                    <a:pt x="0" y="97"/>
                  </a:lnTo>
                  <a:lnTo>
                    <a:pt x="6" y="142"/>
                  </a:lnTo>
                  <a:close/>
                </a:path>
              </a:pathLst>
            </a:custGeom>
            <a:solidFill>
              <a:srgbClr val="258B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1" name="Freeform 277"/>
            <p:cNvSpPr>
              <a:spLocks noChangeAspect="1"/>
            </p:cNvSpPr>
            <p:nvPr/>
          </p:nvSpPr>
          <p:spPr bwMode="auto">
            <a:xfrm>
              <a:off x="5137" y="1206"/>
              <a:ext cx="103" cy="2005"/>
            </a:xfrm>
            <a:custGeom>
              <a:avLst/>
              <a:gdLst>
                <a:gd name="T0" fmla="*/ 0 w 103"/>
                <a:gd name="T1" fmla="*/ 1943 h 2005"/>
                <a:gd name="T2" fmla="*/ 103 w 103"/>
                <a:gd name="T3" fmla="*/ 2005 h 2005"/>
                <a:gd name="T4" fmla="*/ 103 w 103"/>
                <a:gd name="T5" fmla="*/ 97 h 2005"/>
                <a:gd name="T6" fmla="*/ 40 w 103"/>
                <a:gd name="T7" fmla="*/ 0 h 2005"/>
                <a:gd name="T8" fmla="*/ 0 w 103"/>
                <a:gd name="T9" fmla="*/ 108 h 2005"/>
                <a:gd name="T10" fmla="*/ 0 w 103"/>
                <a:gd name="T11" fmla="*/ 1943 h 20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2005"/>
                <a:gd name="T20" fmla="*/ 103 w 103"/>
                <a:gd name="T21" fmla="*/ 2005 h 20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2005">
                  <a:moveTo>
                    <a:pt x="0" y="1943"/>
                  </a:moveTo>
                  <a:lnTo>
                    <a:pt x="103" y="2005"/>
                  </a:lnTo>
                  <a:lnTo>
                    <a:pt x="103" y="97"/>
                  </a:lnTo>
                  <a:lnTo>
                    <a:pt x="40" y="0"/>
                  </a:lnTo>
                  <a:lnTo>
                    <a:pt x="0" y="108"/>
                  </a:lnTo>
                  <a:lnTo>
                    <a:pt x="0" y="1943"/>
                  </a:lnTo>
                  <a:close/>
                </a:path>
              </a:pathLst>
            </a:custGeom>
            <a:solidFill>
              <a:srgbClr val="258B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2" name="Freeform 278"/>
            <p:cNvSpPr>
              <a:spLocks noChangeAspect="1"/>
            </p:cNvSpPr>
            <p:nvPr/>
          </p:nvSpPr>
          <p:spPr bwMode="auto">
            <a:xfrm>
              <a:off x="4617" y="1217"/>
              <a:ext cx="69" cy="1606"/>
            </a:xfrm>
            <a:custGeom>
              <a:avLst/>
              <a:gdLst>
                <a:gd name="T0" fmla="*/ 0 w 69"/>
                <a:gd name="T1" fmla="*/ 1554 h 1606"/>
                <a:gd name="T2" fmla="*/ 69 w 69"/>
                <a:gd name="T3" fmla="*/ 1606 h 1606"/>
                <a:gd name="T4" fmla="*/ 69 w 69"/>
                <a:gd name="T5" fmla="*/ 92 h 1606"/>
                <a:gd name="T6" fmla="*/ 34 w 69"/>
                <a:gd name="T7" fmla="*/ 0 h 1606"/>
                <a:gd name="T8" fmla="*/ 0 w 69"/>
                <a:gd name="T9" fmla="*/ 97 h 1606"/>
                <a:gd name="T10" fmla="*/ 0 w 69"/>
                <a:gd name="T11" fmla="*/ 1554 h 16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1606"/>
                <a:gd name="T20" fmla="*/ 69 w 69"/>
                <a:gd name="T21" fmla="*/ 1606 h 160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1606">
                  <a:moveTo>
                    <a:pt x="0" y="1554"/>
                  </a:moveTo>
                  <a:lnTo>
                    <a:pt x="69" y="1606"/>
                  </a:lnTo>
                  <a:lnTo>
                    <a:pt x="69" y="92"/>
                  </a:lnTo>
                  <a:lnTo>
                    <a:pt x="34" y="0"/>
                  </a:lnTo>
                  <a:lnTo>
                    <a:pt x="0" y="97"/>
                  </a:lnTo>
                  <a:lnTo>
                    <a:pt x="0" y="1554"/>
                  </a:lnTo>
                  <a:close/>
                </a:path>
              </a:pathLst>
            </a:custGeom>
            <a:solidFill>
              <a:srgbClr val="258B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" name="Freeform 279"/>
            <p:cNvSpPr>
              <a:spLocks noChangeAspect="1"/>
            </p:cNvSpPr>
            <p:nvPr/>
          </p:nvSpPr>
          <p:spPr bwMode="auto">
            <a:xfrm>
              <a:off x="4714" y="680"/>
              <a:ext cx="435" cy="600"/>
            </a:xfrm>
            <a:custGeom>
              <a:avLst/>
              <a:gdLst>
                <a:gd name="T0" fmla="*/ 395 w 435"/>
                <a:gd name="T1" fmla="*/ 600 h 600"/>
                <a:gd name="T2" fmla="*/ 435 w 435"/>
                <a:gd name="T3" fmla="*/ 503 h 600"/>
                <a:gd name="T4" fmla="*/ 206 w 435"/>
                <a:gd name="T5" fmla="*/ 0 h 600"/>
                <a:gd name="T6" fmla="*/ 0 w 435"/>
                <a:gd name="T7" fmla="*/ 474 h 600"/>
                <a:gd name="T8" fmla="*/ 23 w 435"/>
                <a:gd name="T9" fmla="*/ 531 h 600"/>
                <a:gd name="T10" fmla="*/ 195 w 435"/>
                <a:gd name="T11" fmla="*/ 137 h 600"/>
                <a:gd name="T12" fmla="*/ 395 w 435"/>
                <a:gd name="T13" fmla="*/ 600 h 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5"/>
                <a:gd name="T22" fmla="*/ 0 h 600"/>
                <a:gd name="T23" fmla="*/ 435 w 435"/>
                <a:gd name="T24" fmla="*/ 600 h 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5" h="600">
                  <a:moveTo>
                    <a:pt x="395" y="600"/>
                  </a:moveTo>
                  <a:lnTo>
                    <a:pt x="435" y="503"/>
                  </a:lnTo>
                  <a:lnTo>
                    <a:pt x="206" y="0"/>
                  </a:lnTo>
                  <a:lnTo>
                    <a:pt x="0" y="474"/>
                  </a:lnTo>
                  <a:lnTo>
                    <a:pt x="23" y="531"/>
                  </a:lnTo>
                  <a:lnTo>
                    <a:pt x="195" y="137"/>
                  </a:lnTo>
                  <a:lnTo>
                    <a:pt x="395" y="600"/>
                  </a:lnTo>
                  <a:close/>
                </a:path>
              </a:pathLst>
            </a:custGeom>
            <a:solidFill>
              <a:srgbClr val="258B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4" name="AutoShape 280"/>
            <p:cNvSpPr>
              <a:spLocks noChangeAspect="1" noChangeArrowheads="1"/>
            </p:cNvSpPr>
            <p:nvPr/>
          </p:nvSpPr>
          <p:spPr bwMode="auto">
            <a:xfrm>
              <a:off x="4731" y="1376"/>
              <a:ext cx="85" cy="435"/>
            </a:xfrm>
            <a:prstGeom prst="roundRect">
              <a:avLst>
                <a:gd name="adj" fmla="val 16667"/>
              </a:avLst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45" name="AutoShape 281"/>
            <p:cNvSpPr>
              <a:spLocks noChangeAspect="1" noChangeArrowheads="1"/>
            </p:cNvSpPr>
            <p:nvPr/>
          </p:nvSpPr>
          <p:spPr bwMode="auto">
            <a:xfrm>
              <a:off x="4872" y="1375"/>
              <a:ext cx="85" cy="435"/>
            </a:xfrm>
            <a:prstGeom prst="roundRect">
              <a:avLst>
                <a:gd name="adj" fmla="val 16667"/>
              </a:avLst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46" name="AutoShape 282"/>
            <p:cNvSpPr>
              <a:spLocks noChangeAspect="1" noChangeArrowheads="1"/>
            </p:cNvSpPr>
            <p:nvPr/>
          </p:nvSpPr>
          <p:spPr bwMode="auto">
            <a:xfrm>
              <a:off x="5009" y="1377"/>
              <a:ext cx="85" cy="435"/>
            </a:xfrm>
            <a:prstGeom prst="roundRect">
              <a:avLst>
                <a:gd name="adj" fmla="val 16667"/>
              </a:avLst>
            </a:pr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47" name="Freeform 283"/>
            <p:cNvSpPr>
              <a:spLocks noChangeAspect="1"/>
            </p:cNvSpPr>
            <p:nvPr/>
          </p:nvSpPr>
          <p:spPr bwMode="auto">
            <a:xfrm>
              <a:off x="320" y="1364"/>
              <a:ext cx="356" cy="352"/>
            </a:xfrm>
            <a:custGeom>
              <a:avLst/>
              <a:gdLst>
                <a:gd name="T0" fmla="*/ 0 w 356"/>
                <a:gd name="T1" fmla="*/ 352 h 352"/>
                <a:gd name="T2" fmla="*/ 2 w 356"/>
                <a:gd name="T3" fmla="*/ 108 h 352"/>
                <a:gd name="T4" fmla="*/ 14 w 356"/>
                <a:gd name="T5" fmla="*/ 86 h 352"/>
                <a:gd name="T6" fmla="*/ 40 w 356"/>
                <a:gd name="T7" fmla="*/ 58 h 352"/>
                <a:gd name="T8" fmla="*/ 66 w 356"/>
                <a:gd name="T9" fmla="*/ 36 h 352"/>
                <a:gd name="T10" fmla="*/ 112 w 356"/>
                <a:gd name="T11" fmla="*/ 12 h 352"/>
                <a:gd name="T12" fmla="*/ 160 w 356"/>
                <a:gd name="T13" fmla="*/ 0 h 352"/>
                <a:gd name="T14" fmla="*/ 204 w 356"/>
                <a:gd name="T15" fmla="*/ 0 h 352"/>
                <a:gd name="T16" fmla="*/ 248 w 356"/>
                <a:gd name="T17" fmla="*/ 6 h 352"/>
                <a:gd name="T18" fmla="*/ 290 w 356"/>
                <a:gd name="T19" fmla="*/ 16 h 352"/>
                <a:gd name="T20" fmla="*/ 330 w 356"/>
                <a:gd name="T21" fmla="*/ 34 h 352"/>
                <a:gd name="T22" fmla="*/ 356 w 356"/>
                <a:gd name="T23" fmla="*/ 54 h 352"/>
                <a:gd name="T24" fmla="*/ 186 w 356"/>
                <a:gd name="T25" fmla="*/ 54 h 352"/>
                <a:gd name="T26" fmla="*/ 186 w 356"/>
                <a:gd name="T27" fmla="*/ 312 h 352"/>
                <a:gd name="T28" fmla="*/ 0 w 356"/>
                <a:gd name="T29" fmla="*/ 352 h 3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52"/>
                <a:gd name="T47" fmla="*/ 356 w 356"/>
                <a:gd name="T48" fmla="*/ 352 h 35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52">
                  <a:moveTo>
                    <a:pt x="0" y="352"/>
                  </a:moveTo>
                  <a:lnTo>
                    <a:pt x="2" y="108"/>
                  </a:lnTo>
                  <a:lnTo>
                    <a:pt x="14" y="86"/>
                  </a:lnTo>
                  <a:lnTo>
                    <a:pt x="40" y="58"/>
                  </a:lnTo>
                  <a:lnTo>
                    <a:pt x="66" y="36"/>
                  </a:lnTo>
                  <a:lnTo>
                    <a:pt x="112" y="12"/>
                  </a:lnTo>
                  <a:lnTo>
                    <a:pt x="160" y="0"/>
                  </a:lnTo>
                  <a:lnTo>
                    <a:pt x="204" y="0"/>
                  </a:lnTo>
                  <a:lnTo>
                    <a:pt x="248" y="6"/>
                  </a:lnTo>
                  <a:lnTo>
                    <a:pt x="290" y="16"/>
                  </a:lnTo>
                  <a:lnTo>
                    <a:pt x="330" y="34"/>
                  </a:lnTo>
                  <a:lnTo>
                    <a:pt x="356" y="54"/>
                  </a:lnTo>
                  <a:lnTo>
                    <a:pt x="186" y="54"/>
                  </a:lnTo>
                  <a:lnTo>
                    <a:pt x="186" y="31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8" name="Freeform 284"/>
            <p:cNvSpPr>
              <a:spLocks noChangeAspect="1"/>
            </p:cNvSpPr>
            <p:nvPr/>
          </p:nvSpPr>
          <p:spPr bwMode="auto">
            <a:xfrm>
              <a:off x="3294" y="1364"/>
              <a:ext cx="356" cy="352"/>
            </a:xfrm>
            <a:custGeom>
              <a:avLst/>
              <a:gdLst>
                <a:gd name="T0" fmla="*/ 0 w 356"/>
                <a:gd name="T1" fmla="*/ 352 h 352"/>
                <a:gd name="T2" fmla="*/ 2 w 356"/>
                <a:gd name="T3" fmla="*/ 108 h 352"/>
                <a:gd name="T4" fmla="*/ 14 w 356"/>
                <a:gd name="T5" fmla="*/ 86 h 352"/>
                <a:gd name="T6" fmla="*/ 40 w 356"/>
                <a:gd name="T7" fmla="*/ 58 h 352"/>
                <a:gd name="T8" fmla="*/ 66 w 356"/>
                <a:gd name="T9" fmla="*/ 36 h 352"/>
                <a:gd name="T10" fmla="*/ 112 w 356"/>
                <a:gd name="T11" fmla="*/ 12 h 352"/>
                <a:gd name="T12" fmla="*/ 160 w 356"/>
                <a:gd name="T13" fmla="*/ 0 h 352"/>
                <a:gd name="T14" fmla="*/ 204 w 356"/>
                <a:gd name="T15" fmla="*/ 0 h 352"/>
                <a:gd name="T16" fmla="*/ 248 w 356"/>
                <a:gd name="T17" fmla="*/ 6 h 352"/>
                <a:gd name="T18" fmla="*/ 290 w 356"/>
                <a:gd name="T19" fmla="*/ 16 h 352"/>
                <a:gd name="T20" fmla="*/ 330 w 356"/>
                <a:gd name="T21" fmla="*/ 34 h 352"/>
                <a:gd name="T22" fmla="*/ 356 w 356"/>
                <a:gd name="T23" fmla="*/ 54 h 352"/>
                <a:gd name="T24" fmla="*/ 186 w 356"/>
                <a:gd name="T25" fmla="*/ 54 h 352"/>
                <a:gd name="T26" fmla="*/ 186 w 356"/>
                <a:gd name="T27" fmla="*/ 312 h 352"/>
                <a:gd name="T28" fmla="*/ 0 w 356"/>
                <a:gd name="T29" fmla="*/ 352 h 3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52"/>
                <a:gd name="T47" fmla="*/ 356 w 356"/>
                <a:gd name="T48" fmla="*/ 352 h 35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52">
                  <a:moveTo>
                    <a:pt x="0" y="352"/>
                  </a:moveTo>
                  <a:lnTo>
                    <a:pt x="2" y="108"/>
                  </a:lnTo>
                  <a:lnTo>
                    <a:pt x="14" y="86"/>
                  </a:lnTo>
                  <a:lnTo>
                    <a:pt x="40" y="58"/>
                  </a:lnTo>
                  <a:lnTo>
                    <a:pt x="66" y="36"/>
                  </a:lnTo>
                  <a:lnTo>
                    <a:pt x="112" y="12"/>
                  </a:lnTo>
                  <a:lnTo>
                    <a:pt x="160" y="0"/>
                  </a:lnTo>
                  <a:lnTo>
                    <a:pt x="204" y="0"/>
                  </a:lnTo>
                  <a:lnTo>
                    <a:pt x="248" y="6"/>
                  </a:lnTo>
                  <a:lnTo>
                    <a:pt x="290" y="16"/>
                  </a:lnTo>
                  <a:lnTo>
                    <a:pt x="330" y="34"/>
                  </a:lnTo>
                  <a:lnTo>
                    <a:pt x="356" y="54"/>
                  </a:lnTo>
                  <a:lnTo>
                    <a:pt x="186" y="54"/>
                  </a:lnTo>
                  <a:lnTo>
                    <a:pt x="186" y="31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9" name="Freeform 285"/>
            <p:cNvSpPr>
              <a:spLocks noChangeAspect="1"/>
            </p:cNvSpPr>
            <p:nvPr/>
          </p:nvSpPr>
          <p:spPr bwMode="auto">
            <a:xfrm>
              <a:off x="818" y="1364"/>
              <a:ext cx="356" cy="352"/>
            </a:xfrm>
            <a:custGeom>
              <a:avLst/>
              <a:gdLst>
                <a:gd name="T0" fmla="*/ 0 w 356"/>
                <a:gd name="T1" fmla="*/ 352 h 352"/>
                <a:gd name="T2" fmla="*/ 2 w 356"/>
                <a:gd name="T3" fmla="*/ 108 h 352"/>
                <a:gd name="T4" fmla="*/ 14 w 356"/>
                <a:gd name="T5" fmla="*/ 86 h 352"/>
                <a:gd name="T6" fmla="*/ 40 w 356"/>
                <a:gd name="T7" fmla="*/ 58 h 352"/>
                <a:gd name="T8" fmla="*/ 66 w 356"/>
                <a:gd name="T9" fmla="*/ 36 h 352"/>
                <a:gd name="T10" fmla="*/ 112 w 356"/>
                <a:gd name="T11" fmla="*/ 12 h 352"/>
                <a:gd name="T12" fmla="*/ 160 w 356"/>
                <a:gd name="T13" fmla="*/ 0 h 352"/>
                <a:gd name="T14" fmla="*/ 204 w 356"/>
                <a:gd name="T15" fmla="*/ 0 h 352"/>
                <a:gd name="T16" fmla="*/ 248 w 356"/>
                <a:gd name="T17" fmla="*/ 6 h 352"/>
                <a:gd name="T18" fmla="*/ 290 w 356"/>
                <a:gd name="T19" fmla="*/ 16 h 352"/>
                <a:gd name="T20" fmla="*/ 330 w 356"/>
                <a:gd name="T21" fmla="*/ 34 h 352"/>
                <a:gd name="T22" fmla="*/ 356 w 356"/>
                <a:gd name="T23" fmla="*/ 54 h 352"/>
                <a:gd name="T24" fmla="*/ 186 w 356"/>
                <a:gd name="T25" fmla="*/ 54 h 352"/>
                <a:gd name="T26" fmla="*/ 186 w 356"/>
                <a:gd name="T27" fmla="*/ 312 h 352"/>
                <a:gd name="T28" fmla="*/ 0 w 356"/>
                <a:gd name="T29" fmla="*/ 352 h 3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52"/>
                <a:gd name="T47" fmla="*/ 356 w 356"/>
                <a:gd name="T48" fmla="*/ 352 h 35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52">
                  <a:moveTo>
                    <a:pt x="0" y="352"/>
                  </a:moveTo>
                  <a:lnTo>
                    <a:pt x="2" y="108"/>
                  </a:lnTo>
                  <a:lnTo>
                    <a:pt x="14" y="86"/>
                  </a:lnTo>
                  <a:lnTo>
                    <a:pt x="40" y="58"/>
                  </a:lnTo>
                  <a:lnTo>
                    <a:pt x="66" y="36"/>
                  </a:lnTo>
                  <a:lnTo>
                    <a:pt x="112" y="12"/>
                  </a:lnTo>
                  <a:lnTo>
                    <a:pt x="160" y="0"/>
                  </a:lnTo>
                  <a:lnTo>
                    <a:pt x="204" y="0"/>
                  </a:lnTo>
                  <a:lnTo>
                    <a:pt x="248" y="6"/>
                  </a:lnTo>
                  <a:lnTo>
                    <a:pt x="290" y="16"/>
                  </a:lnTo>
                  <a:lnTo>
                    <a:pt x="330" y="34"/>
                  </a:lnTo>
                  <a:lnTo>
                    <a:pt x="356" y="54"/>
                  </a:lnTo>
                  <a:lnTo>
                    <a:pt x="186" y="54"/>
                  </a:lnTo>
                  <a:lnTo>
                    <a:pt x="186" y="31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0" name="Freeform 286"/>
            <p:cNvSpPr>
              <a:spLocks noChangeAspect="1"/>
            </p:cNvSpPr>
            <p:nvPr/>
          </p:nvSpPr>
          <p:spPr bwMode="auto">
            <a:xfrm>
              <a:off x="1313" y="1364"/>
              <a:ext cx="356" cy="352"/>
            </a:xfrm>
            <a:custGeom>
              <a:avLst/>
              <a:gdLst>
                <a:gd name="T0" fmla="*/ 0 w 356"/>
                <a:gd name="T1" fmla="*/ 352 h 352"/>
                <a:gd name="T2" fmla="*/ 2 w 356"/>
                <a:gd name="T3" fmla="*/ 108 h 352"/>
                <a:gd name="T4" fmla="*/ 14 w 356"/>
                <a:gd name="T5" fmla="*/ 86 h 352"/>
                <a:gd name="T6" fmla="*/ 40 w 356"/>
                <a:gd name="T7" fmla="*/ 58 h 352"/>
                <a:gd name="T8" fmla="*/ 66 w 356"/>
                <a:gd name="T9" fmla="*/ 36 h 352"/>
                <a:gd name="T10" fmla="*/ 112 w 356"/>
                <a:gd name="T11" fmla="*/ 12 h 352"/>
                <a:gd name="T12" fmla="*/ 160 w 356"/>
                <a:gd name="T13" fmla="*/ 0 h 352"/>
                <a:gd name="T14" fmla="*/ 204 w 356"/>
                <a:gd name="T15" fmla="*/ 0 h 352"/>
                <a:gd name="T16" fmla="*/ 248 w 356"/>
                <a:gd name="T17" fmla="*/ 6 h 352"/>
                <a:gd name="T18" fmla="*/ 290 w 356"/>
                <a:gd name="T19" fmla="*/ 16 h 352"/>
                <a:gd name="T20" fmla="*/ 330 w 356"/>
                <a:gd name="T21" fmla="*/ 34 h 352"/>
                <a:gd name="T22" fmla="*/ 356 w 356"/>
                <a:gd name="T23" fmla="*/ 54 h 352"/>
                <a:gd name="T24" fmla="*/ 186 w 356"/>
                <a:gd name="T25" fmla="*/ 54 h 352"/>
                <a:gd name="T26" fmla="*/ 186 w 356"/>
                <a:gd name="T27" fmla="*/ 312 h 352"/>
                <a:gd name="T28" fmla="*/ 0 w 356"/>
                <a:gd name="T29" fmla="*/ 352 h 3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52"/>
                <a:gd name="T47" fmla="*/ 356 w 356"/>
                <a:gd name="T48" fmla="*/ 352 h 35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52">
                  <a:moveTo>
                    <a:pt x="0" y="352"/>
                  </a:moveTo>
                  <a:lnTo>
                    <a:pt x="2" y="108"/>
                  </a:lnTo>
                  <a:lnTo>
                    <a:pt x="14" y="86"/>
                  </a:lnTo>
                  <a:lnTo>
                    <a:pt x="40" y="58"/>
                  </a:lnTo>
                  <a:lnTo>
                    <a:pt x="66" y="36"/>
                  </a:lnTo>
                  <a:lnTo>
                    <a:pt x="112" y="12"/>
                  </a:lnTo>
                  <a:lnTo>
                    <a:pt x="160" y="0"/>
                  </a:lnTo>
                  <a:lnTo>
                    <a:pt x="204" y="0"/>
                  </a:lnTo>
                  <a:lnTo>
                    <a:pt x="248" y="6"/>
                  </a:lnTo>
                  <a:lnTo>
                    <a:pt x="290" y="16"/>
                  </a:lnTo>
                  <a:lnTo>
                    <a:pt x="330" y="34"/>
                  </a:lnTo>
                  <a:lnTo>
                    <a:pt x="356" y="54"/>
                  </a:lnTo>
                  <a:lnTo>
                    <a:pt x="186" y="54"/>
                  </a:lnTo>
                  <a:lnTo>
                    <a:pt x="186" y="31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1" name="Freeform 287"/>
            <p:cNvSpPr>
              <a:spLocks noChangeAspect="1"/>
            </p:cNvSpPr>
            <p:nvPr/>
          </p:nvSpPr>
          <p:spPr bwMode="auto">
            <a:xfrm>
              <a:off x="1808" y="1364"/>
              <a:ext cx="356" cy="352"/>
            </a:xfrm>
            <a:custGeom>
              <a:avLst/>
              <a:gdLst>
                <a:gd name="T0" fmla="*/ 0 w 356"/>
                <a:gd name="T1" fmla="*/ 352 h 352"/>
                <a:gd name="T2" fmla="*/ 2 w 356"/>
                <a:gd name="T3" fmla="*/ 108 h 352"/>
                <a:gd name="T4" fmla="*/ 14 w 356"/>
                <a:gd name="T5" fmla="*/ 86 h 352"/>
                <a:gd name="T6" fmla="*/ 40 w 356"/>
                <a:gd name="T7" fmla="*/ 58 h 352"/>
                <a:gd name="T8" fmla="*/ 66 w 356"/>
                <a:gd name="T9" fmla="*/ 36 h 352"/>
                <a:gd name="T10" fmla="*/ 112 w 356"/>
                <a:gd name="T11" fmla="*/ 12 h 352"/>
                <a:gd name="T12" fmla="*/ 160 w 356"/>
                <a:gd name="T13" fmla="*/ 0 h 352"/>
                <a:gd name="T14" fmla="*/ 204 w 356"/>
                <a:gd name="T15" fmla="*/ 0 h 352"/>
                <a:gd name="T16" fmla="*/ 248 w 356"/>
                <a:gd name="T17" fmla="*/ 6 h 352"/>
                <a:gd name="T18" fmla="*/ 290 w 356"/>
                <a:gd name="T19" fmla="*/ 16 h 352"/>
                <a:gd name="T20" fmla="*/ 330 w 356"/>
                <a:gd name="T21" fmla="*/ 34 h 352"/>
                <a:gd name="T22" fmla="*/ 356 w 356"/>
                <a:gd name="T23" fmla="*/ 54 h 352"/>
                <a:gd name="T24" fmla="*/ 186 w 356"/>
                <a:gd name="T25" fmla="*/ 54 h 352"/>
                <a:gd name="T26" fmla="*/ 186 w 356"/>
                <a:gd name="T27" fmla="*/ 312 h 352"/>
                <a:gd name="T28" fmla="*/ 0 w 356"/>
                <a:gd name="T29" fmla="*/ 352 h 3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52"/>
                <a:gd name="T47" fmla="*/ 356 w 356"/>
                <a:gd name="T48" fmla="*/ 352 h 35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52">
                  <a:moveTo>
                    <a:pt x="0" y="352"/>
                  </a:moveTo>
                  <a:lnTo>
                    <a:pt x="2" y="108"/>
                  </a:lnTo>
                  <a:lnTo>
                    <a:pt x="14" y="86"/>
                  </a:lnTo>
                  <a:lnTo>
                    <a:pt x="40" y="58"/>
                  </a:lnTo>
                  <a:lnTo>
                    <a:pt x="66" y="36"/>
                  </a:lnTo>
                  <a:lnTo>
                    <a:pt x="112" y="12"/>
                  </a:lnTo>
                  <a:lnTo>
                    <a:pt x="160" y="0"/>
                  </a:lnTo>
                  <a:lnTo>
                    <a:pt x="204" y="0"/>
                  </a:lnTo>
                  <a:lnTo>
                    <a:pt x="248" y="6"/>
                  </a:lnTo>
                  <a:lnTo>
                    <a:pt x="290" y="16"/>
                  </a:lnTo>
                  <a:lnTo>
                    <a:pt x="330" y="34"/>
                  </a:lnTo>
                  <a:lnTo>
                    <a:pt x="356" y="54"/>
                  </a:lnTo>
                  <a:lnTo>
                    <a:pt x="186" y="54"/>
                  </a:lnTo>
                  <a:lnTo>
                    <a:pt x="186" y="31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2" name="Freeform 288"/>
            <p:cNvSpPr>
              <a:spLocks noChangeAspect="1"/>
            </p:cNvSpPr>
            <p:nvPr/>
          </p:nvSpPr>
          <p:spPr bwMode="auto">
            <a:xfrm>
              <a:off x="2303" y="1364"/>
              <a:ext cx="356" cy="352"/>
            </a:xfrm>
            <a:custGeom>
              <a:avLst/>
              <a:gdLst>
                <a:gd name="T0" fmla="*/ 0 w 356"/>
                <a:gd name="T1" fmla="*/ 352 h 352"/>
                <a:gd name="T2" fmla="*/ 2 w 356"/>
                <a:gd name="T3" fmla="*/ 108 h 352"/>
                <a:gd name="T4" fmla="*/ 14 w 356"/>
                <a:gd name="T5" fmla="*/ 86 h 352"/>
                <a:gd name="T6" fmla="*/ 40 w 356"/>
                <a:gd name="T7" fmla="*/ 58 h 352"/>
                <a:gd name="T8" fmla="*/ 66 w 356"/>
                <a:gd name="T9" fmla="*/ 36 h 352"/>
                <a:gd name="T10" fmla="*/ 112 w 356"/>
                <a:gd name="T11" fmla="*/ 12 h 352"/>
                <a:gd name="T12" fmla="*/ 160 w 356"/>
                <a:gd name="T13" fmla="*/ 0 h 352"/>
                <a:gd name="T14" fmla="*/ 204 w 356"/>
                <a:gd name="T15" fmla="*/ 0 h 352"/>
                <a:gd name="T16" fmla="*/ 248 w 356"/>
                <a:gd name="T17" fmla="*/ 6 h 352"/>
                <a:gd name="T18" fmla="*/ 290 w 356"/>
                <a:gd name="T19" fmla="*/ 16 h 352"/>
                <a:gd name="T20" fmla="*/ 330 w 356"/>
                <a:gd name="T21" fmla="*/ 34 h 352"/>
                <a:gd name="T22" fmla="*/ 356 w 356"/>
                <a:gd name="T23" fmla="*/ 54 h 352"/>
                <a:gd name="T24" fmla="*/ 186 w 356"/>
                <a:gd name="T25" fmla="*/ 54 h 352"/>
                <a:gd name="T26" fmla="*/ 186 w 356"/>
                <a:gd name="T27" fmla="*/ 312 h 352"/>
                <a:gd name="T28" fmla="*/ 0 w 356"/>
                <a:gd name="T29" fmla="*/ 352 h 3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52"/>
                <a:gd name="T47" fmla="*/ 356 w 356"/>
                <a:gd name="T48" fmla="*/ 352 h 35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52">
                  <a:moveTo>
                    <a:pt x="0" y="352"/>
                  </a:moveTo>
                  <a:lnTo>
                    <a:pt x="2" y="108"/>
                  </a:lnTo>
                  <a:lnTo>
                    <a:pt x="14" y="86"/>
                  </a:lnTo>
                  <a:lnTo>
                    <a:pt x="40" y="58"/>
                  </a:lnTo>
                  <a:lnTo>
                    <a:pt x="66" y="36"/>
                  </a:lnTo>
                  <a:lnTo>
                    <a:pt x="112" y="12"/>
                  </a:lnTo>
                  <a:lnTo>
                    <a:pt x="160" y="0"/>
                  </a:lnTo>
                  <a:lnTo>
                    <a:pt x="204" y="0"/>
                  </a:lnTo>
                  <a:lnTo>
                    <a:pt x="248" y="6"/>
                  </a:lnTo>
                  <a:lnTo>
                    <a:pt x="290" y="16"/>
                  </a:lnTo>
                  <a:lnTo>
                    <a:pt x="330" y="34"/>
                  </a:lnTo>
                  <a:lnTo>
                    <a:pt x="356" y="54"/>
                  </a:lnTo>
                  <a:lnTo>
                    <a:pt x="186" y="54"/>
                  </a:lnTo>
                  <a:lnTo>
                    <a:pt x="186" y="31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3" name="Freeform 289"/>
            <p:cNvSpPr>
              <a:spLocks noChangeAspect="1"/>
            </p:cNvSpPr>
            <p:nvPr/>
          </p:nvSpPr>
          <p:spPr bwMode="auto">
            <a:xfrm>
              <a:off x="2801" y="1364"/>
              <a:ext cx="356" cy="352"/>
            </a:xfrm>
            <a:custGeom>
              <a:avLst/>
              <a:gdLst>
                <a:gd name="T0" fmla="*/ 0 w 356"/>
                <a:gd name="T1" fmla="*/ 352 h 352"/>
                <a:gd name="T2" fmla="*/ 2 w 356"/>
                <a:gd name="T3" fmla="*/ 108 h 352"/>
                <a:gd name="T4" fmla="*/ 14 w 356"/>
                <a:gd name="T5" fmla="*/ 86 h 352"/>
                <a:gd name="T6" fmla="*/ 40 w 356"/>
                <a:gd name="T7" fmla="*/ 58 h 352"/>
                <a:gd name="T8" fmla="*/ 66 w 356"/>
                <a:gd name="T9" fmla="*/ 36 h 352"/>
                <a:gd name="T10" fmla="*/ 112 w 356"/>
                <a:gd name="T11" fmla="*/ 12 h 352"/>
                <a:gd name="T12" fmla="*/ 160 w 356"/>
                <a:gd name="T13" fmla="*/ 0 h 352"/>
                <a:gd name="T14" fmla="*/ 204 w 356"/>
                <a:gd name="T15" fmla="*/ 0 h 352"/>
                <a:gd name="T16" fmla="*/ 248 w 356"/>
                <a:gd name="T17" fmla="*/ 6 h 352"/>
                <a:gd name="T18" fmla="*/ 290 w 356"/>
                <a:gd name="T19" fmla="*/ 16 h 352"/>
                <a:gd name="T20" fmla="*/ 330 w 356"/>
                <a:gd name="T21" fmla="*/ 34 h 352"/>
                <a:gd name="T22" fmla="*/ 356 w 356"/>
                <a:gd name="T23" fmla="*/ 54 h 352"/>
                <a:gd name="T24" fmla="*/ 186 w 356"/>
                <a:gd name="T25" fmla="*/ 54 h 352"/>
                <a:gd name="T26" fmla="*/ 186 w 356"/>
                <a:gd name="T27" fmla="*/ 312 h 352"/>
                <a:gd name="T28" fmla="*/ 0 w 356"/>
                <a:gd name="T29" fmla="*/ 352 h 3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6"/>
                <a:gd name="T46" fmla="*/ 0 h 352"/>
                <a:gd name="T47" fmla="*/ 356 w 356"/>
                <a:gd name="T48" fmla="*/ 352 h 35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6" h="352">
                  <a:moveTo>
                    <a:pt x="0" y="352"/>
                  </a:moveTo>
                  <a:lnTo>
                    <a:pt x="2" y="108"/>
                  </a:lnTo>
                  <a:lnTo>
                    <a:pt x="14" y="86"/>
                  </a:lnTo>
                  <a:lnTo>
                    <a:pt x="40" y="58"/>
                  </a:lnTo>
                  <a:lnTo>
                    <a:pt x="66" y="36"/>
                  </a:lnTo>
                  <a:lnTo>
                    <a:pt x="112" y="12"/>
                  </a:lnTo>
                  <a:lnTo>
                    <a:pt x="160" y="0"/>
                  </a:lnTo>
                  <a:lnTo>
                    <a:pt x="204" y="0"/>
                  </a:lnTo>
                  <a:lnTo>
                    <a:pt x="248" y="6"/>
                  </a:lnTo>
                  <a:lnTo>
                    <a:pt x="290" y="16"/>
                  </a:lnTo>
                  <a:lnTo>
                    <a:pt x="330" y="34"/>
                  </a:lnTo>
                  <a:lnTo>
                    <a:pt x="356" y="54"/>
                  </a:lnTo>
                  <a:lnTo>
                    <a:pt x="186" y="54"/>
                  </a:lnTo>
                  <a:lnTo>
                    <a:pt x="186" y="312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" name="Freeform 290"/>
            <p:cNvSpPr>
              <a:spLocks noChangeAspect="1"/>
            </p:cNvSpPr>
            <p:nvPr/>
          </p:nvSpPr>
          <p:spPr bwMode="auto">
            <a:xfrm>
              <a:off x="405" y="357"/>
              <a:ext cx="3543" cy="1944"/>
            </a:xfrm>
            <a:custGeom>
              <a:avLst/>
              <a:gdLst>
                <a:gd name="T0" fmla="*/ 33 w 3543"/>
                <a:gd name="T1" fmla="*/ 423 h 1944"/>
                <a:gd name="T2" fmla="*/ 144 w 3543"/>
                <a:gd name="T3" fmla="*/ 372 h 1944"/>
                <a:gd name="T4" fmla="*/ 243 w 3543"/>
                <a:gd name="T5" fmla="*/ 330 h 1944"/>
                <a:gd name="T6" fmla="*/ 393 w 3543"/>
                <a:gd name="T7" fmla="*/ 276 h 1944"/>
                <a:gd name="T8" fmla="*/ 528 w 3543"/>
                <a:gd name="T9" fmla="*/ 234 h 1944"/>
                <a:gd name="T10" fmla="*/ 687 w 3543"/>
                <a:gd name="T11" fmla="*/ 192 h 1944"/>
                <a:gd name="T12" fmla="*/ 897 w 3543"/>
                <a:gd name="T13" fmla="*/ 153 h 1944"/>
                <a:gd name="T14" fmla="*/ 1110 w 3543"/>
                <a:gd name="T15" fmla="*/ 126 h 1944"/>
                <a:gd name="T16" fmla="*/ 1290 w 3543"/>
                <a:gd name="T17" fmla="*/ 111 h 1944"/>
                <a:gd name="T18" fmla="*/ 1452 w 3543"/>
                <a:gd name="T19" fmla="*/ 105 h 1944"/>
                <a:gd name="T20" fmla="*/ 1599 w 3543"/>
                <a:gd name="T21" fmla="*/ 114 h 1944"/>
                <a:gd name="T22" fmla="*/ 1743 w 3543"/>
                <a:gd name="T23" fmla="*/ 126 h 1944"/>
                <a:gd name="T24" fmla="*/ 1917 w 3543"/>
                <a:gd name="T25" fmla="*/ 159 h 1944"/>
                <a:gd name="T26" fmla="*/ 2064 w 3543"/>
                <a:gd name="T27" fmla="*/ 201 h 1944"/>
                <a:gd name="T28" fmla="*/ 2211 w 3543"/>
                <a:gd name="T29" fmla="*/ 252 h 1944"/>
                <a:gd name="T30" fmla="*/ 2388 w 3543"/>
                <a:gd name="T31" fmla="*/ 327 h 1944"/>
                <a:gd name="T32" fmla="*/ 2523 w 3543"/>
                <a:gd name="T33" fmla="*/ 393 h 1944"/>
                <a:gd name="T34" fmla="*/ 2658 w 3543"/>
                <a:gd name="T35" fmla="*/ 474 h 1944"/>
                <a:gd name="T36" fmla="*/ 2796 w 3543"/>
                <a:gd name="T37" fmla="*/ 570 h 1944"/>
                <a:gd name="T38" fmla="*/ 2901 w 3543"/>
                <a:gd name="T39" fmla="*/ 645 h 1944"/>
                <a:gd name="T40" fmla="*/ 2988 w 3543"/>
                <a:gd name="T41" fmla="*/ 714 h 1944"/>
                <a:gd name="T42" fmla="*/ 3096 w 3543"/>
                <a:gd name="T43" fmla="*/ 801 h 1944"/>
                <a:gd name="T44" fmla="*/ 3189 w 3543"/>
                <a:gd name="T45" fmla="*/ 885 h 1944"/>
                <a:gd name="T46" fmla="*/ 3426 w 3543"/>
                <a:gd name="T47" fmla="*/ 885 h 1944"/>
                <a:gd name="T48" fmla="*/ 3426 w 3543"/>
                <a:gd name="T49" fmla="*/ 1878 h 1944"/>
                <a:gd name="T50" fmla="*/ 3543 w 3543"/>
                <a:gd name="T51" fmla="*/ 1944 h 1944"/>
                <a:gd name="T52" fmla="*/ 3543 w 3543"/>
                <a:gd name="T53" fmla="*/ 786 h 1944"/>
                <a:gd name="T54" fmla="*/ 3291 w 3543"/>
                <a:gd name="T55" fmla="*/ 786 h 1944"/>
                <a:gd name="T56" fmla="*/ 3216 w 3543"/>
                <a:gd name="T57" fmla="*/ 711 h 1944"/>
                <a:gd name="T58" fmla="*/ 3123 w 3543"/>
                <a:gd name="T59" fmla="*/ 624 h 1944"/>
                <a:gd name="T60" fmla="*/ 3000 w 3543"/>
                <a:gd name="T61" fmla="*/ 519 h 1944"/>
                <a:gd name="T62" fmla="*/ 2871 w 3543"/>
                <a:gd name="T63" fmla="*/ 423 h 1944"/>
                <a:gd name="T64" fmla="*/ 2745 w 3543"/>
                <a:gd name="T65" fmla="*/ 345 h 1944"/>
                <a:gd name="T66" fmla="*/ 2592 w 3543"/>
                <a:gd name="T67" fmla="*/ 264 h 1944"/>
                <a:gd name="T68" fmla="*/ 2427 w 3543"/>
                <a:gd name="T69" fmla="*/ 186 h 1944"/>
                <a:gd name="T70" fmla="*/ 2280 w 3543"/>
                <a:gd name="T71" fmla="*/ 132 h 1944"/>
                <a:gd name="T72" fmla="*/ 2112 w 3543"/>
                <a:gd name="T73" fmla="*/ 75 h 1944"/>
                <a:gd name="T74" fmla="*/ 1986 w 3543"/>
                <a:gd name="T75" fmla="*/ 45 h 1944"/>
                <a:gd name="T76" fmla="*/ 1845 w 3543"/>
                <a:gd name="T77" fmla="*/ 27 h 1944"/>
                <a:gd name="T78" fmla="*/ 1713 w 3543"/>
                <a:gd name="T79" fmla="*/ 9 h 1944"/>
                <a:gd name="T80" fmla="*/ 1575 w 3543"/>
                <a:gd name="T81" fmla="*/ 3 h 1944"/>
                <a:gd name="T82" fmla="*/ 1422 w 3543"/>
                <a:gd name="T83" fmla="*/ 0 h 1944"/>
                <a:gd name="T84" fmla="*/ 1263 w 3543"/>
                <a:gd name="T85" fmla="*/ 6 h 1944"/>
                <a:gd name="T86" fmla="*/ 1065 w 3543"/>
                <a:gd name="T87" fmla="*/ 24 h 1944"/>
                <a:gd name="T88" fmla="*/ 879 w 3543"/>
                <a:gd name="T89" fmla="*/ 51 h 1944"/>
                <a:gd name="T90" fmla="*/ 732 w 3543"/>
                <a:gd name="T91" fmla="*/ 87 h 1944"/>
                <a:gd name="T92" fmla="*/ 567 w 3543"/>
                <a:gd name="T93" fmla="*/ 141 h 1944"/>
                <a:gd name="T94" fmla="*/ 399 w 3543"/>
                <a:gd name="T95" fmla="*/ 207 h 1944"/>
                <a:gd name="T96" fmla="*/ 204 w 3543"/>
                <a:gd name="T97" fmla="*/ 300 h 1944"/>
                <a:gd name="T98" fmla="*/ 102 w 3543"/>
                <a:gd name="T99" fmla="*/ 360 h 1944"/>
                <a:gd name="T100" fmla="*/ 0 w 3543"/>
                <a:gd name="T101" fmla="*/ 435 h 1944"/>
                <a:gd name="T102" fmla="*/ 33 w 3543"/>
                <a:gd name="T103" fmla="*/ 423 h 19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43"/>
                <a:gd name="T157" fmla="*/ 0 h 1944"/>
                <a:gd name="T158" fmla="*/ 3543 w 3543"/>
                <a:gd name="T159" fmla="*/ 1944 h 19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43" h="1944">
                  <a:moveTo>
                    <a:pt x="33" y="423"/>
                  </a:moveTo>
                  <a:lnTo>
                    <a:pt x="144" y="372"/>
                  </a:lnTo>
                  <a:lnTo>
                    <a:pt x="243" y="330"/>
                  </a:lnTo>
                  <a:lnTo>
                    <a:pt x="393" y="276"/>
                  </a:lnTo>
                  <a:lnTo>
                    <a:pt x="528" y="234"/>
                  </a:lnTo>
                  <a:lnTo>
                    <a:pt x="687" y="192"/>
                  </a:lnTo>
                  <a:lnTo>
                    <a:pt x="897" y="153"/>
                  </a:lnTo>
                  <a:lnTo>
                    <a:pt x="1110" y="126"/>
                  </a:lnTo>
                  <a:lnTo>
                    <a:pt x="1290" y="111"/>
                  </a:lnTo>
                  <a:lnTo>
                    <a:pt x="1452" y="105"/>
                  </a:lnTo>
                  <a:lnTo>
                    <a:pt x="1599" y="114"/>
                  </a:lnTo>
                  <a:lnTo>
                    <a:pt x="1743" y="126"/>
                  </a:lnTo>
                  <a:lnTo>
                    <a:pt x="1917" y="159"/>
                  </a:lnTo>
                  <a:lnTo>
                    <a:pt x="2064" y="201"/>
                  </a:lnTo>
                  <a:lnTo>
                    <a:pt x="2211" y="252"/>
                  </a:lnTo>
                  <a:lnTo>
                    <a:pt x="2388" y="327"/>
                  </a:lnTo>
                  <a:lnTo>
                    <a:pt x="2523" y="393"/>
                  </a:lnTo>
                  <a:lnTo>
                    <a:pt x="2658" y="474"/>
                  </a:lnTo>
                  <a:lnTo>
                    <a:pt x="2796" y="570"/>
                  </a:lnTo>
                  <a:lnTo>
                    <a:pt x="2901" y="645"/>
                  </a:lnTo>
                  <a:lnTo>
                    <a:pt x="2988" y="714"/>
                  </a:lnTo>
                  <a:lnTo>
                    <a:pt x="3096" y="801"/>
                  </a:lnTo>
                  <a:lnTo>
                    <a:pt x="3189" y="885"/>
                  </a:lnTo>
                  <a:lnTo>
                    <a:pt x="3426" y="885"/>
                  </a:lnTo>
                  <a:lnTo>
                    <a:pt x="3426" y="1878"/>
                  </a:lnTo>
                  <a:lnTo>
                    <a:pt x="3543" y="1944"/>
                  </a:lnTo>
                  <a:lnTo>
                    <a:pt x="3543" y="786"/>
                  </a:lnTo>
                  <a:lnTo>
                    <a:pt x="3291" y="786"/>
                  </a:lnTo>
                  <a:lnTo>
                    <a:pt x="3216" y="711"/>
                  </a:lnTo>
                  <a:lnTo>
                    <a:pt x="3123" y="624"/>
                  </a:lnTo>
                  <a:lnTo>
                    <a:pt x="3000" y="519"/>
                  </a:lnTo>
                  <a:lnTo>
                    <a:pt x="2871" y="423"/>
                  </a:lnTo>
                  <a:lnTo>
                    <a:pt x="2745" y="345"/>
                  </a:lnTo>
                  <a:lnTo>
                    <a:pt x="2592" y="264"/>
                  </a:lnTo>
                  <a:lnTo>
                    <a:pt x="2427" y="186"/>
                  </a:lnTo>
                  <a:lnTo>
                    <a:pt x="2280" y="132"/>
                  </a:lnTo>
                  <a:lnTo>
                    <a:pt x="2112" y="75"/>
                  </a:lnTo>
                  <a:lnTo>
                    <a:pt x="1986" y="45"/>
                  </a:lnTo>
                  <a:lnTo>
                    <a:pt x="1845" y="27"/>
                  </a:lnTo>
                  <a:lnTo>
                    <a:pt x="1713" y="9"/>
                  </a:lnTo>
                  <a:lnTo>
                    <a:pt x="1575" y="3"/>
                  </a:lnTo>
                  <a:lnTo>
                    <a:pt x="1422" y="0"/>
                  </a:lnTo>
                  <a:lnTo>
                    <a:pt x="1263" y="6"/>
                  </a:lnTo>
                  <a:lnTo>
                    <a:pt x="1065" y="24"/>
                  </a:lnTo>
                  <a:lnTo>
                    <a:pt x="879" y="51"/>
                  </a:lnTo>
                  <a:lnTo>
                    <a:pt x="732" y="87"/>
                  </a:lnTo>
                  <a:lnTo>
                    <a:pt x="567" y="141"/>
                  </a:lnTo>
                  <a:lnTo>
                    <a:pt x="399" y="207"/>
                  </a:lnTo>
                  <a:lnTo>
                    <a:pt x="204" y="300"/>
                  </a:lnTo>
                  <a:lnTo>
                    <a:pt x="102" y="360"/>
                  </a:lnTo>
                  <a:lnTo>
                    <a:pt x="0" y="435"/>
                  </a:lnTo>
                  <a:lnTo>
                    <a:pt x="33" y="423"/>
                  </a:lnTo>
                  <a:close/>
                </a:path>
              </a:pathLst>
            </a:custGeom>
            <a:solidFill>
              <a:srgbClr val="AC2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5" name="Freeform 291"/>
            <p:cNvSpPr>
              <a:spLocks noChangeAspect="1"/>
            </p:cNvSpPr>
            <p:nvPr/>
          </p:nvSpPr>
          <p:spPr bwMode="auto">
            <a:xfrm>
              <a:off x="1476" y="48"/>
              <a:ext cx="728" cy="290"/>
            </a:xfrm>
            <a:custGeom>
              <a:avLst/>
              <a:gdLst>
                <a:gd name="T0" fmla="*/ 0 w 728"/>
                <a:gd name="T1" fmla="*/ 224 h 290"/>
                <a:gd name="T2" fmla="*/ 332 w 728"/>
                <a:gd name="T3" fmla="*/ 88 h 290"/>
                <a:gd name="T4" fmla="*/ 632 w 728"/>
                <a:gd name="T5" fmla="*/ 254 h 290"/>
                <a:gd name="T6" fmla="*/ 622 w 728"/>
                <a:gd name="T7" fmla="*/ 290 h 290"/>
                <a:gd name="T8" fmla="*/ 728 w 728"/>
                <a:gd name="T9" fmla="*/ 184 h 290"/>
                <a:gd name="T10" fmla="*/ 394 w 728"/>
                <a:gd name="T11" fmla="*/ 0 h 290"/>
                <a:gd name="T12" fmla="*/ 0 w 728"/>
                <a:gd name="T13" fmla="*/ 224 h 2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28"/>
                <a:gd name="T22" fmla="*/ 0 h 290"/>
                <a:gd name="T23" fmla="*/ 728 w 728"/>
                <a:gd name="T24" fmla="*/ 290 h 2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28" h="290">
                  <a:moveTo>
                    <a:pt x="0" y="224"/>
                  </a:moveTo>
                  <a:lnTo>
                    <a:pt x="332" y="88"/>
                  </a:lnTo>
                  <a:lnTo>
                    <a:pt x="632" y="254"/>
                  </a:lnTo>
                  <a:lnTo>
                    <a:pt x="622" y="290"/>
                  </a:lnTo>
                  <a:lnTo>
                    <a:pt x="728" y="184"/>
                  </a:lnTo>
                  <a:lnTo>
                    <a:pt x="394" y="0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AC29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6" name="Rectangle 292"/>
            <p:cNvSpPr>
              <a:spLocks noChangeAspect="1" noChangeArrowheads="1"/>
            </p:cNvSpPr>
            <p:nvPr/>
          </p:nvSpPr>
          <p:spPr bwMode="auto">
            <a:xfrm>
              <a:off x="192" y="2946"/>
              <a:ext cx="4152" cy="468"/>
            </a:xfrm>
            <a:prstGeom prst="rect">
              <a:avLst/>
            </a:prstGeom>
            <a:solidFill>
              <a:srgbClr val="000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275" y="2982"/>
            <a:ext cx="5671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4" name="Document" r:id="rId4" imgW="5486400" imgH="379800" progId="">
                    <p:embed/>
                  </p:oleObj>
                </mc:Choice>
                <mc:Fallback>
                  <p:oleObj name="Document" r:id="rId4" imgW="5486400" imgH="37980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" y="2982"/>
                          <a:ext cx="5671" cy="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4176139" y="42280614"/>
            <a:ext cx="1708771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228600" indent="-228600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kern="0" baseline="3000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*</a:t>
            </a:r>
            <a:r>
              <a:rPr lang="en-GB" sz="4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lang="en-US" sz="4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This work was supported by the Office of Science, U.S. Department of Energy under DOE contract number DE-AC02-05CH11231</a:t>
            </a:r>
            <a:r>
              <a:rPr lang="en-GB" sz="4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.</a:t>
            </a:r>
            <a:endParaRPr lang="en-US" sz="40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3104" name="Text Box 503"/>
          <p:cNvSpPr txBox="1">
            <a:spLocks noChangeArrowheads="1"/>
          </p:cNvSpPr>
          <p:nvPr/>
        </p:nvSpPr>
        <p:spPr bwMode="auto">
          <a:xfrm>
            <a:off x="394371" y="42248908"/>
            <a:ext cx="3032555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tIns="0" bIns="91440" anchor="ctr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Paper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ID</a:t>
            </a: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WEPMA21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96"/>
          <p:cNvSpPr>
            <a:spLocks noChangeArrowheads="1"/>
          </p:cNvSpPr>
          <p:nvPr/>
        </p:nvSpPr>
        <p:spPr bwMode="auto">
          <a:xfrm>
            <a:off x="17942733" y="14400635"/>
            <a:ext cx="14465808" cy="10376935"/>
          </a:xfrm>
          <a:prstGeom prst="rect">
            <a:avLst/>
          </a:prstGeom>
          <a:solidFill>
            <a:schemeClr val="bg1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8101222" y="3613549"/>
            <a:ext cx="4262166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b="1" i="1" spc="-430" dirty="0" smtClean="0">
                <a:latin typeface="Arial Narrow"/>
              </a:rPr>
              <a:t>PROJECT X</a:t>
            </a:r>
            <a:endParaRPr lang="en-US" sz="7200" b="1" i="1" spc="-430" dirty="0">
              <a:latin typeface="Arial Narrow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7942733" y="14397301"/>
            <a:ext cx="14465808" cy="1041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9456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09" name="Text Box 527"/>
          <p:cNvSpPr txBox="1">
            <a:spLocks noChangeArrowheads="1"/>
          </p:cNvSpPr>
          <p:nvPr/>
        </p:nvSpPr>
        <p:spPr bwMode="auto">
          <a:xfrm>
            <a:off x="21028950" y="14445473"/>
            <a:ext cx="828932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RFQ DESIGN FEATURES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7931894" y="25361948"/>
            <a:ext cx="14465808" cy="1041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9456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Text Box 527"/>
          <p:cNvSpPr txBox="1">
            <a:spLocks noChangeArrowheads="1"/>
          </p:cNvSpPr>
          <p:nvPr/>
        </p:nvSpPr>
        <p:spPr bwMode="auto">
          <a:xfrm>
            <a:off x="21938232" y="25401742"/>
            <a:ext cx="643637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MODULE JOINING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58970" y="28831382"/>
            <a:ext cx="16806672" cy="1041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9456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Text Box 527"/>
          <p:cNvSpPr txBox="1">
            <a:spLocks noChangeArrowheads="1"/>
          </p:cNvSpPr>
          <p:nvPr/>
        </p:nvSpPr>
        <p:spPr bwMode="auto">
          <a:xfrm>
            <a:off x="2091776" y="28877569"/>
            <a:ext cx="136758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SLUG TUNERS                    PI-MODE RODS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548640" y="14357507"/>
            <a:ext cx="16806672" cy="1041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9456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Text Box 527"/>
          <p:cNvSpPr txBox="1">
            <a:spLocks noChangeArrowheads="1"/>
          </p:cNvSpPr>
          <p:nvPr/>
        </p:nvSpPr>
        <p:spPr bwMode="auto">
          <a:xfrm>
            <a:off x="6106115" y="14397301"/>
            <a:ext cx="57246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4" name="Rectangle 526"/>
          <p:cNvSpPr>
            <a:spLocks noChangeArrowheads="1"/>
          </p:cNvSpPr>
          <p:nvPr/>
        </p:nvSpPr>
        <p:spPr bwMode="auto">
          <a:xfrm>
            <a:off x="689812" y="25533825"/>
            <a:ext cx="16480588" cy="255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0" rIns="182880">
            <a:spAutoFit/>
          </a:bodyPr>
          <a:lstStyle/>
          <a:p>
            <a:pPr marL="230188" indent="-230188" algn="just">
              <a:lnSpc>
                <a:spcPct val="104000"/>
              </a:lnSpc>
              <a:spcAft>
                <a:spcPts val="400"/>
              </a:spcAft>
              <a:buFont typeface="Arial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RFQ design consists of four modules, 4.45 m total length </a:t>
            </a:r>
          </a:p>
          <a:p>
            <a:pPr marL="230188" indent="-230188" algn="just">
              <a:lnSpc>
                <a:spcPct val="104000"/>
              </a:lnSpc>
              <a:spcAft>
                <a:spcPts val="400"/>
              </a:spcAft>
              <a:buFont typeface="Arial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It will accelerate a nominal 5 mA H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beam to 2.1 MeV</a:t>
            </a:r>
          </a:p>
          <a:p>
            <a:pPr marL="230188" indent="-230188" algn="just">
              <a:lnSpc>
                <a:spcPct val="104000"/>
              </a:lnSpc>
              <a:spcAft>
                <a:spcPts val="400"/>
              </a:spcAft>
              <a:buFont typeface="Arial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Modules are made of four solid, modulated OFHC copper vanes brazed together</a:t>
            </a:r>
          </a:p>
          <a:p>
            <a:pPr marL="230188" indent="-230188" algn="just">
              <a:lnSpc>
                <a:spcPct val="104000"/>
              </a:lnSpc>
              <a:spcAft>
                <a:spcPts val="400"/>
              </a:spcAft>
              <a:buFont typeface="Arial"/>
              <a:buChar char="•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Total wall power losses are approximately 80 kW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45"/>
          <p:cNvSpPr>
            <a:spLocks noChangeArrowheads="1"/>
          </p:cNvSpPr>
          <p:nvPr/>
        </p:nvSpPr>
        <p:spPr bwMode="auto">
          <a:xfrm>
            <a:off x="949415" y="37434664"/>
            <a:ext cx="6980156" cy="357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rIns="182880"/>
          <a:lstStyle/>
          <a:p>
            <a:pPr marL="236538" indent="-236538" algn="just" defTabSz="914400" fontAlgn="auto"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Machined from solid copper slugs</a:t>
            </a:r>
            <a:endParaRPr lang="en-US" sz="3600" kern="0" dirty="0" smtClea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236538" indent="-236538" algn="just" defTabSz="914400" fontAlgn="auto"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Canted coil spring and </a:t>
            </a:r>
            <a:r>
              <a:rPr lang="en-US" sz="3600" kern="0" dirty="0" err="1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o-ring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 provide RF and vacuum sealing</a:t>
            </a:r>
            <a:endParaRPr lang="en-US" sz="3600" kern="0" dirty="0" smtClea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236538" indent="-236538" algn="just" defTabSz="914400" fontAlgn="auto"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Sealing force provided by recessed snap ring and pressure plate with set screws</a:t>
            </a:r>
            <a:endParaRPr lang="en-US" sz="3600" kern="0" dirty="0" smtClea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283868" y="42352912"/>
            <a:ext cx="9105896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C:\Data Files\Conferences and Papers\IPAC 12\RFQ Paper\THPPC034f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8" y="30041782"/>
            <a:ext cx="6907213" cy="704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Data Files\Conferences and Papers\IPAC 12\RFQ Paper\THPPC034f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1275" y="26929111"/>
            <a:ext cx="8194900" cy="602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/>
          <p:cNvSpPr/>
          <p:nvPr/>
        </p:nvSpPr>
        <p:spPr>
          <a:xfrm>
            <a:off x="27911200" y="5151561"/>
            <a:ext cx="4628399" cy="1066779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" name="Picture 66" descr="FermiLogo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001688" y="5326310"/>
            <a:ext cx="4375986" cy="78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1" descr="C:\Data Files\Conferences and Papers\IPAC 12\RFQ Paper\THPPC034f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0" y="30005750"/>
            <a:ext cx="7512759" cy="723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C:\Data Files\Conferences and Papers\IPAC 12\RFQ Paper\Fig5a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2404" y="15548702"/>
            <a:ext cx="7832725" cy="782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545"/>
          <p:cNvSpPr>
            <a:spLocks noChangeArrowheads="1"/>
          </p:cNvSpPr>
          <p:nvPr/>
        </p:nvSpPr>
        <p:spPr bwMode="auto">
          <a:xfrm>
            <a:off x="11656011" y="24777570"/>
            <a:ext cx="6646290" cy="73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rIns="182880"/>
          <a:lstStyle/>
          <a:p>
            <a:pPr algn="just" defTabSz="914400" fontAlgn="auto">
              <a:lnSpc>
                <a:spcPct val="102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8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Rendering by Don Mitchell (FNAL)</a:t>
            </a:r>
          </a:p>
          <a:p>
            <a:pPr marL="236538" indent="-236538" algn="just" defTabSz="914400" fontAlgn="auto">
              <a:lnSpc>
                <a:spcPct val="102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8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84" name="Rectangle 545"/>
          <p:cNvSpPr>
            <a:spLocks noChangeArrowheads="1"/>
          </p:cNvSpPr>
          <p:nvPr/>
        </p:nvSpPr>
        <p:spPr bwMode="auto">
          <a:xfrm>
            <a:off x="17969010" y="15475036"/>
            <a:ext cx="6283844" cy="993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rIns="182880"/>
          <a:lstStyle/>
          <a:p>
            <a:pPr marL="236538" indent="-236538" algn="just" defTabSz="914400" fontAlgn="auto">
              <a:lnSpc>
                <a:spcPct val="102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Modules consist of 4 vanes machined from solid billets and brazed together</a:t>
            </a:r>
          </a:p>
          <a:p>
            <a:pPr marL="236538" indent="-236538" algn="just" defTabSz="914400" fontAlgn="auto">
              <a:lnSpc>
                <a:spcPct val="102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Vane tips are modulated using a specially designed fly cutter in a horizontal mill</a:t>
            </a:r>
            <a:endParaRPr lang="en-US" sz="3600" kern="0" dirty="0" smtClea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236538" indent="-236538" algn="just" defTabSz="914400" fontAlgn="auto">
              <a:lnSpc>
                <a:spcPct val="102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12 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mm 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Ø 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gun drilled water passages 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each 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carry 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~4 </a:t>
            </a:r>
            <a:r>
              <a:rPr lang="en-US" sz="3600" kern="0" dirty="0" err="1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gpm</a:t>
            </a:r>
            <a:endParaRPr lang="en-US" sz="3600" kern="0" dirty="0" smtClea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236538" indent="-236538" algn="just" defTabSz="914400" fontAlgn="auto">
              <a:lnSpc>
                <a:spcPct val="102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Differential vane/wall water temperature control provides maximum active tuning range</a:t>
            </a:r>
            <a:endParaRPr lang="en-US" sz="3600" kern="0" dirty="0" smtClea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236538" indent="-236538" algn="just" defTabSz="914400" fontAlgn="auto">
              <a:lnSpc>
                <a:spcPct val="102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Fixed 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tuning of cavity with 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solid 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Cu slug 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tuners 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(</a:t>
            </a:r>
            <a:r>
              <a:rPr lang="en-US" sz="3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8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0 total)</a:t>
            </a:r>
            <a:endParaRPr lang="en-US" sz="3600" kern="0" dirty="0" smtClea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236538" indent="-236538" algn="just" defTabSz="914400" fontAlgn="auto">
              <a:lnSpc>
                <a:spcPct val="102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C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ooled pi-mode rods for RF 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mode stabilization 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(16 pairs)</a:t>
            </a:r>
            <a:endParaRPr lang="en-US" sz="3600" kern="0" dirty="0" smtClea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56" name="Text Box 527"/>
          <p:cNvSpPr txBox="1">
            <a:spLocks noChangeArrowheads="1"/>
          </p:cNvSpPr>
          <p:nvPr/>
        </p:nvSpPr>
        <p:spPr bwMode="auto">
          <a:xfrm>
            <a:off x="25498410" y="23463114"/>
            <a:ext cx="582755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RFQ Cross Section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545"/>
          <p:cNvSpPr>
            <a:spLocks noChangeArrowheads="1"/>
          </p:cNvSpPr>
          <p:nvPr/>
        </p:nvSpPr>
        <p:spPr bwMode="auto">
          <a:xfrm>
            <a:off x="9162253" y="37349811"/>
            <a:ext cx="7665956" cy="357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rIns="182880"/>
          <a:lstStyle/>
          <a:p>
            <a:pPr marL="236538" indent="-236538" algn="just" defTabSz="914400" fontAlgn="auto"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Passes through holes in vanes</a:t>
            </a:r>
          </a:p>
          <a:p>
            <a:pPr marL="236538" indent="-236538" algn="just" defTabSz="914400" fontAlgn="auto"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Internal cooling prevents distortion</a:t>
            </a:r>
            <a:endParaRPr lang="en-US" sz="3600" kern="0" dirty="0" smtClea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236538" indent="-236538" algn="just" defTabSz="914400" fontAlgn="auto"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Brazed into cavity wall at both ends during module vane braze</a:t>
            </a:r>
            <a:endParaRPr lang="en-US" sz="3600" kern="0" dirty="0" smtClea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236538" indent="-236538" algn="just" defTabSz="914400" fontAlgn="auto">
              <a:spcBef>
                <a:spcPts val="9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Preloaded brazing ferrule provides a reliable RF and vacuum seal</a:t>
            </a:r>
            <a:endParaRPr lang="en-US" sz="3600" kern="0" dirty="0" smtClea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57" name="Rectangle 545"/>
          <p:cNvSpPr>
            <a:spLocks noChangeArrowheads="1"/>
          </p:cNvSpPr>
          <p:nvPr/>
        </p:nvSpPr>
        <p:spPr bwMode="auto">
          <a:xfrm>
            <a:off x="17954011" y="26535231"/>
            <a:ext cx="10613320" cy="664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rIns="182880"/>
          <a:lstStyle/>
          <a:p>
            <a:pPr marL="285750" indent="-285750" algn="just" defTabSz="9144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Primary inter-module RF 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joint is 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a 3 mm 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wide,</a:t>
            </a:r>
          </a:p>
          <a:p>
            <a:pPr marL="285750" indent="-285750"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	250 </a:t>
            </a:r>
            <a:r>
              <a:rPr lang="en-US" sz="3600" kern="0" dirty="0" err="1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μm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 high raised lip on the module ends</a:t>
            </a:r>
          </a:p>
          <a:p>
            <a:pPr marL="285750" indent="-285750" algn="just" defTabSz="914400" fontAlgn="auto">
              <a:spcBef>
                <a:spcPts val="18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Initial seal backed by a canted coil 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spring to </a:t>
            </a:r>
          </a:p>
          <a:p>
            <a:pPr marL="285750" indent="-285750"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protect 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 outer </a:t>
            </a:r>
            <a:r>
              <a:rPr lang="en-US" sz="3600" kern="0" dirty="0" err="1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o-ring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vacuum seal</a:t>
            </a:r>
          </a:p>
          <a:p>
            <a:pPr marL="285750" indent="-285750" algn="just" defTabSz="914400" fontAlgn="auto">
              <a:spcBef>
                <a:spcPts val="18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Modules connected using a</a:t>
            </a:r>
          </a:p>
          <a:p>
            <a:pPr marL="285750" indent="-285750"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‘flangeless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’ joint design in </a:t>
            </a:r>
            <a:endParaRPr lang="en-US" sz="3600" kern="0" dirty="0" smtClea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285750" indent="-285750"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which 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connecting bolts 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and</a:t>
            </a:r>
          </a:p>
          <a:p>
            <a:pPr marL="285750" indent="-285750"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nuts 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are recessed into the </a:t>
            </a:r>
            <a:endParaRPr lang="en-US" sz="3600" kern="0" dirty="0" smtClea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285750" indent="-285750"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	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outer 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layer of stainless steel</a:t>
            </a:r>
          </a:p>
        </p:txBody>
      </p:sp>
      <p:sp>
        <p:nvSpPr>
          <p:cNvPr id="62" name="Rectangle 497"/>
          <p:cNvSpPr>
            <a:spLocks noChangeArrowheads="1"/>
          </p:cNvSpPr>
          <p:nvPr/>
        </p:nvSpPr>
        <p:spPr bwMode="auto">
          <a:xfrm>
            <a:off x="17943621" y="33881089"/>
            <a:ext cx="14465808" cy="7367020"/>
          </a:xfrm>
          <a:prstGeom prst="rect">
            <a:avLst/>
          </a:prstGeom>
          <a:solidFill>
            <a:schemeClr val="bg1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7942671" y="33900141"/>
            <a:ext cx="14465808" cy="1041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19456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Text Box 527"/>
          <p:cNvSpPr txBox="1">
            <a:spLocks noChangeArrowheads="1"/>
          </p:cNvSpPr>
          <p:nvPr/>
        </p:nvSpPr>
        <p:spPr bwMode="auto">
          <a:xfrm>
            <a:off x="20673151" y="33939935"/>
            <a:ext cx="89881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FABRICATION SCHEDULE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545"/>
          <p:cNvSpPr>
            <a:spLocks noChangeArrowheads="1"/>
          </p:cNvSpPr>
          <p:nvPr/>
        </p:nvSpPr>
        <p:spPr bwMode="auto">
          <a:xfrm>
            <a:off x="17964787" y="35016275"/>
            <a:ext cx="14330341" cy="593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rIns="182880"/>
          <a:lstStyle/>
          <a:p>
            <a:pPr marL="285750" indent="-285750" algn="just" defTabSz="914400" fontAlgn="auto">
              <a:spcBef>
                <a:spcPts val="18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Final design and fabrication drawings were completed earlier this year</a:t>
            </a:r>
          </a:p>
          <a:p>
            <a:pPr marL="285750" indent="-285750" algn="just" defTabSz="914400" fontAlgn="auto">
              <a:spcBef>
                <a:spcPts val="18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6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F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abrication tests are complete (vane cutter, test braze, vane prototype)</a:t>
            </a:r>
          </a:p>
          <a:p>
            <a:pPr marL="285750" indent="-285750" algn="just" defTabSz="914400" fontAlgn="auto">
              <a:spcBef>
                <a:spcPts val="18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Pre-braze bead pull of first RFQ module to be performed in April 2014</a:t>
            </a:r>
          </a:p>
          <a:p>
            <a:pPr marL="285750" indent="-285750" algn="just" defTabSz="914400" fontAlgn="auto">
              <a:spcBef>
                <a:spcPts val="18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First RFQ module to be completed in May 2014</a:t>
            </a:r>
          </a:p>
          <a:p>
            <a:pPr marL="285750" indent="-285750" algn="just" defTabSz="914400" fontAlgn="auto">
              <a:spcBef>
                <a:spcPts val="18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Final RFQ module to be completed in August 2014</a:t>
            </a:r>
          </a:p>
          <a:p>
            <a:pPr marL="285750" indent="-285750" algn="just" defTabSz="914400" fontAlgn="auto">
              <a:spcBef>
                <a:spcPts val="18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Finished module leak check, flow check and CMM done in Oct. 2014</a:t>
            </a:r>
          </a:p>
          <a:p>
            <a:pPr marL="285750" indent="-285750" algn="just" defTabSz="914400" fontAlgn="auto">
              <a:spcBef>
                <a:spcPts val="18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Bead pull p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erformance verification of fully assembled RFQ in Dec. 2014</a:t>
            </a:r>
          </a:p>
          <a:p>
            <a:pPr marL="285750" indent="-285750" algn="just" defTabSz="914400" fontAlgn="auto">
              <a:spcBef>
                <a:spcPts val="18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Arrival of completed RFQ at </a:t>
            </a:r>
            <a:r>
              <a:rPr lang="en-US" sz="3600" kern="0" dirty="0" err="1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Fermilab</a:t>
            </a:r>
            <a:r>
              <a:rPr lang="en-US" sz="36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 in February 2015</a:t>
            </a:r>
            <a:endParaRPr lang="en-US" sz="3600" kern="0" dirty="0" smtClea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1916</TotalTime>
  <Words>554</Words>
  <Application>Microsoft Office PowerPoint</Application>
  <PresentationFormat>Custom</PresentationFormat>
  <Paragraphs>49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Document</vt:lpstr>
      <vt:lpstr>PowerPoint Presentation</vt:lpstr>
    </vt:vector>
  </TitlesOfParts>
  <Company>Lawrence Berkeley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Virostek</dc:creator>
  <cp:lastModifiedBy>UC LBL</cp:lastModifiedBy>
  <cp:revision>54</cp:revision>
  <cp:lastPrinted>2010-05-14T17:57:27Z</cp:lastPrinted>
  <dcterms:created xsi:type="dcterms:W3CDTF">2010-09-09T19:42:58Z</dcterms:created>
  <dcterms:modified xsi:type="dcterms:W3CDTF">2013-09-27T20:24:11Z</dcterms:modified>
</cp:coreProperties>
</file>