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60" r:id="rId4"/>
    <p:sldId id="262" r:id="rId5"/>
    <p:sldId id="263" r:id="rId6"/>
    <p:sldId id="264" r:id="rId7"/>
    <p:sldId id="265" r:id="rId8"/>
    <p:sldId id="266" r:id="rId9"/>
    <p:sldId id="285" r:id="rId10"/>
    <p:sldId id="268" r:id="rId11"/>
    <p:sldId id="267" r:id="rId12"/>
    <p:sldId id="269" r:id="rId13"/>
    <p:sldId id="270" r:id="rId14"/>
    <p:sldId id="273" r:id="rId15"/>
    <p:sldId id="274" r:id="rId16"/>
    <p:sldId id="275" r:id="rId17"/>
    <p:sldId id="276" r:id="rId18"/>
    <p:sldId id="277" r:id="rId19"/>
    <p:sldId id="279" r:id="rId20"/>
    <p:sldId id="280" r:id="rId21"/>
    <p:sldId id="281" r:id="rId22"/>
    <p:sldId id="278" r:id="rId23"/>
    <p:sldId id="282" r:id="rId24"/>
    <p:sldId id="283" r:id="rId25"/>
    <p:sldId id="284" r:id="rId26"/>
    <p:sldId id="271" r:id="rId27"/>
    <p:sldId id="286" r:id="rId28"/>
    <p:sldId id="287" r:id="rId29"/>
    <p:sldId id="288" r:id="rId30"/>
    <p:sldId id="289" r:id="rId31"/>
    <p:sldId id="290" r:id="rId32"/>
    <p:sldId id="291" r:id="rId33"/>
    <p:sldId id="29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54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F33A1-535B-4421-A3B8-3C5966B35A2A}"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06C374-79E0-488D-8924-F7F78AF15B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6B43C1-6CDE-4247-9713-35A74A04F93B}" type="datetime1">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960ABE-3ECB-4BFE-B6F1-84C9EFD70666}" type="datetime1">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120FED-E818-4C29-846B-717A72E38902}" type="datetime1">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EEF95A-14E9-4F1A-872A-E454A2AB10D1}" type="datetime1">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57C8CA-35F0-44A7-BF7E-CFA9FA90D046}" type="datetime1">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102988-CF39-4F8F-8AD1-6B3FEB6298A1}" type="datetime1">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DCBC1-6FC4-402B-A839-5D2095AD5894}" type="datetime1">
              <a:rPr lang="en-US" smtClean="0"/>
              <a:t>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56FCE0-D9F8-4C11-865E-E179A01D541D}" type="datetime1">
              <a:rPr lang="en-US" smtClean="0"/>
              <a:t>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E35AF-D644-48F0-9AC3-9B833DC14B52}" type="datetime1">
              <a:rPr lang="en-US" smtClean="0"/>
              <a:t>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F0EE7-8228-4231-975B-7AE8323226AC}" type="datetime1">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CC85B3-BBEE-4723-8E22-4F93519F01FE}" type="datetime1">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1A0C33-1DEC-444E-B3BD-07EBBC63C7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04FF5-2D89-4019-B9D0-7AABC2782B58}" type="datetime1">
              <a:rPr lang="en-US" smtClean="0"/>
              <a:t>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A0C33-1DEC-444E-B3BD-07EBBC63C72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FQ_STAND_assy_c_2.JPG"/>
          <p:cNvPicPr>
            <a:picLocks noChangeAspect="1"/>
          </p:cNvPicPr>
          <p:nvPr/>
        </p:nvPicPr>
        <p:blipFill>
          <a:blip r:embed="rId2" cstate="print"/>
          <a:srcRect l="8333" t="24466" r="6667" b="7869"/>
          <a:stretch>
            <a:fillRect/>
          </a:stretch>
        </p:blipFill>
        <p:spPr>
          <a:xfrm>
            <a:off x="457200" y="1219200"/>
            <a:ext cx="8440947" cy="4385982"/>
          </a:xfrm>
          <a:prstGeom prst="rect">
            <a:avLst/>
          </a:prstGeom>
        </p:spPr>
      </p:pic>
      <p:sp>
        <p:nvSpPr>
          <p:cNvPr id="3" name="TextBox 2"/>
          <p:cNvSpPr txBox="1"/>
          <p:nvPr/>
        </p:nvSpPr>
        <p:spPr>
          <a:xfrm>
            <a:off x="2362200" y="228600"/>
            <a:ext cx="4572000" cy="461665"/>
          </a:xfrm>
          <a:prstGeom prst="rect">
            <a:avLst/>
          </a:prstGeom>
          <a:noFill/>
        </p:spPr>
        <p:txBody>
          <a:bodyPr wrap="square" rtlCol="0">
            <a:spAutoFit/>
          </a:bodyPr>
          <a:lstStyle/>
          <a:p>
            <a:r>
              <a:rPr lang="en-US" sz="2400" dirty="0" smtClean="0"/>
              <a:t>PXIE Support Frame Design Review</a:t>
            </a:r>
            <a:endParaRPr lang="en-US" sz="2400" dirty="0"/>
          </a:p>
        </p:txBody>
      </p:sp>
      <p:sp>
        <p:nvSpPr>
          <p:cNvPr id="4" name="TextBox 3"/>
          <p:cNvSpPr txBox="1"/>
          <p:nvPr/>
        </p:nvSpPr>
        <p:spPr>
          <a:xfrm>
            <a:off x="2590800" y="6096000"/>
            <a:ext cx="3657600" cy="369332"/>
          </a:xfrm>
          <a:prstGeom prst="rect">
            <a:avLst/>
          </a:prstGeom>
          <a:noFill/>
        </p:spPr>
        <p:txBody>
          <a:bodyPr wrap="square" rtlCol="0">
            <a:spAutoFit/>
          </a:bodyPr>
          <a:lstStyle/>
          <a:p>
            <a:r>
              <a:rPr lang="en-US" dirty="0" smtClean="0"/>
              <a:t>Matt Hoff    LBNL   February 5, 2015</a:t>
            </a:r>
            <a:endParaRPr lang="en-US" dirty="0"/>
          </a:p>
        </p:txBody>
      </p:sp>
      <p:sp>
        <p:nvSpPr>
          <p:cNvPr id="5" name="Slide Number Placeholder 4"/>
          <p:cNvSpPr>
            <a:spLocks noGrp="1"/>
          </p:cNvSpPr>
          <p:nvPr>
            <p:ph type="sldNum" sz="quarter" idx="12"/>
          </p:nvPr>
        </p:nvSpPr>
        <p:spPr/>
        <p:txBody>
          <a:bodyPr/>
          <a:lstStyle/>
          <a:p>
            <a:fld id="{901A0C33-1DEC-444E-B3BD-07EBBC63C725}"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2057400"/>
            <a:ext cx="6402535" cy="4800600"/>
          </a:xfrm>
          <a:prstGeom prst="rect">
            <a:avLst/>
          </a:prstGeom>
          <a:noFill/>
          <a:ln w="9525">
            <a:noFill/>
            <a:miter lim="800000"/>
            <a:headEnd/>
            <a:tailEnd/>
          </a:ln>
          <a:effectLst/>
        </p:spPr>
      </p:pic>
      <p:pic>
        <p:nvPicPr>
          <p:cNvPr id="3" name="Picture 4"/>
          <p:cNvPicPr>
            <a:picLocks noChangeAspect="1" noChangeArrowheads="1"/>
          </p:cNvPicPr>
          <p:nvPr/>
        </p:nvPicPr>
        <p:blipFill>
          <a:blip r:embed="rId3" cstate="print"/>
          <a:srcRect/>
          <a:stretch>
            <a:fillRect/>
          </a:stretch>
        </p:blipFill>
        <p:spPr bwMode="auto">
          <a:xfrm>
            <a:off x="4875643" y="0"/>
            <a:ext cx="4268357" cy="3200400"/>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TextBox 3"/>
          <p:cNvSpPr txBox="1"/>
          <p:nvPr/>
        </p:nvSpPr>
        <p:spPr>
          <a:xfrm>
            <a:off x="381000" y="381000"/>
            <a:ext cx="35052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The fork lift loads the package into the side of the LBNL air ride curtain truck. Its fast and easy.</a:t>
            </a:r>
            <a:endParaRPr lang="en-US" dirty="0"/>
          </a:p>
        </p:txBody>
      </p:sp>
      <p:sp>
        <p:nvSpPr>
          <p:cNvPr id="5" name="Slide Number Placeholder 4"/>
          <p:cNvSpPr>
            <a:spLocks noGrp="1"/>
          </p:cNvSpPr>
          <p:nvPr>
            <p:ph type="sldNum" sz="quarter" idx="12"/>
          </p:nvPr>
        </p:nvSpPr>
        <p:spPr/>
        <p:txBody>
          <a:bodyPr/>
          <a:lstStyle/>
          <a:p>
            <a:fld id="{6DA09A4E-B426-435F-BBDA-5553EE61FC90}" type="slidenum">
              <a:rPr lang="en-US" smtClean="0"/>
              <a:pPr/>
              <a:t>10</a:t>
            </a:fld>
            <a:endParaRPr lang="en-US"/>
          </a:p>
        </p:txBody>
      </p:sp>
      <p:sp>
        <p:nvSpPr>
          <p:cNvPr id="6" name="TextBox 5"/>
          <p:cNvSpPr txBox="1"/>
          <p:nvPr/>
        </p:nvSpPr>
        <p:spPr>
          <a:xfrm>
            <a:off x="6553200" y="3505200"/>
            <a:ext cx="1981200" cy="381000"/>
          </a:xfrm>
          <a:prstGeom prst="rect">
            <a:avLst/>
          </a:prstGeom>
          <a:noFill/>
        </p:spPr>
        <p:txBody>
          <a:bodyPr wrap="square" rtlCol="0">
            <a:spAutoFit/>
          </a:bodyPr>
          <a:lstStyle/>
          <a:p>
            <a:r>
              <a:rPr lang="en-US" dirty="0" smtClean="0"/>
              <a:t>SNS RFQ June 2002</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ck_assy_a_24.JPG"/>
          <p:cNvPicPr>
            <a:picLocks noChangeAspect="1"/>
          </p:cNvPicPr>
          <p:nvPr/>
        </p:nvPicPr>
        <p:blipFill>
          <a:blip r:embed="rId2" cstate="print"/>
          <a:stretch>
            <a:fillRect/>
          </a:stretch>
        </p:blipFill>
        <p:spPr>
          <a:xfrm>
            <a:off x="0" y="665030"/>
            <a:ext cx="9144000" cy="5527939"/>
          </a:xfrm>
          <a:prstGeom prst="rect">
            <a:avLst/>
          </a:prstGeom>
        </p:spPr>
      </p:pic>
      <p:sp>
        <p:nvSpPr>
          <p:cNvPr id="3" name="TextBox 2"/>
          <p:cNvSpPr txBox="1"/>
          <p:nvPr/>
        </p:nvSpPr>
        <p:spPr>
          <a:xfrm>
            <a:off x="7696200" y="4267200"/>
            <a:ext cx="838200" cy="276999"/>
          </a:xfrm>
          <a:prstGeom prst="rect">
            <a:avLst/>
          </a:prstGeom>
          <a:noFill/>
        </p:spPr>
        <p:txBody>
          <a:bodyPr wrap="square" rtlCol="0">
            <a:spAutoFit/>
          </a:bodyPr>
          <a:lstStyle/>
          <a:p>
            <a:r>
              <a:rPr lang="en-US" sz="1200" dirty="0" smtClean="0"/>
              <a:t>Truck bed</a:t>
            </a:r>
            <a:endParaRPr lang="en-US" sz="1200" dirty="0"/>
          </a:p>
        </p:txBody>
      </p:sp>
      <p:sp>
        <p:nvSpPr>
          <p:cNvPr id="4" name="TextBox 3"/>
          <p:cNvSpPr txBox="1"/>
          <p:nvPr/>
        </p:nvSpPr>
        <p:spPr>
          <a:xfrm>
            <a:off x="304800" y="4724400"/>
            <a:ext cx="1828800" cy="307777"/>
          </a:xfrm>
          <a:prstGeom prst="rect">
            <a:avLst/>
          </a:prstGeom>
          <a:noFill/>
        </p:spPr>
        <p:txBody>
          <a:bodyPr wrap="square" rtlCol="0">
            <a:spAutoFit/>
          </a:bodyPr>
          <a:lstStyle/>
          <a:p>
            <a:r>
              <a:rPr lang="en-US" sz="1400" dirty="0" smtClean="0"/>
              <a:t>Trucker’s chains (red)</a:t>
            </a:r>
            <a:endParaRPr lang="en-US" sz="1400" dirty="0"/>
          </a:p>
        </p:txBody>
      </p:sp>
      <p:sp>
        <p:nvSpPr>
          <p:cNvPr id="5" name="TextBox 4"/>
          <p:cNvSpPr txBox="1"/>
          <p:nvPr/>
        </p:nvSpPr>
        <p:spPr>
          <a:xfrm>
            <a:off x="6934200" y="5105400"/>
            <a:ext cx="2057400" cy="646331"/>
          </a:xfrm>
          <a:prstGeom prst="rect">
            <a:avLst/>
          </a:prstGeom>
          <a:noFill/>
        </p:spPr>
        <p:txBody>
          <a:bodyPr wrap="square" rtlCol="0">
            <a:spAutoFit/>
          </a:bodyPr>
          <a:lstStyle/>
          <a:p>
            <a:r>
              <a:rPr lang="en-US" sz="1200" dirty="0" smtClean="0"/>
              <a:t>Shipping frame made from channel stock bolted together. Bolts not shown.</a:t>
            </a:r>
          </a:p>
        </p:txBody>
      </p:sp>
      <p:sp>
        <p:nvSpPr>
          <p:cNvPr id="6" name="TextBox 5"/>
          <p:cNvSpPr txBox="1"/>
          <p:nvPr/>
        </p:nvSpPr>
        <p:spPr>
          <a:xfrm>
            <a:off x="152400" y="2286000"/>
            <a:ext cx="990600" cy="830997"/>
          </a:xfrm>
          <a:prstGeom prst="rect">
            <a:avLst/>
          </a:prstGeom>
          <a:noFill/>
        </p:spPr>
        <p:txBody>
          <a:bodyPr wrap="square" rtlCol="0">
            <a:spAutoFit/>
          </a:bodyPr>
          <a:lstStyle/>
          <a:p>
            <a:r>
              <a:rPr lang="en-US" sz="1200" dirty="0" smtClean="0"/>
              <a:t>4 discrete point for the trucking chains </a:t>
            </a:r>
            <a:endParaRPr lang="en-US" sz="1200" dirty="0"/>
          </a:p>
        </p:txBody>
      </p:sp>
      <p:sp>
        <p:nvSpPr>
          <p:cNvPr id="7" name="TextBox 6"/>
          <p:cNvSpPr txBox="1"/>
          <p:nvPr/>
        </p:nvSpPr>
        <p:spPr>
          <a:xfrm>
            <a:off x="228600" y="6172200"/>
            <a:ext cx="2590800" cy="461665"/>
          </a:xfrm>
          <a:prstGeom prst="rect">
            <a:avLst/>
          </a:prstGeom>
          <a:noFill/>
        </p:spPr>
        <p:txBody>
          <a:bodyPr wrap="square" rtlCol="0">
            <a:spAutoFit/>
          </a:bodyPr>
          <a:lstStyle/>
          <a:p>
            <a:r>
              <a:rPr lang="en-US" sz="1200" dirty="0" smtClean="0"/>
              <a:t>Machine mounts, one at each corner. Bolted to support and shipping frame</a:t>
            </a:r>
            <a:endParaRPr lang="en-US" sz="1200" dirty="0"/>
          </a:p>
        </p:txBody>
      </p:sp>
      <p:sp>
        <p:nvSpPr>
          <p:cNvPr id="8" name="TextBox 7"/>
          <p:cNvSpPr txBox="1"/>
          <p:nvPr/>
        </p:nvSpPr>
        <p:spPr>
          <a:xfrm>
            <a:off x="152400" y="1143000"/>
            <a:ext cx="1828800" cy="1015663"/>
          </a:xfrm>
          <a:prstGeom prst="rect">
            <a:avLst/>
          </a:prstGeom>
          <a:noFill/>
        </p:spPr>
        <p:txBody>
          <a:bodyPr wrap="square" rtlCol="0">
            <a:spAutoFit/>
          </a:bodyPr>
          <a:lstStyle/>
          <a:p>
            <a:r>
              <a:rPr lang="en-US" sz="1200" dirty="0" smtClean="0"/>
              <a:t>Experiment binders, Qty 8 (yellow). Could be either ratchet strap or binder chain. Installed by LBNL. See slide 8.</a:t>
            </a:r>
            <a:endParaRPr lang="en-US" sz="1200" dirty="0"/>
          </a:p>
        </p:txBody>
      </p:sp>
      <p:cxnSp>
        <p:nvCxnSpPr>
          <p:cNvPr id="10" name="Straight Arrow Connector 9"/>
          <p:cNvCxnSpPr/>
          <p:nvPr/>
        </p:nvCxnSpPr>
        <p:spPr>
          <a:xfrm flipV="1">
            <a:off x="1371600" y="4343400"/>
            <a:ext cx="1524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1752600" y="4267200"/>
            <a:ext cx="2819400" cy="1905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flipV="1">
            <a:off x="6248400" y="4343400"/>
            <a:ext cx="6858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3" idx="1"/>
          </p:cNvCxnSpPr>
          <p:nvPr/>
        </p:nvCxnSpPr>
        <p:spPr>
          <a:xfrm flipH="1" flipV="1">
            <a:off x="7391400" y="4191000"/>
            <a:ext cx="304800" cy="214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762000" y="2971800"/>
            <a:ext cx="1524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1828800" y="1600200"/>
            <a:ext cx="9906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H="1">
            <a:off x="1752600" y="1600200"/>
            <a:ext cx="76200" cy="1905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Slide Number Placeholder 22"/>
          <p:cNvSpPr>
            <a:spLocks noGrp="1"/>
          </p:cNvSpPr>
          <p:nvPr>
            <p:ph type="sldNum" sz="quarter" idx="12"/>
          </p:nvPr>
        </p:nvSpPr>
        <p:spPr/>
        <p:txBody>
          <a:bodyPr/>
          <a:lstStyle/>
          <a:p>
            <a:fld id="{6DA09A4E-B426-435F-BBDA-5553EE61FC90}" type="slidenum">
              <a:rPr lang="en-US" smtClean="0"/>
              <a:pPr/>
              <a:t>11</a:t>
            </a:fld>
            <a:endParaRPr lang="en-US"/>
          </a:p>
        </p:txBody>
      </p:sp>
      <p:sp>
        <p:nvSpPr>
          <p:cNvPr id="24" name="TextBox 23"/>
          <p:cNvSpPr txBox="1"/>
          <p:nvPr/>
        </p:nvSpPr>
        <p:spPr>
          <a:xfrm>
            <a:off x="228600" y="152400"/>
            <a:ext cx="2819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PXIE shipping frame </a:t>
            </a:r>
            <a:r>
              <a:rPr lang="en-US" dirty="0" smtClean="0"/>
              <a:t>details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ck_assy_a_21.JPG"/>
          <p:cNvPicPr>
            <a:picLocks noChangeAspect="1"/>
          </p:cNvPicPr>
          <p:nvPr/>
        </p:nvPicPr>
        <p:blipFill>
          <a:blip r:embed="rId2" cstate="print"/>
          <a:srcRect l="7500" t="33459" r="4167" b="29323"/>
          <a:stretch>
            <a:fillRect/>
          </a:stretch>
        </p:blipFill>
        <p:spPr>
          <a:xfrm>
            <a:off x="685800" y="4648200"/>
            <a:ext cx="8077200" cy="2057400"/>
          </a:xfrm>
          <a:prstGeom prst="rect">
            <a:avLst/>
          </a:prstGeom>
        </p:spPr>
      </p:pic>
      <p:pic>
        <p:nvPicPr>
          <p:cNvPr id="3" name="Picture 2" descr="truck_assy_a_23.JPG"/>
          <p:cNvPicPr>
            <a:picLocks noChangeAspect="1"/>
          </p:cNvPicPr>
          <p:nvPr/>
        </p:nvPicPr>
        <p:blipFill>
          <a:blip r:embed="rId3" cstate="print"/>
          <a:srcRect l="3333" t="29323" r="5833" b="21052"/>
          <a:stretch>
            <a:fillRect/>
          </a:stretch>
        </p:blipFill>
        <p:spPr>
          <a:xfrm>
            <a:off x="685800" y="1447800"/>
            <a:ext cx="8153400" cy="2692866"/>
          </a:xfrm>
          <a:prstGeom prst="rect">
            <a:avLst/>
          </a:prstGeom>
        </p:spPr>
      </p:pic>
      <p:sp>
        <p:nvSpPr>
          <p:cNvPr id="4" name="TextBox 3"/>
          <p:cNvSpPr txBox="1"/>
          <p:nvPr/>
        </p:nvSpPr>
        <p:spPr>
          <a:xfrm>
            <a:off x="304800" y="228600"/>
            <a:ext cx="5105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A top and side view of the PXIE RFQ shipping </a:t>
            </a:r>
            <a:r>
              <a:rPr lang="en-US" dirty="0" smtClean="0"/>
              <a:t>frame.</a:t>
            </a:r>
            <a:endParaRPr lang="en-US" dirty="0"/>
          </a:p>
        </p:txBody>
      </p:sp>
      <p:sp>
        <p:nvSpPr>
          <p:cNvPr id="5" name="Slide Number Placeholder 4"/>
          <p:cNvSpPr>
            <a:spLocks noGrp="1"/>
          </p:cNvSpPr>
          <p:nvPr>
            <p:ph type="sldNum" sz="quarter" idx="12"/>
          </p:nvPr>
        </p:nvSpPr>
        <p:spPr/>
        <p:txBody>
          <a:bodyPr/>
          <a:lstStyle/>
          <a:p>
            <a:fld id="{6DA09A4E-B426-435F-BBDA-5553EE61FC90}"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52400" y="152400"/>
            <a:ext cx="5081377" cy="3810000"/>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cstate="print"/>
          <a:srcRect/>
          <a:stretch>
            <a:fillRect/>
          </a:stretch>
        </p:blipFill>
        <p:spPr bwMode="auto">
          <a:xfrm>
            <a:off x="4089126" y="2971800"/>
            <a:ext cx="4918350" cy="3687763"/>
          </a:xfrm>
          <a:prstGeom prst="rect">
            <a:avLst/>
          </a:prstGeom>
          <a:noFill/>
          <a:ln w="9525">
            <a:noFill/>
            <a:miter lim="800000"/>
            <a:headEnd/>
            <a:tailEnd/>
          </a:ln>
          <a:effectLst/>
        </p:spPr>
      </p:pic>
      <p:sp>
        <p:nvSpPr>
          <p:cNvPr id="4" name="TextBox 3"/>
          <p:cNvSpPr txBox="1"/>
          <p:nvPr/>
        </p:nvSpPr>
        <p:spPr>
          <a:xfrm>
            <a:off x="5562600" y="228600"/>
            <a:ext cx="3124200" cy="2031325"/>
          </a:xfrm>
          <a:prstGeom prst="rect">
            <a:avLst/>
          </a:prstGeom>
          <a:noFill/>
        </p:spPr>
        <p:txBody>
          <a:bodyPr wrap="square" rtlCol="0">
            <a:spAutoFit/>
          </a:bodyPr>
          <a:lstStyle/>
          <a:p>
            <a:r>
              <a:rPr lang="en-US" dirty="0" smtClean="0"/>
              <a:t>After loading, the truck driver is now allowed to chain the package to the truck bed using the four attachment points provided. The truck load chains never touch the support frame or RFQ.</a:t>
            </a:r>
            <a:endParaRPr lang="en-US" dirty="0"/>
          </a:p>
        </p:txBody>
      </p:sp>
      <p:sp>
        <p:nvSpPr>
          <p:cNvPr id="5" name="Slide Number Placeholder 4"/>
          <p:cNvSpPr>
            <a:spLocks noGrp="1"/>
          </p:cNvSpPr>
          <p:nvPr>
            <p:ph type="sldNum" sz="quarter" idx="12"/>
          </p:nvPr>
        </p:nvSpPr>
        <p:spPr/>
        <p:txBody>
          <a:bodyPr/>
          <a:lstStyle/>
          <a:p>
            <a:fld id="{6DA09A4E-B426-435F-BBDA-5553EE61FC90}" type="slidenum">
              <a:rPr lang="en-US" smtClean="0"/>
              <a:pPr/>
              <a:t>13</a:t>
            </a:fld>
            <a:endParaRPr lang="en-US"/>
          </a:p>
        </p:txBody>
      </p:sp>
      <p:sp>
        <p:nvSpPr>
          <p:cNvPr id="6" name="TextBox 5"/>
          <p:cNvSpPr txBox="1"/>
          <p:nvPr/>
        </p:nvSpPr>
        <p:spPr>
          <a:xfrm>
            <a:off x="609600" y="4343400"/>
            <a:ext cx="2286000" cy="923330"/>
          </a:xfrm>
          <a:prstGeom prst="rect">
            <a:avLst/>
          </a:prstGeom>
          <a:noFill/>
        </p:spPr>
        <p:txBody>
          <a:bodyPr wrap="square" rtlCol="0">
            <a:spAutoFit/>
          </a:bodyPr>
          <a:lstStyle/>
          <a:p>
            <a:r>
              <a:rPr lang="en-US" dirty="0" smtClean="0"/>
              <a:t>Pictures are from shipping the SNS RFQ June 2002</a:t>
            </a:r>
            <a:endParaRPr lang="en-US" dirty="0"/>
          </a:p>
        </p:txBody>
      </p:sp>
      <p:sp>
        <p:nvSpPr>
          <p:cNvPr id="7" name="TextBox 6"/>
          <p:cNvSpPr txBox="1"/>
          <p:nvPr/>
        </p:nvSpPr>
        <p:spPr>
          <a:xfrm>
            <a:off x="228600" y="228600"/>
            <a:ext cx="1676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Trucker’s chains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28194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Shipping Frame </a:t>
            </a:r>
            <a:r>
              <a:rPr lang="en-US" dirty="0" err="1" smtClean="0"/>
              <a:t>vs</a:t>
            </a:r>
            <a:r>
              <a:rPr lang="en-US" dirty="0" smtClean="0"/>
              <a:t> Support Frame Integration</a:t>
            </a:r>
            <a:endParaRPr lang="en-US" dirty="0"/>
          </a:p>
        </p:txBody>
      </p:sp>
      <p:pic>
        <p:nvPicPr>
          <p:cNvPr id="4" name="Picture 3" descr="RFQ_STAND_assy_b_36.JPG"/>
          <p:cNvPicPr>
            <a:picLocks noChangeAspect="1"/>
          </p:cNvPicPr>
          <p:nvPr/>
        </p:nvPicPr>
        <p:blipFill>
          <a:blip r:embed="rId2" cstate="print"/>
          <a:srcRect l="11667" t="15089" r="38333" b="16327"/>
          <a:stretch>
            <a:fillRect/>
          </a:stretch>
        </p:blipFill>
        <p:spPr>
          <a:xfrm>
            <a:off x="4419600" y="533400"/>
            <a:ext cx="4572000" cy="3810000"/>
          </a:xfrm>
          <a:prstGeom prst="rect">
            <a:avLst/>
          </a:prstGeom>
        </p:spPr>
      </p:pic>
      <p:pic>
        <p:nvPicPr>
          <p:cNvPr id="5" name="Picture 4" descr="truck_assy_a_25.JPG"/>
          <p:cNvPicPr>
            <a:picLocks noChangeAspect="1"/>
          </p:cNvPicPr>
          <p:nvPr/>
        </p:nvPicPr>
        <p:blipFill>
          <a:blip r:embed="rId3" cstate="print"/>
          <a:srcRect l="18333" t="33394" r="42500" b="184"/>
          <a:stretch>
            <a:fillRect/>
          </a:stretch>
        </p:blipFill>
        <p:spPr>
          <a:xfrm>
            <a:off x="0" y="2422187"/>
            <a:ext cx="4343400" cy="4435813"/>
          </a:xfrm>
          <a:prstGeom prst="rect">
            <a:avLst/>
          </a:prstGeom>
        </p:spPr>
      </p:pic>
      <p:sp>
        <p:nvSpPr>
          <p:cNvPr id="6" name="TextBox 5"/>
          <p:cNvSpPr txBox="1"/>
          <p:nvPr/>
        </p:nvSpPr>
        <p:spPr>
          <a:xfrm>
            <a:off x="5105400" y="4800600"/>
            <a:ext cx="3886200" cy="861774"/>
          </a:xfrm>
          <a:prstGeom prst="rect">
            <a:avLst/>
          </a:prstGeom>
          <a:noFill/>
        </p:spPr>
        <p:txBody>
          <a:bodyPr wrap="square" rtlCol="0">
            <a:spAutoFit/>
          </a:bodyPr>
          <a:lstStyle/>
          <a:p>
            <a:r>
              <a:rPr lang="en-US" dirty="0" smtClean="0"/>
              <a:t>3 hoist rings attachment holes per corner of the support frame. </a:t>
            </a:r>
          </a:p>
          <a:p>
            <a:r>
              <a:rPr lang="en-US" sz="1400" dirty="0" smtClean="0"/>
              <a:t>(3/4-10 UNC supports a 5,000 lb hoist ring.)</a:t>
            </a:r>
            <a:endParaRPr lang="en-US" sz="1400" dirty="0"/>
          </a:p>
        </p:txBody>
      </p:sp>
      <p:sp>
        <p:nvSpPr>
          <p:cNvPr id="7" name="TextBox 6"/>
          <p:cNvSpPr txBox="1"/>
          <p:nvPr/>
        </p:nvSpPr>
        <p:spPr>
          <a:xfrm>
            <a:off x="3581400" y="228600"/>
            <a:ext cx="2514600" cy="523220"/>
          </a:xfrm>
          <a:prstGeom prst="rect">
            <a:avLst/>
          </a:prstGeom>
          <a:noFill/>
        </p:spPr>
        <p:txBody>
          <a:bodyPr wrap="square" rtlCol="0">
            <a:spAutoFit/>
          </a:bodyPr>
          <a:lstStyle/>
          <a:p>
            <a:r>
              <a:rPr lang="en-US" sz="1400" dirty="0" smtClean="0"/>
              <a:t>Hole for attaching the machine mount (vibration mount)</a:t>
            </a:r>
            <a:endParaRPr lang="en-US" sz="1400" dirty="0"/>
          </a:p>
        </p:txBody>
      </p:sp>
      <p:cxnSp>
        <p:nvCxnSpPr>
          <p:cNvPr id="9" name="Straight Arrow Connector 8"/>
          <p:cNvCxnSpPr/>
          <p:nvPr/>
        </p:nvCxnSpPr>
        <p:spPr>
          <a:xfrm>
            <a:off x="5791200" y="533400"/>
            <a:ext cx="609600" cy="1447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6019800" y="3733800"/>
            <a:ext cx="457200" cy="609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flipV="1">
            <a:off x="7467600" y="3733800"/>
            <a:ext cx="762000" cy="533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H="1">
            <a:off x="7086600" y="2209800"/>
            <a:ext cx="68580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6" name="Slide Number Placeholder 15"/>
          <p:cNvSpPr>
            <a:spLocks noGrp="1"/>
          </p:cNvSpPr>
          <p:nvPr>
            <p:ph type="sldNum" sz="quarter" idx="12"/>
          </p:nvPr>
        </p:nvSpPr>
        <p:spPr/>
        <p:txBody>
          <a:bodyPr/>
          <a:lstStyle/>
          <a:p>
            <a:fld id="{B9B7DB4F-8BDC-4CF2-9499-8E3A0565DC7C}" type="slidenum">
              <a:rPr lang="en-US" smtClean="0"/>
              <a:pPr/>
              <a:t>14</a:t>
            </a:fld>
            <a:endParaRPr lang="en-US"/>
          </a:p>
        </p:txBody>
      </p:sp>
      <p:sp>
        <p:nvSpPr>
          <p:cNvPr id="17" name="TextBox 16"/>
          <p:cNvSpPr txBox="1"/>
          <p:nvPr/>
        </p:nvSpPr>
        <p:spPr>
          <a:xfrm>
            <a:off x="4800600" y="6172200"/>
            <a:ext cx="1447800"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a:t>S</a:t>
            </a:r>
            <a:r>
              <a:rPr lang="en-US" sz="1400" dirty="0" smtClean="0"/>
              <a:t>hipping frame</a:t>
            </a:r>
            <a:endParaRPr lang="en-US" sz="1400" dirty="0"/>
          </a:p>
        </p:txBody>
      </p:sp>
      <p:cxnSp>
        <p:nvCxnSpPr>
          <p:cNvPr id="19" name="Straight Arrow Connector 18"/>
          <p:cNvCxnSpPr/>
          <p:nvPr/>
        </p:nvCxnSpPr>
        <p:spPr>
          <a:xfrm flipH="1" flipV="1">
            <a:off x="3657600" y="5943600"/>
            <a:ext cx="10668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4419600" y="4191000"/>
            <a:ext cx="1295400" cy="461665"/>
          </a:xfrm>
          <a:prstGeom prst="rect">
            <a:avLst/>
          </a:prstGeom>
          <a:noFill/>
        </p:spPr>
        <p:txBody>
          <a:bodyPr wrap="square" rtlCol="0">
            <a:spAutoFit/>
          </a:bodyPr>
          <a:lstStyle/>
          <a:p>
            <a:r>
              <a:rPr lang="en-US" sz="1200" dirty="0" smtClean="0"/>
              <a:t>Machine mount (vibration mount)</a:t>
            </a:r>
            <a:endParaRPr lang="en-US" sz="1200" dirty="0"/>
          </a:p>
        </p:txBody>
      </p:sp>
      <p:cxnSp>
        <p:nvCxnSpPr>
          <p:cNvPr id="22" name="Straight Arrow Connector 21"/>
          <p:cNvCxnSpPr>
            <a:stCxn id="20" idx="1"/>
          </p:cNvCxnSpPr>
          <p:nvPr/>
        </p:nvCxnSpPr>
        <p:spPr>
          <a:xfrm flipH="1" flipV="1">
            <a:off x="2743200" y="4267200"/>
            <a:ext cx="1676400" cy="1546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2209800" y="1676400"/>
            <a:ext cx="1447800" cy="307777"/>
          </a:xfrm>
          <a:prstGeom prst="rect">
            <a:avLst/>
          </a:prstGeom>
          <a:noFill/>
        </p:spPr>
        <p:txBody>
          <a:bodyPr wrap="square" rtlCol="0">
            <a:spAutoFit/>
          </a:bodyPr>
          <a:lstStyle/>
          <a:p>
            <a:r>
              <a:rPr lang="en-US" sz="1400" dirty="0" smtClean="0"/>
              <a:t>Swivel hoist rings</a:t>
            </a:r>
            <a:endParaRPr lang="en-US" sz="1400" dirty="0"/>
          </a:p>
        </p:txBody>
      </p:sp>
      <p:cxnSp>
        <p:nvCxnSpPr>
          <p:cNvPr id="23" name="Straight Arrow Connector 22"/>
          <p:cNvCxnSpPr/>
          <p:nvPr/>
        </p:nvCxnSpPr>
        <p:spPr>
          <a:xfrm>
            <a:off x="2667000" y="1981200"/>
            <a:ext cx="0" cy="1447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FQ_STAND_assy_c_7.JPG"/>
          <p:cNvPicPr>
            <a:picLocks noChangeAspect="1"/>
          </p:cNvPicPr>
          <p:nvPr/>
        </p:nvPicPr>
        <p:blipFill>
          <a:blip r:embed="rId2" cstate="print"/>
          <a:srcRect l="14167" t="18083" r="15000" b="12976"/>
          <a:stretch>
            <a:fillRect/>
          </a:stretch>
        </p:blipFill>
        <p:spPr>
          <a:xfrm>
            <a:off x="575733" y="1066800"/>
            <a:ext cx="7577667" cy="4814047"/>
          </a:xfrm>
          <a:prstGeom prst="rect">
            <a:avLst/>
          </a:prstGeom>
        </p:spPr>
      </p:pic>
      <p:sp>
        <p:nvSpPr>
          <p:cNvPr id="2" name="TextBox 1"/>
          <p:cNvSpPr txBox="1"/>
          <p:nvPr/>
        </p:nvSpPr>
        <p:spPr>
          <a:xfrm>
            <a:off x="152400" y="228600"/>
            <a:ext cx="1524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Lifting Points</a:t>
            </a:r>
            <a:endParaRPr lang="en-US" dirty="0"/>
          </a:p>
        </p:txBody>
      </p:sp>
      <p:sp>
        <p:nvSpPr>
          <p:cNvPr id="4" name="TextBox 3"/>
          <p:cNvSpPr txBox="1"/>
          <p:nvPr/>
        </p:nvSpPr>
        <p:spPr>
          <a:xfrm>
            <a:off x="457200" y="762000"/>
            <a:ext cx="6248400" cy="369332"/>
          </a:xfrm>
          <a:prstGeom prst="rect">
            <a:avLst/>
          </a:prstGeom>
          <a:noFill/>
        </p:spPr>
        <p:txBody>
          <a:bodyPr wrap="square" rtlCol="0">
            <a:spAutoFit/>
          </a:bodyPr>
          <a:lstStyle/>
          <a:p>
            <a:r>
              <a:rPr lang="en-US" dirty="0" smtClean="0"/>
              <a:t>Each corner of the support frame can accept a 5,000 lb hoist ring</a:t>
            </a:r>
            <a:endParaRPr lang="en-US" dirty="0"/>
          </a:p>
        </p:txBody>
      </p:sp>
      <p:cxnSp>
        <p:nvCxnSpPr>
          <p:cNvPr id="6" name="Straight Arrow Connector 5"/>
          <p:cNvCxnSpPr/>
          <p:nvPr/>
        </p:nvCxnSpPr>
        <p:spPr>
          <a:xfrm>
            <a:off x="762000" y="3810001"/>
            <a:ext cx="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8153400" y="3200401"/>
            <a:ext cx="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6705600" y="2133601"/>
            <a:ext cx="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2057400" y="4876801"/>
            <a:ext cx="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 name="Slide Number Placeholder 9"/>
          <p:cNvSpPr>
            <a:spLocks noGrp="1"/>
          </p:cNvSpPr>
          <p:nvPr>
            <p:ph type="sldNum" sz="quarter" idx="12"/>
          </p:nvPr>
        </p:nvSpPr>
        <p:spPr/>
        <p:txBody>
          <a:bodyPr/>
          <a:lstStyle/>
          <a:p>
            <a:fld id="{B9B7DB4F-8BDC-4CF2-9499-8E3A0565DC7C}" type="slidenum">
              <a:rPr lang="en-US" smtClean="0"/>
              <a:pPr/>
              <a:t>15</a:t>
            </a:fld>
            <a:endParaRPr lang="en-US" dirty="0"/>
          </a:p>
        </p:txBody>
      </p:sp>
      <p:sp>
        <p:nvSpPr>
          <p:cNvPr id="12" name="TextBox 11"/>
          <p:cNvSpPr txBox="1"/>
          <p:nvPr/>
        </p:nvSpPr>
        <p:spPr>
          <a:xfrm>
            <a:off x="533400" y="6324600"/>
            <a:ext cx="5715000" cy="369332"/>
          </a:xfrm>
          <a:prstGeom prst="rect">
            <a:avLst/>
          </a:prstGeom>
          <a:noFill/>
        </p:spPr>
        <p:txBody>
          <a:bodyPr wrap="square" rtlCol="0">
            <a:spAutoFit/>
          </a:bodyPr>
          <a:lstStyle/>
          <a:p>
            <a:r>
              <a:rPr lang="en-US" dirty="0" smtClean="0"/>
              <a:t>RFQ + 6 struts + </a:t>
            </a:r>
            <a:r>
              <a:rPr lang="en-US" dirty="0" smtClean="0"/>
              <a:t>Temp struts + Support </a:t>
            </a:r>
            <a:r>
              <a:rPr lang="en-US" dirty="0" smtClean="0"/>
              <a:t>Frame = </a:t>
            </a:r>
            <a:r>
              <a:rPr lang="en-US" dirty="0" smtClean="0"/>
              <a:t>12,500 </a:t>
            </a:r>
            <a:r>
              <a:rPr lang="en-US" dirty="0" smtClean="0"/>
              <a:t>lbs</a:t>
            </a:r>
            <a:endParaRPr lang="en-US" dirty="0"/>
          </a:p>
        </p:txBody>
      </p:sp>
      <p:sp>
        <p:nvSpPr>
          <p:cNvPr id="14" name="TextBox 13"/>
          <p:cNvSpPr txBox="1"/>
          <p:nvPr/>
        </p:nvSpPr>
        <p:spPr>
          <a:xfrm>
            <a:off x="5867400" y="5486400"/>
            <a:ext cx="2971800" cy="523220"/>
          </a:xfrm>
          <a:prstGeom prst="rect">
            <a:avLst/>
          </a:prstGeom>
          <a:noFill/>
        </p:spPr>
        <p:txBody>
          <a:bodyPr wrap="square" rtlCol="0">
            <a:spAutoFit/>
          </a:bodyPr>
          <a:lstStyle/>
          <a:p>
            <a:r>
              <a:rPr lang="en-US" sz="1400" dirty="0" smtClean="0"/>
              <a:t>These 2 outriggers must be removed for a vertical crane lift</a:t>
            </a:r>
            <a:endParaRPr lang="en-US" sz="1400" dirty="0"/>
          </a:p>
        </p:txBody>
      </p:sp>
      <p:cxnSp>
        <p:nvCxnSpPr>
          <p:cNvPr id="16" name="Straight Arrow Connector 15"/>
          <p:cNvCxnSpPr/>
          <p:nvPr/>
        </p:nvCxnSpPr>
        <p:spPr>
          <a:xfrm flipV="1">
            <a:off x="6477000" y="4114800"/>
            <a:ext cx="12192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H="1">
            <a:off x="2438400" y="5638800"/>
            <a:ext cx="3352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228600" y="1524000"/>
            <a:ext cx="28956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LBNL has not analyzed the frame for lifting at the four corners as shown</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12192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Casters</a:t>
            </a:r>
            <a:endParaRPr lang="en-US" dirty="0"/>
          </a:p>
        </p:txBody>
      </p:sp>
      <p:pic>
        <p:nvPicPr>
          <p:cNvPr id="3" name="Picture 2" descr="RFQ_STAND_assy_b_26.JPG"/>
          <p:cNvPicPr>
            <a:picLocks noChangeAspect="1"/>
          </p:cNvPicPr>
          <p:nvPr/>
        </p:nvPicPr>
        <p:blipFill>
          <a:blip r:embed="rId2" cstate="print"/>
          <a:srcRect l="8333" t="36283" r="9167" b="26681"/>
          <a:stretch>
            <a:fillRect/>
          </a:stretch>
        </p:blipFill>
        <p:spPr>
          <a:xfrm>
            <a:off x="762000" y="762000"/>
            <a:ext cx="7543800" cy="2057400"/>
          </a:xfrm>
          <a:prstGeom prst="rect">
            <a:avLst/>
          </a:prstGeom>
        </p:spPr>
      </p:pic>
      <p:pic>
        <p:nvPicPr>
          <p:cNvPr id="4" name="Picture 3" descr="RFQ_STAND_assy_b_37.JPG"/>
          <p:cNvPicPr>
            <a:picLocks noChangeAspect="1"/>
          </p:cNvPicPr>
          <p:nvPr/>
        </p:nvPicPr>
        <p:blipFill>
          <a:blip r:embed="rId3" cstate="print"/>
          <a:srcRect l="15833" t="19823" r="15833" b="18451"/>
          <a:stretch>
            <a:fillRect/>
          </a:stretch>
        </p:blipFill>
        <p:spPr>
          <a:xfrm>
            <a:off x="457200" y="3109332"/>
            <a:ext cx="6553200" cy="3596268"/>
          </a:xfrm>
          <a:prstGeom prst="rect">
            <a:avLst/>
          </a:prstGeom>
        </p:spPr>
      </p:pic>
      <p:cxnSp>
        <p:nvCxnSpPr>
          <p:cNvPr id="6" name="Straight Arrow Connector 5"/>
          <p:cNvCxnSpPr/>
          <p:nvPr/>
        </p:nvCxnSpPr>
        <p:spPr>
          <a:xfrm>
            <a:off x="8534400" y="17526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8534400" y="27432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2297668"/>
            <a:ext cx="762000" cy="369332"/>
          </a:xfrm>
          <a:prstGeom prst="rect">
            <a:avLst/>
          </a:prstGeom>
          <a:noFill/>
        </p:spPr>
        <p:txBody>
          <a:bodyPr wrap="square" rtlCol="0">
            <a:spAutoFit/>
          </a:bodyPr>
          <a:lstStyle/>
          <a:p>
            <a:r>
              <a:rPr lang="en-US" dirty="0" smtClean="0"/>
              <a:t>10.5in</a:t>
            </a:r>
            <a:endParaRPr lang="en-US" dirty="0"/>
          </a:p>
        </p:txBody>
      </p:sp>
      <p:sp>
        <p:nvSpPr>
          <p:cNvPr id="10" name="TextBox 9"/>
          <p:cNvSpPr txBox="1"/>
          <p:nvPr/>
        </p:nvSpPr>
        <p:spPr>
          <a:xfrm>
            <a:off x="3962400" y="304800"/>
            <a:ext cx="4343400" cy="307777"/>
          </a:xfrm>
          <a:prstGeom prst="rect">
            <a:avLst/>
          </a:prstGeom>
          <a:noFill/>
        </p:spPr>
        <p:txBody>
          <a:bodyPr wrap="square" rtlCol="0">
            <a:spAutoFit/>
          </a:bodyPr>
          <a:lstStyle/>
          <a:p>
            <a:r>
              <a:rPr lang="en-US" sz="1400" dirty="0" smtClean="0"/>
              <a:t>Hamilton Caster S-EDH2-83DT70 rated to 6,500 lbs each</a:t>
            </a:r>
            <a:endParaRPr lang="en-US" sz="1400" dirty="0"/>
          </a:p>
        </p:txBody>
      </p:sp>
      <p:sp>
        <p:nvSpPr>
          <p:cNvPr id="11" name="TextBox 10"/>
          <p:cNvSpPr txBox="1"/>
          <p:nvPr/>
        </p:nvSpPr>
        <p:spPr>
          <a:xfrm>
            <a:off x="4572000" y="6172200"/>
            <a:ext cx="2895600" cy="307777"/>
          </a:xfrm>
          <a:prstGeom prst="rect">
            <a:avLst/>
          </a:prstGeom>
          <a:noFill/>
        </p:spPr>
        <p:txBody>
          <a:bodyPr wrap="square" rtlCol="0">
            <a:spAutoFit/>
          </a:bodyPr>
          <a:lstStyle/>
          <a:p>
            <a:r>
              <a:rPr lang="en-US" sz="1400" dirty="0" smtClean="0"/>
              <a:t>5 caster mounts are provided</a:t>
            </a:r>
            <a:endParaRPr lang="en-US" sz="1400" dirty="0"/>
          </a:p>
        </p:txBody>
      </p:sp>
      <p:cxnSp>
        <p:nvCxnSpPr>
          <p:cNvPr id="13" name="Straight Connector 12"/>
          <p:cNvCxnSpPr/>
          <p:nvPr/>
        </p:nvCxnSpPr>
        <p:spPr>
          <a:xfrm>
            <a:off x="8382000" y="2209800"/>
            <a:ext cx="304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382000" y="274320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fld id="{B9B7DB4F-8BDC-4CF2-9499-8E3A0565DC7C}"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1676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Leveling  Feet</a:t>
            </a:r>
            <a:endParaRPr lang="en-US" dirty="0"/>
          </a:p>
        </p:txBody>
      </p:sp>
      <p:pic>
        <p:nvPicPr>
          <p:cNvPr id="5" name="Picture 4" descr="RFQ_STAND_assy_b_41.JPG"/>
          <p:cNvPicPr>
            <a:picLocks noChangeAspect="1"/>
          </p:cNvPicPr>
          <p:nvPr/>
        </p:nvPicPr>
        <p:blipFill>
          <a:blip r:embed="rId2" cstate="print"/>
          <a:srcRect l="16667" t="15708" r="15833" b="12964"/>
          <a:stretch>
            <a:fillRect/>
          </a:stretch>
        </p:blipFill>
        <p:spPr>
          <a:xfrm>
            <a:off x="2853104" y="0"/>
            <a:ext cx="6290896" cy="4038600"/>
          </a:xfrm>
          <a:prstGeom prst="rect">
            <a:avLst/>
          </a:prstGeom>
        </p:spPr>
      </p:pic>
      <p:pic>
        <p:nvPicPr>
          <p:cNvPr id="6" name="Picture 5" descr="RFQ_STAND_assy_b_40.JPG"/>
          <p:cNvPicPr>
            <a:picLocks noChangeAspect="1"/>
          </p:cNvPicPr>
          <p:nvPr/>
        </p:nvPicPr>
        <p:blipFill>
          <a:blip r:embed="rId3" cstate="print"/>
          <a:srcRect l="35833" t="4734" r="40000" b="26681"/>
          <a:stretch>
            <a:fillRect/>
          </a:stretch>
        </p:blipFill>
        <p:spPr>
          <a:xfrm>
            <a:off x="152400" y="2362200"/>
            <a:ext cx="2514600" cy="4335517"/>
          </a:xfrm>
          <a:prstGeom prst="rect">
            <a:avLst/>
          </a:prstGeom>
        </p:spPr>
      </p:pic>
      <p:sp>
        <p:nvSpPr>
          <p:cNvPr id="7" name="TextBox 6"/>
          <p:cNvSpPr txBox="1"/>
          <p:nvPr/>
        </p:nvSpPr>
        <p:spPr>
          <a:xfrm>
            <a:off x="2590800" y="6019800"/>
            <a:ext cx="4038600" cy="830997"/>
          </a:xfrm>
          <a:prstGeom prst="rect">
            <a:avLst/>
          </a:prstGeom>
          <a:noFill/>
        </p:spPr>
        <p:txBody>
          <a:bodyPr wrap="square" rtlCol="0">
            <a:spAutoFit/>
          </a:bodyPr>
          <a:lstStyle/>
          <a:p>
            <a:r>
              <a:rPr lang="en-US" sz="1600" dirty="0" smtClean="0"/>
              <a:t>McMaster-Carr 6111K333</a:t>
            </a:r>
          </a:p>
          <a:p>
            <a:r>
              <a:rPr lang="en-US" sz="1600" dirty="0" smtClean="0"/>
              <a:t>¾-10 x 6 inch 7,400 lbs ea</a:t>
            </a:r>
          </a:p>
          <a:p>
            <a:r>
              <a:rPr lang="en-US" sz="1600" dirty="0" smtClean="0"/>
              <a:t>Stainless $61 each</a:t>
            </a:r>
            <a:endParaRPr lang="en-US" sz="1600" dirty="0"/>
          </a:p>
        </p:txBody>
      </p:sp>
      <p:sp>
        <p:nvSpPr>
          <p:cNvPr id="8" name="TextBox 7"/>
          <p:cNvSpPr txBox="1"/>
          <p:nvPr/>
        </p:nvSpPr>
        <p:spPr>
          <a:xfrm>
            <a:off x="4343400" y="4038600"/>
            <a:ext cx="3352800" cy="523220"/>
          </a:xfrm>
          <a:prstGeom prst="rect">
            <a:avLst/>
          </a:prstGeom>
          <a:noFill/>
        </p:spPr>
        <p:txBody>
          <a:bodyPr wrap="square" rtlCol="0">
            <a:spAutoFit/>
          </a:bodyPr>
          <a:lstStyle/>
          <a:p>
            <a:r>
              <a:rPr lang="en-US" sz="1400" dirty="0" smtClean="0"/>
              <a:t>14 locations under the support frame are available. Not all need to be used.</a:t>
            </a:r>
            <a:endParaRPr lang="en-US" sz="1400" dirty="0"/>
          </a:p>
        </p:txBody>
      </p:sp>
      <p:sp>
        <p:nvSpPr>
          <p:cNvPr id="9" name="TextBox 8"/>
          <p:cNvSpPr txBox="1"/>
          <p:nvPr/>
        </p:nvSpPr>
        <p:spPr>
          <a:xfrm>
            <a:off x="152400" y="1447800"/>
            <a:ext cx="2286000" cy="461665"/>
          </a:xfrm>
          <a:prstGeom prst="rect">
            <a:avLst/>
          </a:prstGeom>
          <a:noFill/>
        </p:spPr>
        <p:txBody>
          <a:bodyPr wrap="square" rtlCol="0">
            <a:spAutoFit/>
          </a:bodyPr>
          <a:lstStyle/>
          <a:p>
            <a:r>
              <a:rPr lang="en-US" sz="1200" dirty="0" smtClean="0"/>
              <a:t>Access hole for a deep socket to tighten lock nut if required</a:t>
            </a:r>
            <a:endParaRPr lang="en-US" sz="1200" dirty="0"/>
          </a:p>
        </p:txBody>
      </p:sp>
      <p:cxnSp>
        <p:nvCxnSpPr>
          <p:cNvPr id="11" name="Straight Arrow Connector 10"/>
          <p:cNvCxnSpPr/>
          <p:nvPr/>
        </p:nvCxnSpPr>
        <p:spPr>
          <a:xfrm>
            <a:off x="1600200" y="1981200"/>
            <a:ext cx="76200" cy="1295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V="1">
            <a:off x="5257800" y="3657600"/>
            <a:ext cx="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4" name="Slide Number Placeholder 13"/>
          <p:cNvSpPr>
            <a:spLocks noGrp="1"/>
          </p:cNvSpPr>
          <p:nvPr>
            <p:ph type="sldNum" sz="quarter" idx="12"/>
          </p:nvPr>
        </p:nvSpPr>
        <p:spPr/>
        <p:txBody>
          <a:bodyPr/>
          <a:lstStyle/>
          <a:p>
            <a:fld id="{B9B7DB4F-8BDC-4CF2-9499-8E3A0565DC7C}" type="slidenum">
              <a:rPr lang="en-US" smtClean="0"/>
              <a:pPr/>
              <a:t>17</a:t>
            </a:fld>
            <a:endParaRPr lang="en-US"/>
          </a:p>
        </p:txBody>
      </p:sp>
      <p:cxnSp>
        <p:nvCxnSpPr>
          <p:cNvPr id="16" name="Straight Arrow Connector 15"/>
          <p:cNvCxnSpPr/>
          <p:nvPr/>
        </p:nvCxnSpPr>
        <p:spPr>
          <a:xfrm flipH="1">
            <a:off x="2057400" y="6172200"/>
            <a:ext cx="5334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B7DB4F-8BDC-4CF2-9499-8E3A0565DC7C}" type="slidenum">
              <a:rPr lang="en-US" smtClean="0"/>
              <a:pPr/>
              <a:t>18</a:t>
            </a:fld>
            <a:endParaRPr lang="en-US"/>
          </a:p>
        </p:txBody>
      </p:sp>
      <p:sp>
        <p:nvSpPr>
          <p:cNvPr id="3" name="TextBox 2"/>
          <p:cNvSpPr txBox="1"/>
          <p:nvPr/>
        </p:nvSpPr>
        <p:spPr>
          <a:xfrm>
            <a:off x="381000" y="457200"/>
            <a:ext cx="15240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Leveling Feet</a:t>
            </a:r>
            <a:endParaRPr lang="en-US" dirty="0"/>
          </a:p>
        </p:txBody>
      </p:sp>
      <p:pic>
        <p:nvPicPr>
          <p:cNvPr id="4" name="Picture 3" descr="RFQ_STAND_assy_b_39.JPG"/>
          <p:cNvPicPr>
            <a:picLocks noChangeAspect="1"/>
          </p:cNvPicPr>
          <p:nvPr/>
        </p:nvPicPr>
        <p:blipFill>
          <a:blip r:embed="rId2" cstate="print"/>
          <a:srcRect l="15833" t="28053" r="15833" b="29425"/>
          <a:stretch>
            <a:fillRect/>
          </a:stretch>
        </p:blipFill>
        <p:spPr>
          <a:xfrm>
            <a:off x="843115" y="2209800"/>
            <a:ext cx="8264013" cy="3124200"/>
          </a:xfrm>
          <a:prstGeom prst="rect">
            <a:avLst/>
          </a:prstGeom>
        </p:spPr>
      </p:pic>
      <p:cxnSp>
        <p:nvCxnSpPr>
          <p:cNvPr id="6" name="Straight Connector 5"/>
          <p:cNvCxnSpPr/>
          <p:nvPr/>
        </p:nvCxnSpPr>
        <p:spPr>
          <a:xfrm>
            <a:off x="304800" y="28956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52197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7200" y="2895600"/>
            <a:ext cx="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 y="4524375"/>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4114800"/>
            <a:ext cx="1143000" cy="369332"/>
          </a:xfrm>
          <a:prstGeom prst="rect">
            <a:avLst/>
          </a:prstGeom>
          <a:noFill/>
        </p:spPr>
        <p:txBody>
          <a:bodyPr wrap="square" rtlCol="0">
            <a:spAutoFit/>
          </a:bodyPr>
          <a:lstStyle/>
          <a:p>
            <a:r>
              <a:rPr lang="en-US" dirty="0" smtClean="0"/>
              <a:t>1300 mm</a:t>
            </a:r>
            <a:endParaRPr lang="en-US" dirty="0"/>
          </a:p>
        </p:txBody>
      </p:sp>
      <p:cxnSp>
        <p:nvCxnSpPr>
          <p:cNvPr id="15" name="Straight Arrow Connector 14"/>
          <p:cNvCxnSpPr/>
          <p:nvPr/>
        </p:nvCxnSpPr>
        <p:spPr>
          <a:xfrm>
            <a:off x="5334000" y="4343400"/>
            <a:ext cx="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5334000" y="5257800"/>
            <a:ext cx="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5334000" y="5638800"/>
            <a:ext cx="152400" cy="0"/>
          </a:xfrm>
          <a:prstGeom prst="line">
            <a:avLst/>
          </a:prstGeom>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5562600" y="5486400"/>
            <a:ext cx="1219200" cy="646331"/>
          </a:xfrm>
          <a:prstGeom prst="rect">
            <a:avLst/>
          </a:prstGeom>
          <a:noFill/>
        </p:spPr>
        <p:txBody>
          <a:bodyPr wrap="square" rtlCol="0">
            <a:spAutoFit/>
          </a:bodyPr>
          <a:lstStyle/>
          <a:p>
            <a:r>
              <a:rPr lang="en-US" dirty="0" smtClean="0"/>
              <a:t>94.5mm</a:t>
            </a:r>
          </a:p>
          <a:p>
            <a:r>
              <a:rPr lang="en-US" dirty="0" smtClean="0"/>
              <a:t>3.7 inches</a:t>
            </a:r>
            <a:endParaRPr lang="en-US" dirty="0"/>
          </a:p>
        </p:txBody>
      </p:sp>
      <p:cxnSp>
        <p:nvCxnSpPr>
          <p:cNvPr id="22" name="Straight Connector 21"/>
          <p:cNvCxnSpPr/>
          <p:nvPr/>
        </p:nvCxnSpPr>
        <p:spPr>
          <a:xfrm flipH="1">
            <a:off x="5105400" y="525780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76600" y="1371600"/>
            <a:ext cx="2743200" cy="381000"/>
          </a:xfrm>
          <a:prstGeom prst="rect">
            <a:avLst/>
          </a:prstGeom>
          <a:noFill/>
        </p:spPr>
        <p:txBody>
          <a:bodyPr wrap="square" rtlCol="0">
            <a:spAutoFit/>
          </a:bodyPr>
          <a:lstStyle/>
          <a:p>
            <a:r>
              <a:rPr lang="en-US" dirty="0" smtClean="0"/>
              <a:t>Approximately </a:t>
            </a:r>
            <a:r>
              <a:rPr lang="en-US" dirty="0" smtClean="0"/>
              <a:t>12,500 </a:t>
            </a:r>
            <a:r>
              <a:rPr lang="en-US" dirty="0" smtClean="0"/>
              <a:t>lbs</a:t>
            </a:r>
            <a:endParaRPr lang="en-US" dirty="0"/>
          </a:p>
        </p:txBody>
      </p:sp>
      <p:cxnSp>
        <p:nvCxnSpPr>
          <p:cNvPr id="25" name="Straight Arrow Connector 24"/>
          <p:cNvCxnSpPr>
            <a:stCxn id="23" idx="2"/>
          </p:cNvCxnSpPr>
          <p:nvPr/>
        </p:nvCxnSpPr>
        <p:spPr>
          <a:xfrm>
            <a:off x="4648200" y="1752600"/>
            <a:ext cx="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B7DB4F-8BDC-4CF2-9499-8E3A0565DC7C}" type="slidenum">
              <a:rPr lang="en-US" smtClean="0"/>
              <a:pPr/>
              <a:t>19</a:t>
            </a:fld>
            <a:endParaRPr lang="en-US"/>
          </a:p>
        </p:txBody>
      </p:sp>
      <p:sp>
        <p:nvSpPr>
          <p:cNvPr id="3" name="TextBox 2"/>
          <p:cNvSpPr txBox="1"/>
          <p:nvPr/>
        </p:nvSpPr>
        <p:spPr>
          <a:xfrm>
            <a:off x="228600" y="304800"/>
            <a:ext cx="22098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Earthquake Brackets</a:t>
            </a:r>
            <a:endParaRPr lang="en-US" dirty="0"/>
          </a:p>
        </p:txBody>
      </p:sp>
      <p:pic>
        <p:nvPicPr>
          <p:cNvPr id="4" name="Picture 3" descr="RFQ_STAND_assy_b_24.JPG"/>
          <p:cNvPicPr>
            <a:picLocks noChangeAspect="1"/>
          </p:cNvPicPr>
          <p:nvPr/>
        </p:nvPicPr>
        <p:blipFill>
          <a:blip r:embed="rId2" cstate="print"/>
          <a:srcRect l="5833" t="14336" r="10833" b="4734"/>
          <a:stretch>
            <a:fillRect/>
          </a:stretch>
        </p:blipFill>
        <p:spPr>
          <a:xfrm>
            <a:off x="533400" y="2057400"/>
            <a:ext cx="7620000" cy="4495800"/>
          </a:xfrm>
          <a:prstGeom prst="rect">
            <a:avLst/>
          </a:prstGeom>
        </p:spPr>
      </p:pic>
      <p:sp>
        <p:nvSpPr>
          <p:cNvPr id="5" name="TextBox 4"/>
          <p:cNvSpPr txBox="1"/>
          <p:nvPr/>
        </p:nvSpPr>
        <p:spPr>
          <a:xfrm>
            <a:off x="533400" y="838200"/>
            <a:ext cx="7239000" cy="1200329"/>
          </a:xfrm>
          <a:prstGeom prst="rect">
            <a:avLst/>
          </a:prstGeom>
          <a:noFill/>
        </p:spPr>
        <p:txBody>
          <a:bodyPr wrap="square" rtlCol="0">
            <a:spAutoFit/>
          </a:bodyPr>
          <a:lstStyle/>
          <a:p>
            <a:r>
              <a:rPr lang="en-US" dirty="0" smtClean="0"/>
              <a:t>The easiest earthquake restraints to install are L-brackets bolted to the center frame member and then directly to the floor.  The floor anchor shells can be drilled ahead of time with tolerances of +/- 1 inch. The L-brackets will be machined to match after alignment and leveling of the frame.</a:t>
            </a:r>
            <a:endParaRPr lang="en-US" dirty="0"/>
          </a:p>
        </p:txBody>
      </p:sp>
      <p:sp>
        <p:nvSpPr>
          <p:cNvPr id="6" name="TextBox 5"/>
          <p:cNvSpPr txBox="1"/>
          <p:nvPr/>
        </p:nvSpPr>
        <p:spPr>
          <a:xfrm>
            <a:off x="228600" y="5562600"/>
            <a:ext cx="4648200" cy="923330"/>
          </a:xfrm>
          <a:prstGeom prst="rect">
            <a:avLst/>
          </a:prstGeom>
          <a:noFill/>
        </p:spPr>
        <p:txBody>
          <a:bodyPr wrap="square" rtlCol="0">
            <a:spAutoFit/>
          </a:bodyPr>
          <a:lstStyle/>
          <a:p>
            <a:r>
              <a:rPr lang="en-US" dirty="0" smtClean="0"/>
              <a:t>The Support Frame has 10 earthquake bracket locations available. Using 4 or 5 locations should be adequate. </a:t>
            </a:r>
            <a:endParaRPr lang="en-US" dirty="0"/>
          </a:p>
        </p:txBody>
      </p:sp>
      <p:cxnSp>
        <p:nvCxnSpPr>
          <p:cNvPr id="8" name="Straight Arrow Connector 7"/>
          <p:cNvCxnSpPr/>
          <p:nvPr/>
        </p:nvCxnSpPr>
        <p:spPr>
          <a:xfrm>
            <a:off x="685800" y="3200400"/>
            <a:ext cx="7620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H="1">
            <a:off x="7162800" y="3962400"/>
            <a:ext cx="381000" cy="1219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FQ_STAND_assy_b_1.JPG"/>
          <p:cNvPicPr>
            <a:picLocks noChangeAspect="1"/>
          </p:cNvPicPr>
          <p:nvPr/>
        </p:nvPicPr>
        <p:blipFill>
          <a:blip r:embed="rId2" cstate="print"/>
          <a:srcRect l="15000" t="43567" r="15000" b="20410"/>
          <a:stretch>
            <a:fillRect/>
          </a:stretch>
        </p:blipFill>
        <p:spPr>
          <a:xfrm>
            <a:off x="1066800" y="838200"/>
            <a:ext cx="7772400" cy="2590800"/>
          </a:xfrm>
          <a:prstGeom prst="rect">
            <a:avLst/>
          </a:prstGeom>
        </p:spPr>
      </p:pic>
      <p:pic>
        <p:nvPicPr>
          <p:cNvPr id="3" name="Picture 2" descr="MODULE_4_TEMP_PARTS_ASSY_reverse_assy_a_1.JPG"/>
          <p:cNvPicPr>
            <a:picLocks noChangeAspect="1"/>
          </p:cNvPicPr>
          <p:nvPr/>
        </p:nvPicPr>
        <p:blipFill>
          <a:blip r:embed="rId3" cstate="print"/>
          <a:srcRect l="30000" t="15415" r="34167" b="16798"/>
          <a:stretch>
            <a:fillRect/>
          </a:stretch>
        </p:blipFill>
        <p:spPr>
          <a:xfrm>
            <a:off x="5867400" y="3677093"/>
            <a:ext cx="2590800" cy="2952307"/>
          </a:xfrm>
          <a:prstGeom prst="rect">
            <a:avLst/>
          </a:prstGeom>
        </p:spPr>
      </p:pic>
      <p:pic>
        <p:nvPicPr>
          <p:cNvPr id="4" name="Picture 3" descr="temp_support_bracket_c_1.JPG"/>
          <p:cNvPicPr>
            <a:picLocks noChangeAspect="1"/>
          </p:cNvPicPr>
          <p:nvPr/>
        </p:nvPicPr>
        <p:blipFill>
          <a:blip r:embed="rId4" cstate="print"/>
          <a:srcRect l="15000" t="22200" r="47500" b="16640"/>
          <a:stretch>
            <a:fillRect/>
          </a:stretch>
        </p:blipFill>
        <p:spPr>
          <a:xfrm>
            <a:off x="381000" y="3657600"/>
            <a:ext cx="2727614" cy="2667000"/>
          </a:xfrm>
          <a:prstGeom prst="rect">
            <a:avLst/>
          </a:prstGeom>
        </p:spPr>
      </p:pic>
      <p:sp>
        <p:nvSpPr>
          <p:cNvPr id="5" name="Slide Number Placeholder 4"/>
          <p:cNvSpPr>
            <a:spLocks noGrp="1"/>
          </p:cNvSpPr>
          <p:nvPr>
            <p:ph type="sldNum" sz="quarter" idx="12"/>
          </p:nvPr>
        </p:nvSpPr>
        <p:spPr/>
        <p:txBody>
          <a:bodyPr/>
          <a:lstStyle/>
          <a:p>
            <a:fld id="{901A0C33-1DEC-444E-B3BD-07EBBC63C725}" type="slidenum">
              <a:rPr lang="en-US" smtClean="0"/>
              <a:t>2</a:t>
            </a:fld>
            <a:endParaRPr lang="en-US"/>
          </a:p>
        </p:txBody>
      </p:sp>
      <p:sp>
        <p:nvSpPr>
          <p:cNvPr id="6" name="TextBox 5"/>
          <p:cNvSpPr txBox="1"/>
          <p:nvPr/>
        </p:nvSpPr>
        <p:spPr>
          <a:xfrm>
            <a:off x="228600" y="228600"/>
            <a:ext cx="36576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How the support frame works, in mostly chronological order</a:t>
            </a:r>
            <a:endParaRPr lang="en-US" dirty="0"/>
          </a:p>
        </p:txBody>
      </p:sp>
      <p:sp>
        <p:nvSpPr>
          <p:cNvPr id="7" name="TextBox 6"/>
          <p:cNvSpPr txBox="1"/>
          <p:nvPr/>
        </p:nvSpPr>
        <p:spPr>
          <a:xfrm>
            <a:off x="4343400" y="2895600"/>
            <a:ext cx="2590800" cy="369332"/>
          </a:xfrm>
          <a:prstGeom prst="rect">
            <a:avLst/>
          </a:prstGeom>
          <a:noFill/>
        </p:spPr>
        <p:txBody>
          <a:bodyPr wrap="square" rtlCol="0">
            <a:spAutoFit/>
          </a:bodyPr>
          <a:lstStyle/>
          <a:p>
            <a:r>
              <a:rPr lang="en-US" dirty="0" smtClean="0"/>
              <a:t>Main support frame</a:t>
            </a:r>
            <a:endParaRPr lang="en-US" dirty="0"/>
          </a:p>
        </p:txBody>
      </p:sp>
      <p:sp>
        <p:nvSpPr>
          <p:cNvPr id="8" name="TextBox 7"/>
          <p:cNvSpPr txBox="1"/>
          <p:nvPr/>
        </p:nvSpPr>
        <p:spPr>
          <a:xfrm>
            <a:off x="5715000" y="6172200"/>
            <a:ext cx="2286000" cy="646331"/>
          </a:xfrm>
          <a:prstGeom prst="rect">
            <a:avLst/>
          </a:prstGeom>
          <a:noFill/>
        </p:spPr>
        <p:txBody>
          <a:bodyPr wrap="square" rtlCol="0">
            <a:spAutoFit/>
          </a:bodyPr>
          <a:lstStyle/>
          <a:p>
            <a:r>
              <a:rPr lang="en-US" dirty="0" smtClean="0"/>
              <a:t>3 strut temp outrigger </a:t>
            </a:r>
          </a:p>
          <a:p>
            <a:r>
              <a:rPr lang="en-US" dirty="0" smtClean="0"/>
              <a:t>Qty 3</a:t>
            </a:r>
            <a:endParaRPr lang="en-US" dirty="0"/>
          </a:p>
        </p:txBody>
      </p:sp>
      <p:sp>
        <p:nvSpPr>
          <p:cNvPr id="9" name="TextBox 8"/>
          <p:cNvSpPr txBox="1"/>
          <p:nvPr/>
        </p:nvSpPr>
        <p:spPr>
          <a:xfrm>
            <a:off x="228600" y="6096000"/>
            <a:ext cx="2438400" cy="646331"/>
          </a:xfrm>
          <a:prstGeom prst="rect">
            <a:avLst/>
          </a:prstGeom>
          <a:noFill/>
        </p:spPr>
        <p:txBody>
          <a:bodyPr wrap="square" rtlCol="0">
            <a:spAutoFit/>
          </a:bodyPr>
          <a:lstStyle/>
          <a:p>
            <a:r>
              <a:rPr lang="en-US" dirty="0" smtClean="0"/>
              <a:t>4 strut temp outrigger</a:t>
            </a:r>
          </a:p>
          <a:p>
            <a:r>
              <a:rPr lang="en-US" dirty="0" smtClean="0"/>
              <a:t>Qty 1</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B7DB4F-8BDC-4CF2-9499-8E3A0565DC7C}" type="slidenum">
              <a:rPr lang="en-US" smtClean="0"/>
              <a:pPr/>
              <a:t>20</a:t>
            </a:fld>
            <a:endParaRPr lang="en-US"/>
          </a:p>
        </p:txBody>
      </p:sp>
      <p:sp>
        <p:nvSpPr>
          <p:cNvPr id="3" name="TextBox 2"/>
          <p:cNvSpPr txBox="1"/>
          <p:nvPr/>
        </p:nvSpPr>
        <p:spPr>
          <a:xfrm>
            <a:off x="304800" y="381000"/>
            <a:ext cx="2133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Earthquake Brackets</a:t>
            </a:r>
            <a:endParaRPr lang="en-US" dirty="0"/>
          </a:p>
        </p:txBody>
      </p:sp>
      <p:sp>
        <p:nvSpPr>
          <p:cNvPr id="4" name="TextBox 3"/>
          <p:cNvSpPr txBox="1"/>
          <p:nvPr/>
        </p:nvSpPr>
        <p:spPr>
          <a:xfrm>
            <a:off x="381000" y="1066800"/>
            <a:ext cx="5562600" cy="646331"/>
          </a:xfrm>
          <a:prstGeom prst="rect">
            <a:avLst/>
          </a:prstGeom>
          <a:noFill/>
        </p:spPr>
        <p:txBody>
          <a:bodyPr wrap="square" rtlCol="0">
            <a:spAutoFit/>
          </a:bodyPr>
          <a:lstStyle/>
          <a:p>
            <a:r>
              <a:rPr lang="en-US" dirty="0" smtClean="0"/>
              <a:t>The brackets are cut from a 8 x 12 steel tube. The same size tube as used for the center tube of the support frame</a:t>
            </a:r>
            <a:endParaRPr lang="en-US" dirty="0"/>
          </a:p>
        </p:txBody>
      </p:sp>
      <p:pic>
        <p:nvPicPr>
          <p:cNvPr id="5" name="Picture 4" descr="eq_L_bracket_a_3.JPG"/>
          <p:cNvPicPr>
            <a:picLocks noChangeAspect="1"/>
          </p:cNvPicPr>
          <p:nvPr/>
        </p:nvPicPr>
        <p:blipFill>
          <a:blip r:embed="rId2" cstate="print"/>
          <a:srcRect l="37500" t="24903" r="36667" b="24903"/>
          <a:stretch>
            <a:fillRect/>
          </a:stretch>
        </p:blipFill>
        <p:spPr>
          <a:xfrm>
            <a:off x="2362200" y="2057400"/>
            <a:ext cx="2362200" cy="2743200"/>
          </a:xfrm>
          <a:prstGeom prst="rect">
            <a:avLst/>
          </a:prstGeom>
        </p:spPr>
      </p:pic>
      <p:pic>
        <p:nvPicPr>
          <p:cNvPr id="6" name="Picture 5" descr="eq_L_bracket_a_4.JPG"/>
          <p:cNvPicPr>
            <a:picLocks noChangeAspect="1"/>
          </p:cNvPicPr>
          <p:nvPr/>
        </p:nvPicPr>
        <p:blipFill>
          <a:blip r:embed="rId3" cstate="print"/>
          <a:srcRect l="37500" t="24903" r="37500" b="24903"/>
          <a:stretch>
            <a:fillRect/>
          </a:stretch>
        </p:blipFill>
        <p:spPr>
          <a:xfrm>
            <a:off x="76200" y="2057400"/>
            <a:ext cx="2286000" cy="2743200"/>
          </a:xfrm>
          <a:prstGeom prst="rect">
            <a:avLst/>
          </a:prstGeom>
        </p:spPr>
      </p:pic>
      <p:pic>
        <p:nvPicPr>
          <p:cNvPr id="7" name="Picture 6" descr="eq_L_bracket_a_5.JPG"/>
          <p:cNvPicPr>
            <a:picLocks noChangeAspect="1"/>
          </p:cNvPicPr>
          <p:nvPr/>
        </p:nvPicPr>
        <p:blipFill>
          <a:blip r:embed="rId4" cstate="print"/>
          <a:srcRect l="37500" t="29086" r="40000" b="24903"/>
          <a:stretch>
            <a:fillRect/>
          </a:stretch>
        </p:blipFill>
        <p:spPr>
          <a:xfrm>
            <a:off x="4648200" y="2286000"/>
            <a:ext cx="2057400" cy="2514600"/>
          </a:xfrm>
          <a:prstGeom prst="rect">
            <a:avLst/>
          </a:prstGeom>
        </p:spPr>
      </p:pic>
      <p:pic>
        <p:nvPicPr>
          <p:cNvPr id="8" name="Picture 7" descr="eq_L_bracket_a_6.JPG"/>
          <p:cNvPicPr>
            <a:picLocks noChangeAspect="1"/>
          </p:cNvPicPr>
          <p:nvPr/>
        </p:nvPicPr>
        <p:blipFill>
          <a:blip r:embed="rId5" cstate="print"/>
          <a:srcRect l="37500" t="29086" r="40000" b="24903"/>
          <a:stretch>
            <a:fillRect/>
          </a:stretch>
        </p:blipFill>
        <p:spPr>
          <a:xfrm>
            <a:off x="6705600" y="2286000"/>
            <a:ext cx="2057400" cy="2514600"/>
          </a:xfrm>
          <a:prstGeom prst="rect">
            <a:avLst/>
          </a:prstGeom>
        </p:spPr>
      </p:pic>
      <p:sp>
        <p:nvSpPr>
          <p:cNvPr id="9" name="TextBox 8"/>
          <p:cNvSpPr txBox="1"/>
          <p:nvPr/>
        </p:nvSpPr>
        <p:spPr>
          <a:xfrm>
            <a:off x="2590800" y="5638800"/>
            <a:ext cx="5257800" cy="830997"/>
          </a:xfrm>
          <a:prstGeom prst="rect">
            <a:avLst/>
          </a:prstGeom>
          <a:noFill/>
        </p:spPr>
        <p:txBody>
          <a:bodyPr wrap="square" rtlCol="0">
            <a:spAutoFit/>
          </a:bodyPr>
          <a:lstStyle/>
          <a:p>
            <a:r>
              <a:rPr lang="en-US" sz="1600" dirty="0" smtClean="0"/>
              <a:t>After aligning  and leveling the support frame, the final hole locations can be determined and drilled. Then the brackets will bolt into place easily and accurately.</a:t>
            </a:r>
            <a:endParaRPr lang="en-US" sz="1600" dirty="0"/>
          </a:p>
        </p:txBody>
      </p:sp>
      <p:sp>
        <p:nvSpPr>
          <p:cNvPr id="10" name="TextBox 9"/>
          <p:cNvSpPr txBox="1"/>
          <p:nvPr/>
        </p:nvSpPr>
        <p:spPr>
          <a:xfrm>
            <a:off x="1066800" y="5029200"/>
            <a:ext cx="4953000" cy="615553"/>
          </a:xfrm>
          <a:prstGeom prst="rect">
            <a:avLst/>
          </a:prstGeom>
          <a:noFill/>
        </p:spPr>
        <p:txBody>
          <a:bodyPr wrap="square" rtlCol="0">
            <a:spAutoFit/>
          </a:bodyPr>
          <a:lstStyle/>
          <a:p>
            <a:r>
              <a:rPr lang="en-US" sz="1600" dirty="0" smtClean="0"/>
              <a:t>The brackets will be sent to FNAL without holes. </a:t>
            </a:r>
          </a:p>
          <a:p>
            <a:endParaRPr lang="en-US" dirty="0"/>
          </a:p>
        </p:txBody>
      </p:sp>
      <p:cxnSp>
        <p:nvCxnSpPr>
          <p:cNvPr id="12" name="Straight Arrow Connector 11"/>
          <p:cNvCxnSpPr/>
          <p:nvPr/>
        </p:nvCxnSpPr>
        <p:spPr>
          <a:xfrm flipV="1">
            <a:off x="5181600" y="4724400"/>
            <a:ext cx="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V="1">
            <a:off x="7543800" y="4800600"/>
            <a:ext cx="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B7DB4F-8BDC-4CF2-9499-8E3A0565DC7C}" type="slidenum">
              <a:rPr lang="en-US" smtClean="0"/>
              <a:pPr/>
              <a:t>21</a:t>
            </a:fld>
            <a:endParaRPr lang="en-US"/>
          </a:p>
        </p:txBody>
      </p:sp>
      <p:sp>
        <p:nvSpPr>
          <p:cNvPr id="4" name="TextBox 3"/>
          <p:cNvSpPr txBox="1"/>
          <p:nvPr/>
        </p:nvSpPr>
        <p:spPr>
          <a:xfrm>
            <a:off x="152400" y="304800"/>
            <a:ext cx="2133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Earthquake Brackets</a:t>
            </a:r>
            <a:endParaRPr lang="en-US" dirty="0"/>
          </a:p>
        </p:txBody>
      </p:sp>
      <p:pic>
        <p:nvPicPr>
          <p:cNvPr id="5" name="Picture 4" descr="RFQ_STAND_assy_b_22.JPG"/>
          <p:cNvPicPr>
            <a:picLocks noChangeAspect="1"/>
          </p:cNvPicPr>
          <p:nvPr/>
        </p:nvPicPr>
        <p:blipFill>
          <a:blip r:embed="rId2" cstate="print"/>
          <a:srcRect l="9167" t="33540" r="14167" b="36283"/>
          <a:stretch>
            <a:fillRect/>
          </a:stretch>
        </p:blipFill>
        <p:spPr>
          <a:xfrm>
            <a:off x="76200" y="2286000"/>
            <a:ext cx="7010400" cy="1676400"/>
          </a:xfrm>
          <a:prstGeom prst="rect">
            <a:avLst/>
          </a:prstGeom>
        </p:spPr>
      </p:pic>
      <p:pic>
        <p:nvPicPr>
          <p:cNvPr id="6" name="Picture 5" descr="RFQ_STAND_assy_b_21.JPG"/>
          <p:cNvPicPr>
            <a:picLocks noChangeAspect="1"/>
          </p:cNvPicPr>
          <p:nvPr/>
        </p:nvPicPr>
        <p:blipFill>
          <a:blip r:embed="rId3" cstate="print"/>
          <a:srcRect l="9167" t="22566" r="14167" b="25310"/>
          <a:stretch>
            <a:fillRect/>
          </a:stretch>
        </p:blipFill>
        <p:spPr>
          <a:xfrm>
            <a:off x="76200" y="3962400"/>
            <a:ext cx="7010400" cy="2895600"/>
          </a:xfrm>
          <a:prstGeom prst="rect">
            <a:avLst/>
          </a:prstGeom>
        </p:spPr>
      </p:pic>
      <p:pic>
        <p:nvPicPr>
          <p:cNvPr id="7" name="Picture 6" descr="RFQ_STAND_assy_b_43.JPG"/>
          <p:cNvPicPr>
            <a:picLocks noChangeAspect="1"/>
          </p:cNvPicPr>
          <p:nvPr/>
        </p:nvPicPr>
        <p:blipFill>
          <a:blip r:embed="rId4" cstate="print"/>
          <a:srcRect l="15833" t="10221" r="18333" b="12964"/>
          <a:stretch>
            <a:fillRect/>
          </a:stretch>
        </p:blipFill>
        <p:spPr>
          <a:xfrm>
            <a:off x="5489122" y="1"/>
            <a:ext cx="3654878" cy="2590799"/>
          </a:xfrm>
          <a:prstGeom prst="rect">
            <a:avLst/>
          </a:prstGeom>
        </p:spPr>
      </p:pic>
      <p:sp>
        <p:nvSpPr>
          <p:cNvPr id="8" name="TextBox 7"/>
          <p:cNvSpPr txBox="1"/>
          <p:nvPr/>
        </p:nvSpPr>
        <p:spPr>
          <a:xfrm>
            <a:off x="304800" y="1066800"/>
            <a:ext cx="4343400" cy="830997"/>
          </a:xfrm>
          <a:prstGeom prst="rect">
            <a:avLst/>
          </a:prstGeom>
          <a:noFill/>
        </p:spPr>
        <p:txBody>
          <a:bodyPr wrap="square" rtlCol="0">
            <a:spAutoFit/>
          </a:bodyPr>
          <a:lstStyle/>
          <a:p>
            <a:r>
              <a:rPr lang="en-US" sz="1600" dirty="0" smtClean="0"/>
              <a:t>Brackets are bolted directly to 1 inch anchor shells in the floor and to the 8 x 12 main beam with 1 inch threaded rod.</a:t>
            </a:r>
            <a:endParaRPr lang="en-US" sz="1600" dirty="0"/>
          </a:p>
        </p:txBody>
      </p:sp>
      <p:cxnSp>
        <p:nvCxnSpPr>
          <p:cNvPr id="10" name="Straight Arrow Connector 9"/>
          <p:cNvCxnSpPr/>
          <p:nvPr/>
        </p:nvCxnSpPr>
        <p:spPr>
          <a:xfrm>
            <a:off x="4800600" y="1219200"/>
            <a:ext cx="18288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4800600" y="1219200"/>
            <a:ext cx="10668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7543800" y="5177135"/>
            <a:ext cx="1295400" cy="461665"/>
          </a:xfrm>
          <a:prstGeom prst="rect">
            <a:avLst/>
          </a:prstGeom>
          <a:noFill/>
        </p:spPr>
        <p:txBody>
          <a:bodyPr wrap="square" rtlCol="0">
            <a:spAutoFit/>
          </a:bodyPr>
          <a:lstStyle/>
          <a:p>
            <a:r>
              <a:rPr lang="en-US" sz="1200" dirty="0" smtClean="0"/>
              <a:t>Not all locations  are required. </a:t>
            </a:r>
            <a:endParaRPr lang="en-US" sz="1200" dirty="0"/>
          </a:p>
        </p:txBody>
      </p:sp>
      <p:cxnSp>
        <p:nvCxnSpPr>
          <p:cNvPr id="15" name="Straight Arrow Connector 14"/>
          <p:cNvCxnSpPr/>
          <p:nvPr/>
        </p:nvCxnSpPr>
        <p:spPr>
          <a:xfrm flipH="1">
            <a:off x="7162800" y="5105400"/>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162800" y="5715000"/>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FQ_STAND_assy_c_8.JPG"/>
          <p:cNvPicPr>
            <a:picLocks noChangeAspect="1"/>
          </p:cNvPicPr>
          <p:nvPr/>
        </p:nvPicPr>
        <p:blipFill>
          <a:blip r:embed="rId2" cstate="print"/>
          <a:srcRect l="6667" t="12976" r="17500" b="14253"/>
          <a:stretch>
            <a:fillRect/>
          </a:stretch>
        </p:blipFill>
        <p:spPr>
          <a:xfrm>
            <a:off x="1447800" y="2037303"/>
            <a:ext cx="7696200" cy="4820697"/>
          </a:xfrm>
          <a:prstGeom prst="rect">
            <a:avLst/>
          </a:prstGeom>
        </p:spPr>
      </p:pic>
      <p:sp>
        <p:nvSpPr>
          <p:cNvPr id="2" name="Slide Number Placeholder 1"/>
          <p:cNvSpPr>
            <a:spLocks noGrp="1"/>
          </p:cNvSpPr>
          <p:nvPr>
            <p:ph type="sldNum" sz="quarter" idx="12"/>
          </p:nvPr>
        </p:nvSpPr>
        <p:spPr/>
        <p:txBody>
          <a:bodyPr/>
          <a:lstStyle/>
          <a:p>
            <a:fld id="{B9B7DB4F-8BDC-4CF2-9499-8E3A0565DC7C}" type="slidenum">
              <a:rPr lang="en-US" smtClean="0"/>
              <a:pPr/>
              <a:t>22</a:t>
            </a:fld>
            <a:endParaRPr lang="en-US"/>
          </a:p>
        </p:txBody>
      </p:sp>
      <p:sp>
        <p:nvSpPr>
          <p:cNvPr id="3" name="TextBox 2"/>
          <p:cNvSpPr txBox="1"/>
          <p:nvPr/>
        </p:nvSpPr>
        <p:spPr>
          <a:xfrm>
            <a:off x="304800" y="152400"/>
            <a:ext cx="14478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Floor Boards</a:t>
            </a:r>
            <a:endParaRPr lang="en-US" dirty="0"/>
          </a:p>
        </p:txBody>
      </p:sp>
      <p:sp>
        <p:nvSpPr>
          <p:cNvPr id="4" name="TextBox 3"/>
          <p:cNvSpPr txBox="1"/>
          <p:nvPr/>
        </p:nvSpPr>
        <p:spPr>
          <a:xfrm>
            <a:off x="0" y="685800"/>
            <a:ext cx="5562600" cy="523220"/>
          </a:xfrm>
          <a:prstGeom prst="rect">
            <a:avLst/>
          </a:prstGeom>
          <a:noFill/>
        </p:spPr>
        <p:txBody>
          <a:bodyPr wrap="square" rtlCol="0">
            <a:spAutoFit/>
          </a:bodyPr>
          <a:lstStyle/>
          <a:p>
            <a:r>
              <a:rPr lang="en-US" sz="1400" dirty="0" smtClean="0"/>
              <a:t>Floor boards are made from ¼ inch thick aluminum diamond plate. (Sorry, my CAD does not do diamond plate, so its modeled as regular plate.)</a:t>
            </a:r>
            <a:endParaRPr lang="en-US" sz="1400" dirty="0"/>
          </a:p>
        </p:txBody>
      </p:sp>
      <p:pic>
        <p:nvPicPr>
          <p:cNvPr id="1026" name="Picture 2" descr="http://www.sbmachinerie.com/web/wp-content/uploads/2011/06/diamond-plate.jpg"/>
          <p:cNvPicPr>
            <a:picLocks noChangeAspect="1" noChangeArrowheads="1"/>
          </p:cNvPicPr>
          <p:nvPr/>
        </p:nvPicPr>
        <p:blipFill>
          <a:blip r:embed="rId3" cstate="print"/>
          <a:srcRect b="30921"/>
          <a:stretch>
            <a:fillRect/>
          </a:stretch>
        </p:blipFill>
        <p:spPr bwMode="auto">
          <a:xfrm>
            <a:off x="6019800" y="152400"/>
            <a:ext cx="2895599" cy="1600200"/>
          </a:xfrm>
          <a:prstGeom prst="rect">
            <a:avLst/>
          </a:prstGeom>
          <a:noFill/>
        </p:spPr>
      </p:pic>
      <p:sp>
        <p:nvSpPr>
          <p:cNvPr id="6" name="TextBox 5"/>
          <p:cNvSpPr txBox="1"/>
          <p:nvPr/>
        </p:nvSpPr>
        <p:spPr>
          <a:xfrm>
            <a:off x="0" y="1295400"/>
            <a:ext cx="5486400" cy="523220"/>
          </a:xfrm>
          <a:prstGeom prst="rect">
            <a:avLst/>
          </a:prstGeom>
          <a:noFill/>
        </p:spPr>
        <p:txBody>
          <a:bodyPr wrap="square" rtlCol="0">
            <a:spAutoFit/>
          </a:bodyPr>
          <a:lstStyle/>
          <a:p>
            <a:r>
              <a:rPr lang="en-US" sz="1400" dirty="0" smtClean="0"/>
              <a:t>The floor boards are segmented into 8 pieces for easy installation and handling. The heaviest floor board is about 22 lbs.</a:t>
            </a:r>
            <a:endParaRPr lang="en-US" sz="1400" dirty="0"/>
          </a:p>
        </p:txBody>
      </p:sp>
      <p:sp>
        <p:nvSpPr>
          <p:cNvPr id="7" name="TextBox 6"/>
          <p:cNvSpPr txBox="1"/>
          <p:nvPr/>
        </p:nvSpPr>
        <p:spPr>
          <a:xfrm>
            <a:off x="0" y="1905000"/>
            <a:ext cx="5257800" cy="1384995"/>
          </a:xfrm>
          <a:prstGeom prst="rect">
            <a:avLst/>
          </a:prstGeom>
          <a:noFill/>
        </p:spPr>
        <p:txBody>
          <a:bodyPr wrap="square" rtlCol="0">
            <a:spAutoFit/>
          </a:bodyPr>
          <a:lstStyle/>
          <a:p>
            <a:r>
              <a:rPr lang="en-US" sz="1400" dirty="0" smtClean="0"/>
              <a:t>The floor boards are held down around their perimeter with fasteners. Most are flush flat head screws around the outside, </a:t>
            </a:r>
            <a:r>
              <a:rPr lang="en-US" sz="1400" dirty="0" smtClean="0"/>
              <a:t>then a </a:t>
            </a:r>
            <a:r>
              <a:rPr lang="en-US" sz="1400" dirty="0" smtClean="0"/>
              <a:t>few hex bolts that are </a:t>
            </a:r>
            <a:r>
              <a:rPr lang="en-US" sz="1400" dirty="0" smtClean="0"/>
              <a:t>proud. </a:t>
            </a:r>
            <a:r>
              <a:rPr lang="en-US" sz="1400" dirty="0" smtClean="0"/>
              <a:t>The proud bolt heads are along the center tube in locations that do not cause a tripping hazard. Installation is done without reaching under the frame more then 3 inches.</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RFQ_STAND_assy_b_102.JPG"/>
          <p:cNvPicPr>
            <a:picLocks noChangeAspect="1"/>
          </p:cNvPicPr>
          <p:nvPr/>
        </p:nvPicPr>
        <p:blipFill>
          <a:blip r:embed="rId2" cstate="print"/>
          <a:srcRect l="10000" t="24335" r="10833" b="26901"/>
          <a:stretch>
            <a:fillRect/>
          </a:stretch>
        </p:blipFill>
        <p:spPr>
          <a:xfrm>
            <a:off x="609600" y="3962400"/>
            <a:ext cx="7239000" cy="2895600"/>
          </a:xfrm>
          <a:prstGeom prst="rect">
            <a:avLst/>
          </a:prstGeom>
        </p:spPr>
      </p:pic>
      <p:pic>
        <p:nvPicPr>
          <p:cNvPr id="21" name="Picture 20" descr="RFQ_STAND_assy_b_101.JPG"/>
          <p:cNvPicPr>
            <a:picLocks noChangeAspect="1"/>
          </p:cNvPicPr>
          <p:nvPr/>
        </p:nvPicPr>
        <p:blipFill>
          <a:blip r:embed="rId3" cstate="print"/>
          <a:srcRect l="10000" t="24335" r="10833" b="26901"/>
          <a:stretch>
            <a:fillRect/>
          </a:stretch>
        </p:blipFill>
        <p:spPr>
          <a:xfrm>
            <a:off x="609600" y="990600"/>
            <a:ext cx="7239000" cy="2895600"/>
          </a:xfrm>
          <a:prstGeom prst="rect">
            <a:avLst/>
          </a:prstGeom>
        </p:spPr>
      </p:pic>
      <p:sp>
        <p:nvSpPr>
          <p:cNvPr id="2" name="Slide Number Placeholder 1"/>
          <p:cNvSpPr>
            <a:spLocks noGrp="1"/>
          </p:cNvSpPr>
          <p:nvPr>
            <p:ph type="sldNum" sz="quarter" idx="12"/>
          </p:nvPr>
        </p:nvSpPr>
        <p:spPr/>
        <p:txBody>
          <a:bodyPr/>
          <a:lstStyle/>
          <a:p>
            <a:fld id="{B9B7DB4F-8BDC-4CF2-9499-8E3A0565DC7C}" type="slidenum">
              <a:rPr lang="en-US" smtClean="0"/>
              <a:pPr/>
              <a:t>23</a:t>
            </a:fld>
            <a:endParaRPr lang="en-US"/>
          </a:p>
        </p:txBody>
      </p:sp>
      <p:sp>
        <p:nvSpPr>
          <p:cNvPr id="5" name="TextBox 4"/>
          <p:cNvSpPr txBox="1"/>
          <p:nvPr/>
        </p:nvSpPr>
        <p:spPr>
          <a:xfrm>
            <a:off x="304800" y="304800"/>
            <a:ext cx="14478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Floor Boards</a:t>
            </a:r>
            <a:endParaRPr lang="en-US" dirty="0"/>
          </a:p>
        </p:txBody>
      </p:sp>
      <p:sp>
        <p:nvSpPr>
          <p:cNvPr id="6" name="TextBox 5"/>
          <p:cNvSpPr txBox="1"/>
          <p:nvPr/>
        </p:nvSpPr>
        <p:spPr>
          <a:xfrm>
            <a:off x="1905000" y="152400"/>
            <a:ext cx="2590800" cy="646331"/>
          </a:xfrm>
          <a:prstGeom prst="rect">
            <a:avLst/>
          </a:prstGeom>
          <a:noFill/>
        </p:spPr>
        <p:txBody>
          <a:bodyPr wrap="square" rtlCol="0">
            <a:spAutoFit/>
          </a:bodyPr>
          <a:lstStyle/>
          <a:p>
            <a:r>
              <a:rPr lang="en-US" sz="1200" dirty="0" smtClean="0"/>
              <a:t>8 floor boards</a:t>
            </a:r>
          </a:p>
          <a:p>
            <a:r>
              <a:rPr lang="en-US" sz="1200" dirty="0" smtClean="0"/>
              <a:t>12 proud hex screw heads</a:t>
            </a:r>
          </a:p>
          <a:p>
            <a:r>
              <a:rPr lang="en-US" sz="1200" dirty="0" smtClean="0"/>
              <a:t>38 flat head </a:t>
            </a:r>
            <a:r>
              <a:rPr lang="en-US" sz="1200" dirty="0" smtClean="0"/>
              <a:t>screws on the perimeter</a:t>
            </a:r>
            <a:endParaRPr lang="en-US" sz="1200" dirty="0"/>
          </a:p>
        </p:txBody>
      </p:sp>
      <p:cxnSp>
        <p:nvCxnSpPr>
          <p:cNvPr id="7" name="Straight Arrow Connector 6"/>
          <p:cNvCxnSpPr/>
          <p:nvPr/>
        </p:nvCxnSpPr>
        <p:spPr>
          <a:xfrm>
            <a:off x="3657600" y="457200"/>
            <a:ext cx="2286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7772400" y="4267200"/>
            <a:ext cx="1219200" cy="830997"/>
          </a:xfrm>
          <a:prstGeom prst="rect">
            <a:avLst/>
          </a:prstGeom>
          <a:noFill/>
        </p:spPr>
        <p:txBody>
          <a:bodyPr wrap="square" rtlCol="0">
            <a:spAutoFit/>
          </a:bodyPr>
          <a:lstStyle/>
          <a:p>
            <a:r>
              <a:rPr lang="en-US" sz="1600" dirty="0" smtClean="0"/>
              <a:t>Floor plates are well supported</a:t>
            </a:r>
            <a:endParaRPr lang="en-US" sz="1600" dirty="0"/>
          </a:p>
        </p:txBody>
      </p:sp>
      <p:cxnSp>
        <p:nvCxnSpPr>
          <p:cNvPr id="10" name="Straight Arrow Connector 9"/>
          <p:cNvCxnSpPr/>
          <p:nvPr/>
        </p:nvCxnSpPr>
        <p:spPr>
          <a:xfrm flipH="1">
            <a:off x="7848600" y="5105400"/>
            <a:ext cx="762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3886200" y="2743200"/>
            <a:ext cx="2286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flipH="1">
            <a:off x="2536587" y="1981200"/>
            <a:ext cx="152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4267200" y="1981200"/>
            <a:ext cx="152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6019800" y="1981200"/>
            <a:ext cx="152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a:off x="1956276" y="1879362"/>
            <a:ext cx="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6477000" y="1879362"/>
            <a:ext cx="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flipV="1">
            <a:off x="1963394" y="2768838"/>
            <a:ext cx="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p:cNvCxnSpPr/>
          <p:nvPr/>
        </p:nvCxnSpPr>
        <p:spPr>
          <a:xfrm flipV="1">
            <a:off x="3016488" y="2760292"/>
            <a:ext cx="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p:cNvCxnSpPr/>
          <p:nvPr/>
        </p:nvCxnSpPr>
        <p:spPr>
          <a:xfrm flipV="1">
            <a:off x="5418746" y="2760292"/>
            <a:ext cx="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p:cNvCxnSpPr/>
          <p:nvPr/>
        </p:nvCxnSpPr>
        <p:spPr>
          <a:xfrm flipV="1">
            <a:off x="6477000" y="2819400"/>
            <a:ext cx="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flipH="1">
            <a:off x="3581400" y="1981200"/>
            <a:ext cx="152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flipH="1">
            <a:off x="4953000" y="1981200"/>
            <a:ext cx="1524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B7DB4F-8BDC-4CF2-9499-8E3A0565DC7C}" type="slidenum">
              <a:rPr lang="en-US" smtClean="0"/>
              <a:pPr/>
              <a:t>24</a:t>
            </a:fld>
            <a:endParaRPr lang="en-US"/>
          </a:p>
        </p:txBody>
      </p:sp>
      <p:pic>
        <p:nvPicPr>
          <p:cNvPr id="3" name="Picture 2" descr="RFQ_STAND_assy_b_103.JPG"/>
          <p:cNvPicPr>
            <a:picLocks noChangeAspect="1"/>
          </p:cNvPicPr>
          <p:nvPr/>
        </p:nvPicPr>
        <p:blipFill>
          <a:blip r:embed="rId2" cstate="print"/>
          <a:srcRect l="3333" t="2520" r="2500" b="5086"/>
          <a:stretch>
            <a:fillRect/>
          </a:stretch>
        </p:blipFill>
        <p:spPr>
          <a:xfrm>
            <a:off x="304800" y="609600"/>
            <a:ext cx="8610600" cy="5486400"/>
          </a:xfrm>
          <a:prstGeom prst="rect">
            <a:avLst/>
          </a:prstGeom>
        </p:spPr>
      </p:pic>
      <p:sp>
        <p:nvSpPr>
          <p:cNvPr id="4" name="TextBox 3"/>
          <p:cNvSpPr txBox="1"/>
          <p:nvPr/>
        </p:nvSpPr>
        <p:spPr>
          <a:xfrm>
            <a:off x="304800" y="152400"/>
            <a:ext cx="14478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Floor Boards</a:t>
            </a:r>
            <a:endParaRPr lang="en-US" dirty="0"/>
          </a:p>
        </p:txBody>
      </p:sp>
      <p:sp>
        <p:nvSpPr>
          <p:cNvPr id="5" name="TextBox 4"/>
          <p:cNvSpPr txBox="1"/>
          <p:nvPr/>
        </p:nvSpPr>
        <p:spPr>
          <a:xfrm>
            <a:off x="152400" y="6324600"/>
            <a:ext cx="4648200" cy="307777"/>
          </a:xfrm>
          <a:prstGeom prst="rect">
            <a:avLst/>
          </a:prstGeom>
          <a:noFill/>
        </p:spPr>
        <p:txBody>
          <a:bodyPr wrap="square" rtlCol="0">
            <a:spAutoFit/>
          </a:bodyPr>
          <a:lstStyle/>
          <a:p>
            <a:r>
              <a:rPr lang="en-US" sz="1400" dirty="0" smtClean="0"/>
              <a:t>One floor board in fore ground not shown</a:t>
            </a:r>
            <a:endParaRPr lang="en-US" sz="1400" dirty="0"/>
          </a:p>
        </p:txBody>
      </p:sp>
      <p:sp>
        <p:nvSpPr>
          <p:cNvPr id="6" name="TextBox 5"/>
          <p:cNvSpPr txBox="1"/>
          <p:nvPr/>
        </p:nvSpPr>
        <p:spPr>
          <a:xfrm>
            <a:off x="6629400" y="76200"/>
            <a:ext cx="2286000" cy="523220"/>
          </a:xfrm>
          <a:prstGeom prst="rect">
            <a:avLst/>
          </a:prstGeom>
          <a:noFill/>
        </p:spPr>
        <p:txBody>
          <a:bodyPr wrap="square" rtlCol="0">
            <a:spAutoFit/>
          </a:bodyPr>
          <a:lstStyle/>
          <a:p>
            <a:r>
              <a:rPr lang="en-US" sz="1400" dirty="0" smtClean="0"/>
              <a:t>Proud </a:t>
            </a:r>
            <a:r>
              <a:rPr lang="en-US" sz="1400" dirty="0" smtClean="0"/>
              <a:t> ½-13 hex </a:t>
            </a:r>
            <a:r>
              <a:rPr lang="en-US" sz="1400" dirty="0" smtClean="0"/>
              <a:t>head </a:t>
            </a:r>
            <a:r>
              <a:rPr lang="en-US" sz="1400" dirty="0" smtClean="0"/>
              <a:t>bolts with fender washer</a:t>
            </a:r>
            <a:endParaRPr lang="en-US" sz="1400" dirty="0"/>
          </a:p>
        </p:txBody>
      </p:sp>
      <p:cxnSp>
        <p:nvCxnSpPr>
          <p:cNvPr id="7" name="Straight Arrow Connector 6"/>
          <p:cNvCxnSpPr/>
          <p:nvPr/>
        </p:nvCxnSpPr>
        <p:spPr>
          <a:xfrm flipH="1">
            <a:off x="5105400" y="457200"/>
            <a:ext cx="1524000" cy="2667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8" name="Straight Arrow Connector 7"/>
          <p:cNvCxnSpPr/>
          <p:nvPr/>
        </p:nvCxnSpPr>
        <p:spPr>
          <a:xfrm flipV="1">
            <a:off x="1447800" y="5486400"/>
            <a:ext cx="457200" cy="685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a:off x="6629400" y="457200"/>
            <a:ext cx="1143000" cy="1066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9B7DB4F-8BDC-4CF2-9499-8E3A0565DC7C}" type="slidenum">
              <a:rPr lang="en-US" smtClean="0"/>
              <a:pPr/>
              <a:t>25</a:t>
            </a:fld>
            <a:endParaRPr lang="en-US"/>
          </a:p>
        </p:txBody>
      </p:sp>
      <p:pic>
        <p:nvPicPr>
          <p:cNvPr id="3" name="Picture 2" descr="RFQ_STAND_assy_b_31.JPG"/>
          <p:cNvPicPr>
            <a:picLocks noChangeAspect="1"/>
          </p:cNvPicPr>
          <p:nvPr/>
        </p:nvPicPr>
        <p:blipFill>
          <a:blip r:embed="rId2" cstate="print"/>
          <a:srcRect l="35000" t="619" r="30000" b="12964"/>
          <a:stretch>
            <a:fillRect/>
          </a:stretch>
        </p:blipFill>
        <p:spPr>
          <a:xfrm>
            <a:off x="76200" y="1981200"/>
            <a:ext cx="3200400" cy="4800600"/>
          </a:xfrm>
          <a:prstGeom prst="rect">
            <a:avLst/>
          </a:prstGeom>
        </p:spPr>
      </p:pic>
      <p:sp>
        <p:nvSpPr>
          <p:cNvPr id="4" name="TextBox 3"/>
          <p:cNvSpPr txBox="1"/>
          <p:nvPr/>
        </p:nvSpPr>
        <p:spPr>
          <a:xfrm>
            <a:off x="304800" y="304800"/>
            <a:ext cx="14478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Floor Boards</a:t>
            </a:r>
            <a:endParaRPr lang="en-US" dirty="0"/>
          </a:p>
        </p:txBody>
      </p:sp>
      <p:pic>
        <p:nvPicPr>
          <p:cNvPr id="5" name="Picture 4" descr="RFQ_STAND_assy_b_32.JPG"/>
          <p:cNvPicPr>
            <a:picLocks noChangeAspect="1"/>
          </p:cNvPicPr>
          <p:nvPr/>
        </p:nvPicPr>
        <p:blipFill>
          <a:blip r:embed="rId3" cstate="print"/>
          <a:srcRect l="4167" r="25000" b="21195"/>
          <a:stretch>
            <a:fillRect/>
          </a:stretch>
        </p:blipFill>
        <p:spPr>
          <a:xfrm>
            <a:off x="3505200" y="0"/>
            <a:ext cx="5462348" cy="3691984"/>
          </a:xfrm>
          <a:prstGeom prst="rect">
            <a:avLst/>
          </a:prstGeom>
        </p:spPr>
      </p:pic>
      <p:pic>
        <p:nvPicPr>
          <p:cNvPr id="6" name="Picture 5" descr="flat_head_bolt_assy_a_1.JPG"/>
          <p:cNvPicPr>
            <a:picLocks noChangeAspect="1"/>
          </p:cNvPicPr>
          <p:nvPr/>
        </p:nvPicPr>
        <p:blipFill>
          <a:blip r:embed="rId4" cstate="print"/>
          <a:srcRect l="32500" t="23509" r="58333" b="9566"/>
          <a:stretch>
            <a:fillRect/>
          </a:stretch>
        </p:blipFill>
        <p:spPr>
          <a:xfrm>
            <a:off x="5181600" y="3886200"/>
            <a:ext cx="646113" cy="2819400"/>
          </a:xfrm>
          <a:prstGeom prst="rect">
            <a:avLst/>
          </a:prstGeom>
        </p:spPr>
      </p:pic>
      <p:sp>
        <p:nvSpPr>
          <p:cNvPr id="7" name="TextBox 6"/>
          <p:cNvSpPr txBox="1"/>
          <p:nvPr/>
        </p:nvSpPr>
        <p:spPr>
          <a:xfrm>
            <a:off x="6019800" y="4495800"/>
            <a:ext cx="3124200" cy="1569660"/>
          </a:xfrm>
          <a:prstGeom prst="rect">
            <a:avLst/>
          </a:prstGeom>
          <a:noFill/>
        </p:spPr>
        <p:txBody>
          <a:bodyPr wrap="square" rtlCol="0">
            <a:spAutoFit/>
          </a:bodyPr>
          <a:lstStyle/>
          <a:p>
            <a:r>
              <a:rPr lang="en-US" sz="1600" dirty="0" smtClean="0"/>
              <a:t>McMaster-Carr 91253A941 flat head socket cap screw 3/8-16 x 7 inch long. The bolt passes through 1 inch clearance holes in the frame and is held with a fender washer and standard nut.</a:t>
            </a:r>
            <a:endParaRPr lang="en-US" sz="1600" dirty="0"/>
          </a:p>
        </p:txBody>
      </p:sp>
      <p:cxnSp>
        <p:nvCxnSpPr>
          <p:cNvPr id="9" name="Straight Arrow Connector 8"/>
          <p:cNvCxnSpPr/>
          <p:nvPr/>
        </p:nvCxnSpPr>
        <p:spPr>
          <a:xfrm flipH="1">
            <a:off x="1752600" y="4267200"/>
            <a:ext cx="34290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V="1">
            <a:off x="5715000" y="2895600"/>
            <a:ext cx="228600" cy="914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TextBox 11"/>
          <p:cNvSpPr txBox="1"/>
          <p:nvPr/>
        </p:nvSpPr>
        <p:spPr>
          <a:xfrm>
            <a:off x="381000" y="1066800"/>
            <a:ext cx="2514600" cy="369332"/>
          </a:xfrm>
          <a:prstGeom prst="rect">
            <a:avLst/>
          </a:prstGeom>
          <a:noFill/>
        </p:spPr>
        <p:txBody>
          <a:bodyPr wrap="square" rtlCol="0">
            <a:spAutoFit/>
          </a:bodyPr>
          <a:lstStyle/>
          <a:p>
            <a:r>
              <a:rPr lang="en-US" dirty="0" smtClean="0"/>
              <a:t>Flat head screws</a:t>
            </a:r>
            <a:endParaRPr lang="en-US" dirty="0"/>
          </a:p>
        </p:txBody>
      </p:sp>
      <p:sp>
        <p:nvSpPr>
          <p:cNvPr id="13" name="TextBox 12"/>
          <p:cNvSpPr txBox="1"/>
          <p:nvPr/>
        </p:nvSpPr>
        <p:spPr>
          <a:xfrm>
            <a:off x="381000" y="1371600"/>
            <a:ext cx="1295400" cy="276999"/>
          </a:xfrm>
          <a:prstGeom prst="rect">
            <a:avLst/>
          </a:prstGeom>
          <a:noFill/>
        </p:spPr>
        <p:txBody>
          <a:bodyPr wrap="square" rtlCol="0">
            <a:spAutoFit/>
          </a:bodyPr>
          <a:lstStyle/>
          <a:p>
            <a:r>
              <a:rPr lang="en-US" sz="1200" dirty="0" smtClean="0"/>
              <a:t>Qty 38</a:t>
            </a:r>
            <a:endParaRPr lang="en-US"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ve_assy_b_5.JPG"/>
          <p:cNvPicPr>
            <a:picLocks noChangeAspect="1"/>
          </p:cNvPicPr>
          <p:nvPr/>
        </p:nvPicPr>
        <p:blipFill>
          <a:blip r:embed="rId2" cstate="print"/>
          <a:srcRect l="3333" t="11540" r="5833" b="8793"/>
          <a:stretch>
            <a:fillRect/>
          </a:stretch>
        </p:blipFill>
        <p:spPr>
          <a:xfrm>
            <a:off x="304800" y="1295400"/>
            <a:ext cx="8305800" cy="4419600"/>
          </a:xfrm>
          <a:prstGeom prst="rect">
            <a:avLst/>
          </a:prstGeom>
        </p:spPr>
      </p:pic>
      <p:sp>
        <p:nvSpPr>
          <p:cNvPr id="3" name="Slide Number Placeholder 2"/>
          <p:cNvSpPr>
            <a:spLocks noGrp="1"/>
          </p:cNvSpPr>
          <p:nvPr>
            <p:ph type="sldNum" sz="quarter" idx="12"/>
          </p:nvPr>
        </p:nvSpPr>
        <p:spPr/>
        <p:txBody>
          <a:bodyPr/>
          <a:lstStyle/>
          <a:p>
            <a:fld id="{901A0C33-1DEC-444E-B3BD-07EBBC63C725}" type="slidenum">
              <a:rPr lang="en-US" smtClean="0"/>
              <a:t>26</a:t>
            </a:fld>
            <a:endParaRPr lang="en-US"/>
          </a:p>
        </p:txBody>
      </p:sp>
      <p:sp>
        <p:nvSpPr>
          <p:cNvPr id="4" name="TextBox 3"/>
          <p:cNvSpPr txBox="1"/>
          <p:nvPr/>
        </p:nvSpPr>
        <p:spPr>
          <a:xfrm>
            <a:off x="838200" y="381000"/>
            <a:ext cx="52578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CAD model of the RFQ and support frame in at FNAL</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pport_frame_subassy_b_1.JPG"/>
          <p:cNvPicPr>
            <a:picLocks noChangeAspect="1"/>
          </p:cNvPicPr>
          <p:nvPr/>
        </p:nvPicPr>
        <p:blipFill>
          <a:blip r:embed="rId2" cstate="print"/>
          <a:srcRect l="13333" t="7290" r="12500" b="1595"/>
          <a:stretch>
            <a:fillRect/>
          </a:stretch>
        </p:blipFill>
        <p:spPr>
          <a:xfrm>
            <a:off x="53578" y="0"/>
            <a:ext cx="9090422" cy="6536933"/>
          </a:xfrm>
          <a:prstGeom prst="rect">
            <a:avLst/>
          </a:prstGeom>
        </p:spPr>
      </p:pic>
      <p:sp>
        <p:nvSpPr>
          <p:cNvPr id="2" name="Slide Number Placeholder 1"/>
          <p:cNvSpPr>
            <a:spLocks noGrp="1"/>
          </p:cNvSpPr>
          <p:nvPr>
            <p:ph type="sldNum" sz="quarter" idx="12"/>
          </p:nvPr>
        </p:nvSpPr>
        <p:spPr/>
        <p:txBody>
          <a:bodyPr/>
          <a:lstStyle/>
          <a:p>
            <a:fld id="{901A0C33-1DEC-444E-B3BD-07EBBC63C725}" type="slidenum">
              <a:rPr lang="en-US" smtClean="0"/>
              <a:t>27</a:t>
            </a:fld>
            <a:endParaRPr lang="en-US"/>
          </a:p>
        </p:txBody>
      </p:sp>
      <p:sp>
        <p:nvSpPr>
          <p:cNvPr id="4" name="TextBox 3"/>
          <p:cNvSpPr txBox="1"/>
          <p:nvPr/>
        </p:nvSpPr>
        <p:spPr>
          <a:xfrm>
            <a:off x="228600" y="228600"/>
            <a:ext cx="1676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Support frame fabrication drawings</a:t>
            </a:r>
            <a:endParaRPr lang="en-US" sz="1400" dirty="0"/>
          </a:p>
        </p:txBody>
      </p:sp>
      <p:sp>
        <p:nvSpPr>
          <p:cNvPr id="5" name="TextBox 4"/>
          <p:cNvSpPr txBox="1"/>
          <p:nvPr/>
        </p:nvSpPr>
        <p:spPr>
          <a:xfrm>
            <a:off x="76200" y="6477000"/>
            <a:ext cx="5791200" cy="369332"/>
          </a:xfrm>
          <a:prstGeom prst="rect">
            <a:avLst/>
          </a:prstGeom>
          <a:noFill/>
        </p:spPr>
        <p:txBody>
          <a:bodyPr wrap="square" rtlCol="0">
            <a:spAutoFit/>
          </a:bodyPr>
          <a:lstStyle/>
          <a:p>
            <a:r>
              <a:rPr lang="en-US" dirty="0" smtClean="0"/>
              <a:t>Support frame parts are detailed and ready for fabrication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pport_frame_subassy_b_2.JPG"/>
          <p:cNvPicPr>
            <a:picLocks noChangeAspect="1"/>
          </p:cNvPicPr>
          <p:nvPr/>
        </p:nvPicPr>
        <p:blipFill>
          <a:blip r:embed="rId2" cstate="print"/>
          <a:srcRect l="10833" t="1595" r="10000" b="1595"/>
          <a:stretch>
            <a:fillRect/>
          </a:stretch>
        </p:blipFill>
        <p:spPr>
          <a:xfrm>
            <a:off x="32497" y="0"/>
            <a:ext cx="9111503" cy="6521918"/>
          </a:xfrm>
          <a:prstGeom prst="rect">
            <a:avLst/>
          </a:prstGeom>
        </p:spPr>
      </p:pic>
      <p:sp>
        <p:nvSpPr>
          <p:cNvPr id="2" name="Slide Number Placeholder 1"/>
          <p:cNvSpPr>
            <a:spLocks noGrp="1"/>
          </p:cNvSpPr>
          <p:nvPr>
            <p:ph type="sldNum" sz="quarter" idx="12"/>
          </p:nvPr>
        </p:nvSpPr>
        <p:spPr/>
        <p:txBody>
          <a:bodyPr/>
          <a:lstStyle/>
          <a:p>
            <a:fld id="{901A0C33-1DEC-444E-B3BD-07EBBC63C725}" type="slidenum">
              <a:rPr lang="en-US" smtClean="0"/>
              <a:t>28</a:t>
            </a:fld>
            <a:endParaRPr lang="en-US"/>
          </a:p>
        </p:txBody>
      </p:sp>
      <p:sp>
        <p:nvSpPr>
          <p:cNvPr id="4" name="TextBox 3"/>
          <p:cNvSpPr txBox="1"/>
          <p:nvPr/>
        </p:nvSpPr>
        <p:spPr>
          <a:xfrm>
            <a:off x="304800" y="6172200"/>
            <a:ext cx="1676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Support frame fabrication drawings</a:t>
            </a:r>
            <a:endParaRPr lang="en-US"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1A0C33-1DEC-444E-B3BD-07EBBC63C725}" type="slidenum">
              <a:rPr lang="en-US" smtClean="0"/>
              <a:t>29</a:t>
            </a:fld>
            <a:endParaRPr lang="en-US"/>
          </a:p>
        </p:txBody>
      </p:sp>
      <p:pic>
        <p:nvPicPr>
          <p:cNvPr id="3" name="Picture 2" descr="8x12x136_beam_a_1.JPG"/>
          <p:cNvPicPr>
            <a:picLocks noChangeAspect="1"/>
          </p:cNvPicPr>
          <p:nvPr/>
        </p:nvPicPr>
        <p:blipFill>
          <a:blip r:embed="rId2" cstate="print"/>
          <a:srcRect l="5833" t="1595" r="5833" b="1595"/>
          <a:stretch>
            <a:fillRect/>
          </a:stretch>
        </p:blipFill>
        <p:spPr>
          <a:xfrm>
            <a:off x="58271" y="152400"/>
            <a:ext cx="9085729" cy="5828581"/>
          </a:xfrm>
          <a:prstGeom prst="rect">
            <a:avLst/>
          </a:prstGeom>
        </p:spPr>
      </p:pic>
      <p:sp>
        <p:nvSpPr>
          <p:cNvPr id="4" name="TextBox 3"/>
          <p:cNvSpPr txBox="1"/>
          <p:nvPr/>
        </p:nvSpPr>
        <p:spPr>
          <a:xfrm>
            <a:off x="381000" y="6019800"/>
            <a:ext cx="1676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Support frame fabrication drawings</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FQ_STAND_assy_b_2.JPG"/>
          <p:cNvPicPr>
            <a:picLocks noChangeAspect="1"/>
          </p:cNvPicPr>
          <p:nvPr/>
        </p:nvPicPr>
        <p:blipFill>
          <a:blip r:embed="rId2" cstate="print"/>
          <a:srcRect l="14167" t="31988" r="15833" b="22983"/>
          <a:stretch>
            <a:fillRect/>
          </a:stretch>
        </p:blipFill>
        <p:spPr>
          <a:xfrm>
            <a:off x="1295400" y="2362200"/>
            <a:ext cx="6400800" cy="2667000"/>
          </a:xfrm>
          <a:prstGeom prst="rect">
            <a:avLst/>
          </a:prstGeom>
        </p:spPr>
      </p:pic>
      <p:cxnSp>
        <p:nvCxnSpPr>
          <p:cNvPr id="4" name="Straight Arrow Connector 3"/>
          <p:cNvCxnSpPr/>
          <p:nvPr/>
        </p:nvCxnSpPr>
        <p:spPr>
          <a:xfrm flipV="1">
            <a:off x="3505200" y="48768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762000" y="3962400"/>
            <a:ext cx="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2000" y="5257800"/>
            <a:ext cx="213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895600" y="49530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2000" y="3962400"/>
            <a:ext cx="1143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5200" y="5257800"/>
            <a:ext cx="30480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901A0C33-1DEC-444E-B3BD-07EBBC63C725}" type="slidenum">
              <a:rPr lang="en-US" smtClean="0"/>
              <a:t>3</a:t>
            </a:fld>
            <a:endParaRPr lang="en-US"/>
          </a:p>
        </p:txBody>
      </p:sp>
      <p:sp>
        <p:nvSpPr>
          <p:cNvPr id="14" name="TextBox 13"/>
          <p:cNvSpPr txBox="1"/>
          <p:nvPr/>
        </p:nvSpPr>
        <p:spPr>
          <a:xfrm>
            <a:off x="3886200" y="5257800"/>
            <a:ext cx="4114800" cy="369332"/>
          </a:xfrm>
          <a:prstGeom prst="rect">
            <a:avLst/>
          </a:prstGeom>
          <a:noFill/>
        </p:spPr>
        <p:txBody>
          <a:bodyPr wrap="square" rtlCol="0">
            <a:spAutoFit/>
          </a:bodyPr>
          <a:lstStyle/>
          <a:p>
            <a:r>
              <a:rPr lang="en-US" dirty="0" smtClean="0"/>
              <a:t>3 strut temp outrigger</a:t>
            </a:r>
            <a:endParaRPr lang="en-US" dirty="0"/>
          </a:p>
        </p:txBody>
      </p:sp>
      <p:sp>
        <p:nvSpPr>
          <p:cNvPr id="17" name="TextBox 16"/>
          <p:cNvSpPr txBox="1"/>
          <p:nvPr/>
        </p:nvSpPr>
        <p:spPr>
          <a:xfrm>
            <a:off x="152400" y="5486400"/>
            <a:ext cx="3124200" cy="369332"/>
          </a:xfrm>
          <a:prstGeom prst="rect">
            <a:avLst/>
          </a:prstGeom>
          <a:noFill/>
        </p:spPr>
        <p:txBody>
          <a:bodyPr wrap="square" rtlCol="0">
            <a:spAutoFit/>
          </a:bodyPr>
          <a:lstStyle/>
          <a:p>
            <a:r>
              <a:rPr lang="en-US" dirty="0" smtClean="0"/>
              <a:t>4 strut temp outrigger</a:t>
            </a:r>
            <a:endParaRPr lang="en-US" dirty="0"/>
          </a:p>
        </p:txBody>
      </p:sp>
      <p:sp>
        <p:nvSpPr>
          <p:cNvPr id="19" name="TextBox 18"/>
          <p:cNvSpPr txBox="1"/>
          <p:nvPr/>
        </p:nvSpPr>
        <p:spPr>
          <a:xfrm>
            <a:off x="457200" y="457200"/>
            <a:ext cx="2438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First module is attached</a:t>
            </a:r>
            <a:endParaRPr lang="en-US" dirty="0"/>
          </a:p>
        </p:txBody>
      </p:sp>
      <p:sp>
        <p:nvSpPr>
          <p:cNvPr id="20" name="TextBox 19"/>
          <p:cNvSpPr txBox="1"/>
          <p:nvPr/>
        </p:nvSpPr>
        <p:spPr>
          <a:xfrm>
            <a:off x="3581400" y="5943600"/>
            <a:ext cx="4267200" cy="646331"/>
          </a:xfrm>
          <a:prstGeom prst="rect">
            <a:avLst/>
          </a:prstGeom>
          <a:noFill/>
        </p:spPr>
        <p:txBody>
          <a:bodyPr wrap="square" rtlCol="0">
            <a:spAutoFit/>
          </a:bodyPr>
          <a:lstStyle/>
          <a:p>
            <a:r>
              <a:rPr lang="en-US" dirty="0" smtClean="0"/>
              <a:t>Some of the temp struts are compliant since the module is over constrained</a:t>
            </a:r>
            <a:endParaRPr lang="en-US" dirty="0"/>
          </a:p>
        </p:txBody>
      </p:sp>
      <p:pic>
        <p:nvPicPr>
          <p:cNvPr id="22" name="Picture 21" descr="crane2.jpg"/>
          <p:cNvPicPr>
            <a:picLocks noChangeAspect="1"/>
          </p:cNvPicPr>
          <p:nvPr/>
        </p:nvPicPr>
        <p:blipFill>
          <a:blip r:embed="rId3" cstate="print"/>
          <a:srcRect l="43333" t="-192" r="36667" b="50000"/>
          <a:stretch>
            <a:fillRect/>
          </a:stretch>
        </p:blipFill>
        <p:spPr>
          <a:xfrm>
            <a:off x="6290734" y="0"/>
            <a:ext cx="2709334" cy="3048000"/>
          </a:xfrm>
          <a:prstGeom prst="rect">
            <a:avLst/>
          </a:prstGeom>
        </p:spPr>
      </p:pic>
      <p:sp>
        <p:nvSpPr>
          <p:cNvPr id="23" name="TextBox 22"/>
          <p:cNvSpPr txBox="1"/>
          <p:nvPr/>
        </p:nvSpPr>
        <p:spPr>
          <a:xfrm>
            <a:off x="5105400" y="381000"/>
            <a:ext cx="1981200" cy="52322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dirty="0" smtClean="0"/>
              <a:t>Lifting set-up for placing modules</a:t>
            </a:r>
            <a:endParaRPr lang="en-US"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1A0C33-1DEC-444E-B3BD-07EBBC63C725}" type="slidenum">
              <a:rPr lang="en-US" smtClean="0"/>
              <a:t>30</a:t>
            </a:fld>
            <a:endParaRPr lang="en-US"/>
          </a:p>
        </p:txBody>
      </p:sp>
      <p:pic>
        <p:nvPicPr>
          <p:cNvPr id="3" name="Picture 2" descr="4x6x129_beam_a_1.JPG"/>
          <p:cNvPicPr>
            <a:picLocks noChangeAspect="1"/>
          </p:cNvPicPr>
          <p:nvPr/>
        </p:nvPicPr>
        <p:blipFill>
          <a:blip r:embed="rId2" cstate="print"/>
          <a:srcRect l="5833" t="1595" r="5833" b="1595"/>
          <a:stretch>
            <a:fillRect/>
          </a:stretch>
        </p:blipFill>
        <p:spPr>
          <a:xfrm>
            <a:off x="-1" y="228600"/>
            <a:ext cx="9146241" cy="5867400"/>
          </a:xfrm>
          <a:prstGeom prst="rect">
            <a:avLst/>
          </a:prstGeom>
        </p:spPr>
      </p:pic>
      <p:sp>
        <p:nvSpPr>
          <p:cNvPr id="4" name="TextBox 3"/>
          <p:cNvSpPr txBox="1"/>
          <p:nvPr/>
        </p:nvSpPr>
        <p:spPr>
          <a:xfrm>
            <a:off x="228600" y="228600"/>
            <a:ext cx="1676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Support frame fabrication drawings</a:t>
            </a:r>
            <a:endParaRPr lang="en-US"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1A0C33-1DEC-444E-B3BD-07EBBC63C725}" type="slidenum">
              <a:rPr lang="en-US" smtClean="0"/>
              <a:t>31</a:t>
            </a:fld>
            <a:endParaRPr lang="en-US"/>
          </a:p>
        </p:txBody>
      </p:sp>
      <p:pic>
        <p:nvPicPr>
          <p:cNvPr id="3" name="Picture 2" descr="4x6x38_beam_diagonal_a_1.JPG"/>
          <p:cNvPicPr>
            <a:picLocks noChangeAspect="1"/>
          </p:cNvPicPr>
          <p:nvPr/>
        </p:nvPicPr>
        <p:blipFill>
          <a:blip r:embed="rId2" cstate="print"/>
          <a:srcRect l="7500" t="1595" r="7500" b="1595"/>
          <a:stretch>
            <a:fillRect/>
          </a:stretch>
        </p:blipFill>
        <p:spPr>
          <a:xfrm>
            <a:off x="152400" y="76200"/>
            <a:ext cx="4343400" cy="2895600"/>
          </a:xfrm>
          <a:prstGeom prst="rect">
            <a:avLst/>
          </a:prstGeom>
        </p:spPr>
      </p:pic>
      <p:pic>
        <p:nvPicPr>
          <p:cNvPr id="4" name="Picture 3" descr="4x6x64_beam_a_1.JPG"/>
          <p:cNvPicPr>
            <a:picLocks noChangeAspect="1"/>
          </p:cNvPicPr>
          <p:nvPr/>
        </p:nvPicPr>
        <p:blipFill>
          <a:blip r:embed="rId3" cstate="print"/>
          <a:srcRect l="6667" t="2398" r="6667" b="956"/>
          <a:stretch>
            <a:fillRect/>
          </a:stretch>
        </p:blipFill>
        <p:spPr>
          <a:xfrm>
            <a:off x="4531057" y="152400"/>
            <a:ext cx="4612943" cy="2971800"/>
          </a:xfrm>
          <a:prstGeom prst="rect">
            <a:avLst/>
          </a:prstGeom>
        </p:spPr>
      </p:pic>
      <p:pic>
        <p:nvPicPr>
          <p:cNvPr id="5" name="Picture 4" descr="temp_support_bracket_b_1.JPG"/>
          <p:cNvPicPr>
            <a:picLocks noChangeAspect="1"/>
          </p:cNvPicPr>
          <p:nvPr/>
        </p:nvPicPr>
        <p:blipFill>
          <a:blip r:embed="rId4" cstate="print"/>
          <a:srcRect l="6667" t="956" r="5833" b="956"/>
          <a:stretch>
            <a:fillRect/>
          </a:stretch>
        </p:blipFill>
        <p:spPr>
          <a:xfrm>
            <a:off x="0" y="3505200"/>
            <a:ext cx="5177118" cy="3352800"/>
          </a:xfrm>
          <a:prstGeom prst="rect">
            <a:avLst/>
          </a:prstGeom>
        </p:spPr>
      </p:pic>
      <p:pic>
        <p:nvPicPr>
          <p:cNvPr id="6" name="Picture 5" descr="caster_mtg_plate_a_1.JPG"/>
          <p:cNvPicPr>
            <a:picLocks noChangeAspect="1"/>
          </p:cNvPicPr>
          <p:nvPr/>
        </p:nvPicPr>
        <p:blipFill>
          <a:blip r:embed="rId5" cstate="print"/>
          <a:srcRect l="7500" t="1595" r="7500" b="3019"/>
          <a:stretch>
            <a:fillRect/>
          </a:stretch>
        </p:blipFill>
        <p:spPr>
          <a:xfrm>
            <a:off x="5486400" y="3581400"/>
            <a:ext cx="3338015" cy="2192618"/>
          </a:xfrm>
          <a:prstGeom prst="rect">
            <a:avLst/>
          </a:prstGeom>
        </p:spPr>
      </p:pic>
      <p:sp>
        <p:nvSpPr>
          <p:cNvPr id="7" name="TextBox 6"/>
          <p:cNvSpPr txBox="1"/>
          <p:nvPr/>
        </p:nvSpPr>
        <p:spPr>
          <a:xfrm>
            <a:off x="228600" y="2971800"/>
            <a:ext cx="1676400"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Support frame fabrication drawings</a:t>
            </a:r>
            <a:endParaRPr lang="en-US" sz="1400" dirty="0"/>
          </a:p>
        </p:txBody>
      </p:sp>
      <p:sp>
        <p:nvSpPr>
          <p:cNvPr id="8" name="TextBox 7"/>
          <p:cNvSpPr txBox="1"/>
          <p:nvPr/>
        </p:nvSpPr>
        <p:spPr>
          <a:xfrm>
            <a:off x="5334000" y="5867400"/>
            <a:ext cx="30480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1200" dirty="0" smtClean="0"/>
              <a:t>These are some examples of the support frame drawing. All drawings for the main frame are complete and ready for fabrication.</a:t>
            </a:r>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1A0C33-1DEC-444E-B3BD-07EBBC63C725}" type="slidenum">
              <a:rPr lang="en-US" smtClean="0"/>
              <a:t>32</a:t>
            </a:fld>
            <a:endParaRPr lang="en-US"/>
          </a:p>
        </p:txBody>
      </p:sp>
      <p:pic>
        <p:nvPicPr>
          <p:cNvPr id="4" name="Picture 3" descr="RFQ_STAND_assy_c_9.JPG"/>
          <p:cNvPicPr>
            <a:picLocks noChangeAspect="1"/>
          </p:cNvPicPr>
          <p:nvPr/>
        </p:nvPicPr>
        <p:blipFill>
          <a:blip r:embed="rId2" cstate="print"/>
          <a:srcRect l="12500" t="33403" r="12500" b="32126"/>
          <a:stretch>
            <a:fillRect/>
          </a:stretch>
        </p:blipFill>
        <p:spPr>
          <a:xfrm>
            <a:off x="228600" y="4572000"/>
            <a:ext cx="6858000" cy="2057400"/>
          </a:xfrm>
          <a:prstGeom prst="rect">
            <a:avLst/>
          </a:prstGeom>
        </p:spPr>
      </p:pic>
      <p:pic>
        <p:nvPicPr>
          <p:cNvPr id="5" name="Picture 4" descr="temp_support_bracket_c_2.JPG"/>
          <p:cNvPicPr>
            <a:picLocks noChangeAspect="1"/>
          </p:cNvPicPr>
          <p:nvPr/>
        </p:nvPicPr>
        <p:blipFill>
          <a:blip r:embed="rId3" cstate="print"/>
          <a:srcRect l="15000" t="13861" r="43333" b="12470"/>
          <a:stretch>
            <a:fillRect/>
          </a:stretch>
        </p:blipFill>
        <p:spPr>
          <a:xfrm>
            <a:off x="0" y="838200"/>
            <a:ext cx="3200400" cy="3392424"/>
          </a:xfrm>
          <a:prstGeom prst="rect">
            <a:avLst/>
          </a:prstGeom>
        </p:spPr>
      </p:pic>
      <p:pic>
        <p:nvPicPr>
          <p:cNvPr id="6" name="Picture 5" descr="temp_center_support_a_2.JPG"/>
          <p:cNvPicPr>
            <a:picLocks noChangeAspect="1"/>
          </p:cNvPicPr>
          <p:nvPr/>
        </p:nvPicPr>
        <p:blipFill>
          <a:blip r:embed="rId4" cstate="print"/>
          <a:srcRect l="23333" t="27760" r="42500" b="31930"/>
          <a:stretch>
            <a:fillRect/>
          </a:stretch>
        </p:blipFill>
        <p:spPr>
          <a:xfrm>
            <a:off x="6553200" y="2057400"/>
            <a:ext cx="2370083" cy="1676400"/>
          </a:xfrm>
          <a:prstGeom prst="rect">
            <a:avLst/>
          </a:prstGeom>
        </p:spPr>
      </p:pic>
      <p:pic>
        <p:nvPicPr>
          <p:cNvPr id="7" name="Picture 6" descr="floor_plate_c_1.JPG"/>
          <p:cNvPicPr>
            <a:picLocks noChangeAspect="1"/>
          </p:cNvPicPr>
          <p:nvPr/>
        </p:nvPicPr>
        <p:blipFill>
          <a:blip r:embed="rId5" cstate="print"/>
          <a:srcRect l="14167" t="20879" r="12500" b="22266"/>
          <a:stretch>
            <a:fillRect/>
          </a:stretch>
        </p:blipFill>
        <p:spPr>
          <a:xfrm>
            <a:off x="6096000" y="3886200"/>
            <a:ext cx="2895600" cy="1349087"/>
          </a:xfrm>
          <a:prstGeom prst="rect">
            <a:avLst/>
          </a:prstGeom>
        </p:spPr>
      </p:pic>
      <p:sp>
        <p:nvSpPr>
          <p:cNvPr id="8" name="TextBox 7"/>
          <p:cNvSpPr txBox="1"/>
          <p:nvPr/>
        </p:nvSpPr>
        <p:spPr>
          <a:xfrm>
            <a:off x="152400" y="228600"/>
            <a:ext cx="2286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Parts not detailed yet!</a:t>
            </a:r>
            <a:endParaRPr lang="en-US" dirty="0"/>
          </a:p>
        </p:txBody>
      </p:sp>
      <p:pic>
        <p:nvPicPr>
          <p:cNvPr id="9" name="Picture 8" descr="truck_assy_a_7.JPG"/>
          <p:cNvPicPr>
            <a:picLocks noChangeAspect="1"/>
          </p:cNvPicPr>
          <p:nvPr/>
        </p:nvPicPr>
        <p:blipFill>
          <a:blip r:embed="rId6" cstate="print"/>
          <a:srcRect l="3333" t="21804" r="11667" b="28517"/>
          <a:stretch>
            <a:fillRect/>
          </a:stretch>
        </p:blipFill>
        <p:spPr>
          <a:xfrm>
            <a:off x="5181600" y="0"/>
            <a:ext cx="3962400" cy="1437341"/>
          </a:xfrm>
          <a:prstGeom prst="rect">
            <a:avLst/>
          </a:prstGeom>
        </p:spPr>
      </p:pic>
      <p:sp>
        <p:nvSpPr>
          <p:cNvPr id="10" name="TextBox 9"/>
          <p:cNvSpPr txBox="1"/>
          <p:nvPr/>
        </p:nvSpPr>
        <p:spPr>
          <a:xfrm>
            <a:off x="3429000" y="1828800"/>
            <a:ext cx="2667000" cy="2308324"/>
          </a:xfrm>
          <a:prstGeom prst="rect">
            <a:avLst/>
          </a:prstGeom>
          <a:noFill/>
        </p:spPr>
        <p:txBody>
          <a:bodyPr wrap="square" rtlCol="0">
            <a:spAutoFit/>
          </a:bodyPr>
          <a:lstStyle/>
          <a:p>
            <a:r>
              <a:rPr lang="en-US" dirty="0" smtClean="0"/>
              <a:t>Shipping frame</a:t>
            </a:r>
          </a:p>
          <a:p>
            <a:r>
              <a:rPr lang="en-US" dirty="0" smtClean="0"/>
              <a:t>Temp struts x10</a:t>
            </a:r>
          </a:p>
          <a:p>
            <a:r>
              <a:rPr lang="en-US" dirty="0" smtClean="0"/>
              <a:t>Temp outrigger x4</a:t>
            </a:r>
          </a:p>
          <a:p>
            <a:r>
              <a:rPr lang="en-US" dirty="0" smtClean="0"/>
              <a:t>Temp vertical support x1</a:t>
            </a:r>
          </a:p>
          <a:p>
            <a:r>
              <a:rPr lang="en-US" dirty="0" smtClean="0"/>
              <a:t>Temp center support x3</a:t>
            </a:r>
          </a:p>
          <a:p>
            <a:r>
              <a:rPr lang="en-US" dirty="0" smtClean="0"/>
              <a:t>Diamond floor plates x8</a:t>
            </a:r>
          </a:p>
          <a:p>
            <a:r>
              <a:rPr lang="en-US" dirty="0" smtClean="0"/>
              <a:t>Precision struts x6</a:t>
            </a:r>
          </a:p>
          <a:p>
            <a:r>
              <a:rPr lang="en-US" dirty="0" smtClean="0"/>
              <a:t>Strut to RFQ mounts x2</a:t>
            </a:r>
            <a:endParaRPr lang="en-US" dirty="0"/>
          </a:p>
        </p:txBody>
      </p:sp>
      <p:cxnSp>
        <p:nvCxnSpPr>
          <p:cNvPr id="12" name="Straight Arrow Connector 11"/>
          <p:cNvCxnSpPr/>
          <p:nvPr/>
        </p:nvCxnSpPr>
        <p:spPr>
          <a:xfrm flipV="1">
            <a:off x="4876800" y="1219200"/>
            <a:ext cx="762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600200" y="2286000"/>
            <a:ext cx="1828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19400" y="28194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791200" y="3124200"/>
            <a:ext cx="838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91200" y="3429000"/>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43000" y="2590800"/>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85800" y="2590800"/>
            <a:ext cx="457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953000" y="4114800"/>
            <a:ext cx="76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200400" y="365760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048000" y="3657600"/>
            <a:ext cx="152400" cy="1752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286000" y="5410200"/>
            <a:ext cx="762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uck_assy_a_7.JPG"/>
          <p:cNvPicPr>
            <a:picLocks noChangeAspect="1"/>
          </p:cNvPicPr>
          <p:nvPr/>
        </p:nvPicPr>
        <p:blipFill>
          <a:blip r:embed="rId2" cstate="print"/>
          <a:srcRect l="3333" t="21804" r="11667" b="28517"/>
          <a:stretch>
            <a:fillRect/>
          </a:stretch>
        </p:blipFill>
        <p:spPr>
          <a:xfrm>
            <a:off x="5791199" y="4191000"/>
            <a:ext cx="2648465" cy="960718"/>
          </a:xfrm>
          <a:prstGeom prst="rect">
            <a:avLst/>
          </a:prstGeom>
        </p:spPr>
      </p:pic>
      <p:pic>
        <p:nvPicPr>
          <p:cNvPr id="9" name="Picture 8" descr="RFQ_STAND_assy_b_1.JPG"/>
          <p:cNvPicPr>
            <a:picLocks noChangeAspect="1"/>
          </p:cNvPicPr>
          <p:nvPr/>
        </p:nvPicPr>
        <p:blipFill>
          <a:blip r:embed="rId3" cstate="print"/>
          <a:srcRect l="16667" t="46140" r="16667" b="22983"/>
          <a:stretch>
            <a:fillRect/>
          </a:stretch>
        </p:blipFill>
        <p:spPr>
          <a:xfrm>
            <a:off x="6324600" y="3124200"/>
            <a:ext cx="2794000" cy="838200"/>
          </a:xfrm>
          <a:prstGeom prst="rect">
            <a:avLst/>
          </a:prstGeom>
        </p:spPr>
      </p:pic>
      <p:sp>
        <p:nvSpPr>
          <p:cNvPr id="2" name="Slide Number Placeholder 1"/>
          <p:cNvSpPr>
            <a:spLocks noGrp="1"/>
          </p:cNvSpPr>
          <p:nvPr>
            <p:ph type="sldNum" sz="quarter" idx="12"/>
          </p:nvPr>
        </p:nvSpPr>
        <p:spPr/>
        <p:txBody>
          <a:bodyPr/>
          <a:lstStyle/>
          <a:p>
            <a:fld id="{901A0C33-1DEC-444E-B3BD-07EBBC63C725}" type="slidenum">
              <a:rPr lang="en-US" smtClean="0"/>
              <a:t>33</a:t>
            </a:fld>
            <a:endParaRPr lang="en-US"/>
          </a:p>
        </p:txBody>
      </p:sp>
      <p:sp>
        <p:nvSpPr>
          <p:cNvPr id="3" name="TextBox 2"/>
          <p:cNvSpPr txBox="1"/>
          <p:nvPr/>
        </p:nvSpPr>
        <p:spPr>
          <a:xfrm>
            <a:off x="381000" y="164068"/>
            <a:ext cx="12192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Schedule</a:t>
            </a:r>
            <a:endParaRPr lang="en-US" dirty="0"/>
          </a:p>
        </p:txBody>
      </p:sp>
      <p:sp>
        <p:nvSpPr>
          <p:cNvPr id="4" name="TextBox 3"/>
          <p:cNvSpPr txBox="1"/>
          <p:nvPr/>
        </p:nvSpPr>
        <p:spPr>
          <a:xfrm>
            <a:off x="685800" y="609600"/>
            <a:ext cx="8001000" cy="5078313"/>
          </a:xfrm>
          <a:prstGeom prst="rect">
            <a:avLst/>
          </a:prstGeom>
          <a:noFill/>
        </p:spPr>
        <p:txBody>
          <a:bodyPr wrap="square" rtlCol="0">
            <a:spAutoFit/>
          </a:bodyPr>
          <a:lstStyle/>
          <a:p>
            <a:r>
              <a:rPr lang="en-US" dirty="0" smtClean="0"/>
              <a:t>The Building 77 shops estimates the frame will take 8 to 12 weeks to fabricate.</a:t>
            </a:r>
          </a:p>
          <a:p>
            <a:endParaRPr lang="en-US" dirty="0"/>
          </a:p>
          <a:p>
            <a:r>
              <a:rPr lang="en-US" dirty="0" smtClean="0"/>
              <a:t>Ordering and fabrication can start immediately.  The shop is not busy. Needs work.</a:t>
            </a:r>
          </a:p>
          <a:p>
            <a:endParaRPr lang="en-US" dirty="0"/>
          </a:p>
          <a:p>
            <a:r>
              <a:rPr lang="en-US" dirty="0" smtClean="0"/>
              <a:t>The remaining parts that need detailed will only take 5 days to detail.</a:t>
            </a:r>
          </a:p>
          <a:p>
            <a:endParaRPr lang="en-US" dirty="0"/>
          </a:p>
          <a:p>
            <a:r>
              <a:rPr lang="en-US" dirty="0" smtClean="0"/>
              <a:t>The precision struts are considered a standard part at the ALS and are ordered by length and standard diameter (2.5 inches) though them.</a:t>
            </a:r>
          </a:p>
          <a:p>
            <a:endParaRPr lang="en-US" dirty="0"/>
          </a:p>
          <a:p>
            <a:r>
              <a:rPr lang="en-US" dirty="0" smtClean="0"/>
              <a:t>The support frame and outriggers will be painted a silver – gray color.</a:t>
            </a:r>
          </a:p>
          <a:p>
            <a:endParaRPr lang="en-US" dirty="0" smtClean="0"/>
          </a:p>
          <a:p>
            <a:r>
              <a:rPr lang="en-US" dirty="0" smtClean="0"/>
              <a:t> </a:t>
            </a:r>
          </a:p>
          <a:p>
            <a:endParaRPr lang="en-US" dirty="0"/>
          </a:p>
          <a:p>
            <a:r>
              <a:rPr lang="en-US" dirty="0" smtClean="0"/>
              <a:t>The shipping frame is not painted or coated. Its is used raw.</a:t>
            </a:r>
          </a:p>
          <a:p>
            <a:endParaRPr lang="en-US" dirty="0"/>
          </a:p>
          <a:p>
            <a:endParaRPr lang="en-US" dirty="0" smtClean="0"/>
          </a:p>
          <a:p>
            <a:endParaRPr lang="en-US" dirty="0"/>
          </a:p>
          <a:p>
            <a:r>
              <a:rPr lang="en-US" dirty="0" smtClean="0"/>
              <a:t>The aluminum strut to RFQ mounts can be left raw or painted to add some pizzazz. </a:t>
            </a:r>
            <a:endParaRPr lang="en-US" dirty="0"/>
          </a:p>
        </p:txBody>
      </p:sp>
      <p:pic>
        <p:nvPicPr>
          <p:cNvPr id="7" name="Picture 6" descr="RFQ_STRUT_MOUNT-1a.JPG"/>
          <p:cNvPicPr>
            <a:picLocks noChangeAspect="1"/>
          </p:cNvPicPr>
          <p:nvPr/>
        </p:nvPicPr>
        <p:blipFill>
          <a:blip r:embed="rId4" cstate="print"/>
          <a:srcRect l="15000" t="13604" r="31667" b="20604"/>
          <a:stretch>
            <a:fillRect/>
          </a:stretch>
        </p:blipFill>
        <p:spPr>
          <a:xfrm>
            <a:off x="4343400" y="5562600"/>
            <a:ext cx="1660187" cy="1219200"/>
          </a:xfrm>
          <a:prstGeom prst="rect">
            <a:avLst/>
          </a:prstGeom>
        </p:spPr>
      </p:pic>
      <p:pic>
        <p:nvPicPr>
          <p:cNvPr id="8" name="Picture 7" descr="RFQ_STRUT_MOUNT-2a.JPG"/>
          <p:cNvPicPr>
            <a:picLocks noChangeAspect="1"/>
          </p:cNvPicPr>
          <p:nvPr/>
        </p:nvPicPr>
        <p:blipFill>
          <a:blip r:embed="rId5" cstate="print"/>
          <a:srcRect l="12500" t="5310" r="11667" b="10897"/>
          <a:stretch>
            <a:fillRect/>
          </a:stretch>
        </p:blipFill>
        <p:spPr>
          <a:xfrm>
            <a:off x="6324600" y="5752681"/>
            <a:ext cx="1676400" cy="110531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FQ_STAND_assy_b_12.JPG"/>
          <p:cNvPicPr>
            <a:picLocks noChangeAspect="1"/>
          </p:cNvPicPr>
          <p:nvPr/>
        </p:nvPicPr>
        <p:blipFill>
          <a:blip r:embed="rId2" cstate="print"/>
          <a:srcRect l="16667" t="24269" r="16667" b="22983"/>
          <a:stretch>
            <a:fillRect/>
          </a:stretch>
        </p:blipFill>
        <p:spPr>
          <a:xfrm>
            <a:off x="4953000" y="4436746"/>
            <a:ext cx="4191000" cy="2147888"/>
          </a:xfrm>
          <a:prstGeom prst="rect">
            <a:avLst/>
          </a:prstGeom>
        </p:spPr>
      </p:pic>
      <p:pic>
        <p:nvPicPr>
          <p:cNvPr id="3" name="Picture 2" descr="RFQ_STAND_assy_b_11.JPG"/>
          <p:cNvPicPr>
            <a:picLocks noChangeAspect="1"/>
          </p:cNvPicPr>
          <p:nvPr/>
        </p:nvPicPr>
        <p:blipFill>
          <a:blip r:embed="rId3" cstate="print"/>
          <a:srcRect l="16667" t="26842" r="16667" b="22983"/>
          <a:stretch>
            <a:fillRect/>
          </a:stretch>
        </p:blipFill>
        <p:spPr>
          <a:xfrm>
            <a:off x="152400" y="4495800"/>
            <a:ext cx="4532923" cy="2209800"/>
          </a:xfrm>
          <a:prstGeom prst="rect">
            <a:avLst/>
          </a:prstGeom>
        </p:spPr>
      </p:pic>
      <p:pic>
        <p:nvPicPr>
          <p:cNvPr id="4" name="Picture 3" descr="RFQ_STAND_assy_b_10.JPG"/>
          <p:cNvPicPr>
            <a:picLocks noChangeAspect="1"/>
          </p:cNvPicPr>
          <p:nvPr/>
        </p:nvPicPr>
        <p:blipFill>
          <a:blip r:embed="rId4" cstate="print"/>
          <a:srcRect l="16667" t="26842" r="16667" b="22983"/>
          <a:stretch>
            <a:fillRect/>
          </a:stretch>
        </p:blipFill>
        <p:spPr>
          <a:xfrm>
            <a:off x="4800600" y="990600"/>
            <a:ext cx="4343400" cy="2117408"/>
          </a:xfrm>
          <a:prstGeom prst="rect">
            <a:avLst/>
          </a:prstGeom>
        </p:spPr>
      </p:pic>
      <p:pic>
        <p:nvPicPr>
          <p:cNvPr id="5" name="Picture 4" descr="RFQ_STAND_assy_b_4.JPG"/>
          <p:cNvPicPr>
            <a:picLocks noChangeAspect="1"/>
          </p:cNvPicPr>
          <p:nvPr/>
        </p:nvPicPr>
        <p:blipFill>
          <a:blip r:embed="rId5" cstate="print"/>
          <a:srcRect l="16667" t="26842" r="16667" b="22983"/>
          <a:stretch>
            <a:fillRect/>
          </a:stretch>
        </p:blipFill>
        <p:spPr>
          <a:xfrm>
            <a:off x="0" y="990600"/>
            <a:ext cx="4800600" cy="2340293"/>
          </a:xfrm>
          <a:prstGeom prst="rect">
            <a:avLst/>
          </a:prstGeom>
        </p:spPr>
      </p:pic>
      <p:cxnSp>
        <p:nvCxnSpPr>
          <p:cNvPr id="7" name="Straight Arrow Connector 6"/>
          <p:cNvCxnSpPr/>
          <p:nvPr/>
        </p:nvCxnSpPr>
        <p:spPr>
          <a:xfrm flipV="1">
            <a:off x="1447800" y="32766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90800" y="30480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81400" y="28956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162800" y="2819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01000" y="27432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590800" y="64008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505200" y="63246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239000" y="63246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8077200" y="6248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991600" y="61722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8600" y="381000"/>
            <a:ext cx="3048000" cy="369332"/>
          </a:xfrm>
          <a:prstGeom prst="rect">
            <a:avLst/>
          </a:prstGeom>
          <a:noFill/>
        </p:spPr>
        <p:txBody>
          <a:bodyPr wrap="square" rtlCol="0">
            <a:spAutoFit/>
          </a:bodyPr>
          <a:lstStyle/>
          <a:p>
            <a:r>
              <a:rPr lang="en-US" dirty="0" smtClean="0"/>
              <a:t>Modules 2 and 3 are attached</a:t>
            </a:r>
            <a:endParaRPr lang="en-US" dirty="0"/>
          </a:p>
        </p:txBody>
      </p:sp>
      <p:sp>
        <p:nvSpPr>
          <p:cNvPr id="18" name="Slide Number Placeholder 17"/>
          <p:cNvSpPr>
            <a:spLocks noGrp="1"/>
          </p:cNvSpPr>
          <p:nvPr>
            <p:ph type="sldNum" sz="quarter" idx="12"/>
          </p:nvPr>
        </p:nvSpPr>
        <p:spPr/>
        <p:txBody>
          <a:bodyPr/>
          <a:lstStyle/>
          <a:p>
            <a:fld id="{901A0C33-1DEC-444E-B3BD-07EBBC63C725}" type="slidenum">
              <a:rPr lang="en-US" smtClean="0"/>
              <a:t>4</a:t>
            </a:fld>
            <a:endParaRPr lang="en-US"/>
          </a:p>
        </p:txBody>
      </p:sp>
      <p:sp>
        <p:nvSpPr>
          <p:cNvPr id="20" name="TextBox 19"/>
          <p:cNvSpPr txBox="1"/>
          <p:nvPr/>
        </p:nvSpPr>
        <p:spPr>
          <a:xfrm>
            <a:off x="4953000" y="304800"/>
            <a:ext cx="3048000" cy="646331"/>
          </a:xfrm>
          <a:prstGeom prst="rect">
            <a:avLst/>
          </a:prstGeom>
          <a:noFill/>
        </p:spPr>
        <p:txBody>
          <a:bodyPr wrap="square" rtlCol="0">
            <a:spAutoFit/>
          </a:bodyPr>
          <a:lstStyle/>
          <a:p>
            <a:r>
              <a:rPr lang="en-US" dirty="0" smtClean="0"/>
              <a:t>Temp outrigger between modules 1 &amp;2 removed</a:t>
            </a:r>
            <a:endParaRPr lang="en-US" dirty="0"/>
          </a:p>
        </p:txBody>
      </p:sp>
      <p:sp>
        <p:nvSpPr>
          <p:cNvPr id="21" name="TextBox 20"/>
          <p:cNvSpPr txBox="1"/>
          <p:nvPr/>
        </p:nvSpPr>
        <p:spPr>
          <a:xfrm>
            <a:off x="533400" y="3810000"/>
            <a:ext cx="3810000" cy="646331"/>
          </a:xfrm>
          <a:prstGeom prst="rect">
            <a:avLst/>
          </a:prstGeom>
          <a:noFill/>
        </p:spPr>
        <p:txBody>
          <a:bodyPr wrap="square" rtlCol="0">
            <a:spAutoFit/>
          </a:bodyPr>
          <a:lstStyle/>
          <a:p>
            <a:r>
              <a:rPr lang="en-US" dirty="0" smtClean="0"/>
              <a:t>Permanent 4 strut to RFQ mount with 4 precision struts attached. </a:t>
            </a:r>
            <a:endParaRPr lang="en-US" dirty="0"/>
          </a:p>
        </p:txBody>
      </p:sp>
      <p:sp>
        <p:nvSpPr>
          <p:cNvPr id="22" name="TextBox 21"/>
          <p:cNvSpPr txBox="1"/>
          <p:nvPr/>
        </p:nvSpPr>
        <p:spPr>
          <a:xfrm>
            <a:off x="5486400" y="3733800"/>
            <a:ext cx="3276600" cy="646331"/>
          </a:xfrm>
          <a:prstGeom prst="rect">
            <a:avLst/>
          </a:prstGeom>
          <a:noFill/>
        </p:spPr>
        <p:txBody>
          <a:bodyPr wrap="square" rtlCol="0">
            <a:spAutoFit/>
          </a:bodyPr>
          <a:lstStyle/>
          <a:p>
            <a:r>
              <a:rPr lang="en-US" dirty="0" smtClean="0"/>
              <a:t>Module 4 is attached with temp outrigger</a:t>
            </a:r>
            <a:endParaRPr lang="en-US" dirty="0"/>
          </a:p>
        </p:txBody>
      </p:sp>
      <p:cxnSp>
        <p:nvCxnSpPr>
          <p:cNvPr id="26" name="Straight Arrow Connector 25"/>
          <p:cNvCxnSpPr/>
          <p:nvPr/>
        </p:nvCxnSpPr>
        <p:spPr>
          <a:xfrm>
            <a:off x="5943600" y="914400"/>
            <a:ext cx="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a:off x="1447800" y="4419600"/>
            <a:ext cx="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8305800" y="4114800"/>
            <a:ext cx="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828800" y="838200"/>
            <a:ext cx="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6" name="Straight Arrow Connector 35"/>
          <p:cNvCxnSpPr/>
          <p:nvPr/>
        </p:nvCxnSpPr>
        <p:spPr>
          <a:xfrm>
            <a:off x="2743200" y="762000"/>
            <a:ext cx="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7" name="TextBox 36"/>
          <p:cNvSpPr txBox="1"/>
          <p:nvPr/>
        </p:nvSpPr>
        <p:spPr>
          <a:xfrm>
            <a:off x="152400" y="11668"/>
            <a:ext cx="2057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Assembly sequence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FQ_STAND_assy_b_17.JPG"/>
          <p:cNvPicPr>
            <a:picLocks noChangeAspect="1"/>
          </p:cNvPicPr>
          <p:nvPr/>
        </p:nvPicPr>
        <p:blipFill>
          <a:blip r:embed="rId2" cstate="print"/>
          <a:stretch>
            <a:fillRect/>
          </a:stretch>
        </p:blipFill>
        <p:spPr>
          <a:xfrm>
            <a:off x="0" y="467558"/>
            <a:ext cx="9144000" cy="5922884"/>
          </a:xfrm>
          <a:prstGeom prst="rect">
            <a:avLst/>
          </a:prstGeom>
        </p:spPr>
      </p:pic>
      <p:sp>
        <p:nvSpPr>
          <p:cNvPr id="3" name="TextBox 2"/>
          <p:cNvSpPr txBox="1"/>
          <p:nvPr/>
        </p:nvSpPr>
        <p:spPr>
          <a:xfrm>
            <a:off x="1752600" y="609600"/>
            <a:ext cx="4114800" cy="923330"/>
          </a:xfrm>
          <a:prstGeom prst="rect">
            <a:avLst/>
          </a:prstGeom>
          <a:noFill/>
        </p:spPr>
        <p:txBody>
          <a:bodyPr wrap="square" rtlCol="0">
            <a:spAutoFit/>
          </a:bodyPr>
          <a:lstStyle/>
          <a:p>
            <a:r>
              <a:rPr lang="en-US" dirty="0" smtClean="0"/>
              <a:t>Temp outrigger between Module 3&amp;4 removed. 2 strut to RFQ permanent mount with 2 precision struts is attached</a:t>
            </a:r>
            <a:endParaRPr lang="en-US" dirty="0"/>
          </a:p>
        </p:txBody>
      </p:sp>
      <p:sp>
        <p:nvSpPr>
          <p:cNvPr id="4" name="Slide Number Placeholder 3"/>
          <p:cNvSpPr>
            <a:spLocks noGrp="1"/>
          </p:cNvSpPr>
          <p:nvPr>
            <p:ph type="sldNum" sz="quarter" idx="12"/>
          </p:nvPr>
        </p:nvSpPr>
        <p:spPr/>
        <p:txBody>
          <a:bodyPr/>
          <a:lstStyle/>
          <a:p>
            <a:fld id="{901A0C33-1DEC-444E-B3BD-07EBBC63C725}" type="slidenum">
              <a:rPr lang="en-US" smtClean="0"/>
              <a:t>5</a:t>
            </a:fld>
            <a:endParaRPr lang="en-US"/>
          </a:p>
        </p:txBody>
      </p:sp>
      <p:sp>
        <p:nvSpPr>
          <p:cNvPr id="5" name="TextBox 4"/>
          <p:cNvSpPr txBox="1"/>
          <p:nvPr/>
        </p:nvSpPr>
        <p:spPr>
          <a:xfrm>
            <a:off x="914400" y="5029200"/>
            <a:ext cx="7315200" cy="1754326"/>
          </a:xfrm>
          <a:prstGeom prst="rect">
            <a:avLst/>
          </a:prstGeom>
          <a:noFill/>
        </p:spPr>
        <p:txBody>
          <a:bodyPr wrap="square" rtlCol="0">
            <a:spAutoFit/>
          </a:bodyPr>
          <a:lstStyle/>
          <a:p>
            <a:r>
              <a:rPr lang="en-US" dirty="0" smtClean="0"/>
              <a:t>This assembly configuration is also the shipping configuration. At this point the temp outriggers and struts can be left attached during bead pull and vacuum testing, or they can be removed if they get in the way.  If removed, they will need to be reinstalled for shipping.</a:t>
            </a:r>
          </a:p>
          <a:p>
            <a:endParaRPr lang="en-US" dirty="0"/>
          </a:p>
          <a:p>
            <a:r>
              <a:rPr lang="en-US" dirty="0" smtClean="0"/>
              <a:t>Precision struts are ridged (x6). All temp struts are mildly compliant (x10).</a:t>
            </a:r>
            <a:endParaRPr lang="en-US" dirty="0"/>
          </a:p>
        </p:txBody>
      </p:sp>
      <p:cxnSp>
        <p:nvCxnSpPr>
          <p:cNvPr id="7" name="Straight Arrow Connector 6"/>
          <p:cNvCxnSpPr/>
          <p:nvPr/>
        </p:nvCxnSpPr>
        <p:spPr>
          <a:xfrm>
            <a:off x="5791200" y="990600"/>
            <a:ext cx="0" cy="914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152400" y="152400"/>
            <a:ext cx="2133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Complete assembly</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_25F0006_1_IN_BORE_BASIC_TURNBUCKLE_STRUT_1.JPG"/>
          <p:cNvPicPr>
            <a:picLocks noChangeAspect="1"/>
          </p:cNvPicPr>
          <p:nvPr/>
        </p:nvPicPr>
        <p:blipFill>
          <a:blip r:embed="rId2" cstate="print"/>
          <a:srcRect l="37500" t="10805" r="53334" b="15004"/>
          <a:stretch>
            <a:fillRect/>
          </a:stretch>
        </p:blipFill>
        <p:spPr>
          <a:xfrm>
            <a:off x="838200" y="1524000"/>
            <a:ext cx="838200" cy="4038600"/>
          </a:xfrm>
          <a:prstGeom prst="rect">
            <a:avLst/>
          </a:prstGeom>
        </p:spPr>
      </p:pic>
      <p:pic>
        <p:nvPicPr>
          <p:cNvPr id="4" name="Picture 3" descr="TEMP_X_STRUT_compliant_a_1.JPG"/>
          <p:cNvPicPr>
            <a:picLocks noChangeAspect="1"/>
          </p:cNvPicPr>
          <p:nvPr/>
        </p:nvPicPr>
        <p:blipFill>
          <a:blip r:embed="rId3" cstate="print"/>
          <a:srcRect l="30000" t="17955" r="61667" b="12382"/>
          <a:stretch>
            <a:fillRect/>
          </a:stretch>
        </p:blipFill>
        <p:spPr>
          <a:xfrm>
            <a:off x="5791200" y="1371600"/>
            <a:ext cx="838200" cy="4191000"/>
          </a:xfrm>
          <a:prstGeom prst="rect">
            <a:avLst/>
          </a:prstGeom>
        </p:spPr>
      </p:pic>
      <p:pic>
        <p:nvPicPr>
          <p:cNvPr id="5" name="Picture 4" descr="TEMP_X_STRUT_compliant_a_2.JPG"/>
          <p:cNvPicPr>
            <a:picLocks noChangeAspect="1"/>
          </p:cNvPicPr>
          <p:nvPr/>
        </p:nvPicPr>
        <p:blipFill>
          <a:blip r:embed="rId4" cstate="print"/>
          <a:srcRect l="23333" t="16562" r="55000" b="30494"/>
          <a:stretch>
            <a:fillRect/>
          </a:stretch>
        </p:blipFill>
        <p:spPr>
          <a:xfrm>
            <a:off x="6858000" y="228600"/>
            <a:ext cx="1772653" cy="2590800"/>
          </a:xfrm>
          <a:prstGeom prst="rect">
            <a:avLst/>
          </a:prstGeom>
        </p:spPr>
      </p:pic>
      <p:pic>
        <p:nvPicPr>
          <p:cNvPr id="6" name="Picture 5" descr="neopreme_bushing_a_1.JPG"/>
          <p:cNvPicPr>
            <a:picLocks noChangeAspect="1"/>
          </p:cNvPicPr>
          <p:nvPr/>
        </p:nvPicPr>
        <p:blipFill>
          <a:blip r:embed="rId5" cstate="print"/>
          <a:srcRect l="23333" t="23403" r="49167" b="29003"/>
          <a:stretch>
            <a:fillRect/>
          </a:stretch>
        </p:blipFill>
        <p:spPr>
          <a:xfrm>
            <a:off x="7543800" y="3124200"/>
            <a:ext cx="705971" cy="727364"/>
          </a:xfrm>
          <a:prstGeom prst="rect">
            <a:avLst/>
          </a:prstGeom>
        </p:spPr>
      </p:pic>
      <p:pic>
        <p:nvPicPr>
          <p:cNvPr id="7" name="Picture 6" descr="3013T963_1.JPG"/>
          <p:cNvPicPr>
            <a:picLocks noChangeAspect="1"/>
          </p:cNvPicPr>
          <p:nvPr/>
        </p:nvPicPr>
        <p:blipFill>
          <a:blip r:embed="rId6" cstate="print"/>
          <a:srcRect l="41667" t="31802" r="50000" b="23403"/>
          <a:stretch>
            <a:fillRect/>
          </a:stretch>
        </p:blipFill>
        <p:spPr>
          <a:xfrm>
            <a:off x="8229600" y="2819400"/>
            <a:ext cx="762000" cy="2438400"/>
          </a:xfrm>
          <a:prstGeom prst="rect">
            <a:avLst/>
          </a:prstGeom>
        </p:spPr>
      </p:pic>
      <p:sp>
        <p:nvSpPr>
          <p:cNvPr id="8" name="TextBox 7"/>
          <p:cNvSpPr txBox="1"/>
          <p:nvPr/>
        </p:nvSpPr>
        <p:spPr>
          <a:xfrm>
            <a:off x="1524000" y="152400"/>
            <a:ext cx="12954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Struts types</a:t>
            </a:r>
            <a:endParaRPr lang="en-US" dirty="0"/>
          </a:p>
        </p:txBody>
      </p:sp>
      <p:sp>
        <p:nvSpPr>
          <p:cNvPr id="11" name="TextBox 10"/>
          <p:cNvSpPr txBox="1"/>
          <p:nvPr/>
        </p:nvSpPr>
        <p:spPr>
          <a:xfrm>
            <a:off x="4648200" y="609600"/>
            <a:ext cx="1295400" cy="923330"/>
          </a:xfrm>
          <a:prstGeom prst="rect">
            <a:avLst/>
          </a:prstGeom>
          <a:noFill/>
        </p:spPr>
        <p:txBody>
          <a:bodyPr wrap="square" rtlCol="0">
            <a:spAutoFit/>
          </a:bodyPr>
          <a:lstStyle/>
          <a:p>
            <a:r>
              <a:rPr lang="en-US" dirty="0" smtClean="0"/>
              <a:t>Compliant </a:t>
            </a:r>
          </a:p>
          <a:p>
            <a:r>
              <a:rPr lang="en-US" dirty="0" smtClean="0"/>
              <a:t>Strut</a:t>
            </a:r>
          </a:p>
          <a:p>
            <a:r>
              <a:rPr lang="en-US" dirty="0" smtClean="0"/>
              <a:t>(shipping)</a:t>
            </a:r>
            <a:endParaRPr lang="en-US" dirty="0"/>
          </a:p>
        </p:txBody>
      </p:sp>
      <p:sp>
        <p:nvSpPr>
          <p:cNvPr id="12" name="TextBox 11"/>
          <p:cNvSpPr txBox="1"/>
          <p:nvPr/>
        </p:nvSpPr>
        <p:spPr>
          <a:xfrm>
            <a:off x="685800" y="609600"/>
            <a:ext cx="1219200" cy="923330"/>
          </a:xfrm>
          <a:prstGeom prst="rect">
            <a:avLst/>
          </a:prstGeom>
          <a:noFill/>
        </p:spPr>
        <p:txBody>
          <a:bodyPr wrap="square" rtlCol="0">
            <a:spAutoFit/>
          </a:bodyPr>
          <a:lstStyle/>
          <a:p>
            <a:r>
              <a:rPr lang="en-US" dirty="0" smtClean="0"/>
              <a:t>Permanent</a:t>
            </a:r>
          </a:p>
          <a:p>
            <a:r>
              <a:rPr lang="en-US" dirty="0" smtClean="0"/>
              <a:t>Strut</a:t>
            </a:r>
          </a:p>
          <a:p>
            <a:r>
              <a:rPr lang="en-US" dirty="0" smtClean="0"/>
              <a:t>(precision)</a:t>
            </a:r>
            <a:endParaRPr lang="en-US" dirty="0"/>
          </a:p>
        </p:txBody>
      </p:sp>
      <p:sp>
        <p:nvSpPr>
          <p:cNvPr id="13" name="TextBox 12"/>
          <p:cNvSpPr txBox="1"/>
          <p:nvPr/>
        </p:nvSpPr>
        <p:spPr>
          <a:xfrm>
            <a:off x="381000" y="5638800"/>
            <a:ext cx="2667000" cy="1200329"/>
          </a:xfrm>
          <a:prstGeom prst="rect">
            <a:avLst/>
          </a:prstGeom>
          <a:noFill/>
        </p:spPr>
        <p:txBody>
          <a:bodyPr wrap="square" rtlCol="0">
            <a:spAutoFit/>
          </a:bodyPr>
          <a:lstStyle/>
          <a:p>
            <a:r>
              <a:rPr lang="en-US" sz="1200" dirty="0" smtClean="0"/>
              <a:t>Special precision rod eyes with no play, swaged extra tight.</a:t>
            </a:r>
          </a:p>
          <a:p>
            <a:r>
              <a:rPr lang="en-US" sz="1200" dirty="0" smtClean="0"/>
              <a:t>Precision lock collars.</a:t>
            </a:r>
          </a:p>
          <a:p>
            <a:r>
              <a:rPr lang="en-US" sz="1200" dirty="0" smtClean="0"/>
              <a:t>Usually incorporate differential threading (fine and course) in rod ends.</a:t>
            </a:r>
          </a:p>
          <a:p>
            <a:r>
              <a:rPr lang="en-US" sz="1200" dirty="0" smtClean="0"/>
              <a:t>Steel tube body. </a:t>
            </a:r>
            <a:r>
              <a:rPr lang="en-US" sz="1200" b="1" dirty="0" smtClean="0"/>
              <a:t>6 required</a:t>
            </a:r>
            <a:endParaRPr lang="en-US" sz="1200" b="1" dirty="0"/>
          </a:p>
        </p:txBody>
      </p:sp>
      <p:sp>
        <p:nvSpPr>
          <p:cNvPr id="16" name="TextBox 15"/>
          <p:cNvSpPr txBox="1"/>
          <p:nvPr/>
        </p:nvSpPr>
        <p:spPr>
          <a:xfrm>
            <a:off x="7315200" y="0"/>
            <a:ext cx="1676400" cy="307777"/>
          </a:xfrm>
          <a:prstGeom prst="rect">
            <a:avLst/>
          </a:prstGeom>
          <a:noFill/>
        </p:spPr>
        <p:txBody>
          <a:bodyPr wrap="square" rtlCol="0">
            <a:spAutoFit/>
          </a:bodyPr>
          <a:lstStyle/>
          <a:p>
            <a:r>
              <a:rPr lang="en-US" sz="1400" dirty="0" smtClean="0"/>
              <a:t>Neoprene bushing</a:t>
            </a:r>
            <a:endParaRPr lang="en-US" sz="1400" dirty="0"/>
          </a:p>
        </p:txBody>
      </p:sp>
      <p:sp>
        <p:nvSpPr>
          <p:cNvPr id="19" name="TextBox 18"/>
          <p:cNvSpPr txBox="1"/>
          <p:nvPr/>
        </p:nvSpPr>
        <p:spPr>
          <a:xfrm>
            <a:off x="6934200" y="4114800"/>
            <a:ext cx="1524000" cy="830997"/>
          </a:xfrm>
          <a:prstGeom prst="rect">
            <a:avLst/>
          </a:prstGeom>
          <a:noFill/>
        </p:spPr>
        <p:txBody>
          <a:bodyPr wrap="square" rtlCol="0">
            <a:spAutoFit/>
          </a:bodyPr>
          <a:lstStyle/>
          <a:p>
            <a:r>
              <a:rPr lang="en-US" sz="1200" dirty="0" smtClean="0"/>
              <a:t>Neoprene tube cut to length –McMaster 8637K211</a:t>
            </a:r>
          </a:p>
          <a:p>
            <a:r>
              <a:rPr lang="en-US" sz="1200" dirty="0" err="1" smtClean="0"/>
              <a:t>Durometer</a:t>
            </a:r>
            <a:r>
              <a:rPr lang="en-US" sz="1200" dirty="0" smtClean="0"/>
              <a:t> 75A</a:t>
            </a:r>
            <a:endParaRPr lang="en-US" sz="1200" dirty="0"/>
          </a:p>
        </p:txBody>
      </p:sp>
      <p:sp>
        <p:nvSpPr>
          <p:cNvPr id="20" name="TextBox 19"/>
          <p:cNvSpPr txBox="1"/>
          <p:nvPr/>
        </p:nvSpPr>
        <p:spPr>
          <a:xfrm>
            <a:off x="7924800" y="5867400"/>
            <a:ext cx="914400" cy="461665"/>
          </a:xfrm>
          <a:prstGeom prst="rect">
            <a:avLst/>
          </a:prstGeom>
          <a:noFill/>
        </p:spPr>
        <p:txBody>
          <a:bodyPr wrap="square" rtlCol="0">
            <a:spAutoFit/>
          </a:bodyPr>
          <a:lstStyle/>
          <a:p>
            <a:r>
              <a:rPr lang="en-US" sz="1200" dirty="0" smtClean="0"/>
              <a:t>McMaster 3031T963</a:t>
            </a:r>
            <a:endParaRPr lang="en-US" sz="1200" dirty="0"/>
          </a:p>
        </p:txBody>
      </p:sp>
      <p:cxnSp>
        <p:nvCxnSpPr>
          <p:cNvPr id="22" name="Straight Arrow Connector 21"/>
          <p:cNvCxnSpPr>
            <a:stCxn id="20" idx="0"/>
          </p:cNvCxnSpPr>
          <p:nvPr/>
        </p:nvCxnSpPr>
        <p:spPr>
          <a:xfrm flipV="1">
            <a:off x="8382000" y="5334000"/>
            <a:ext cx="152400" cy="533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a:stCxn id="19" idx="0"/>
          </p:cNvCxnSpPr>
          <p:nvPr/>
        </p:nvCxnSpPr>
        <p:spPr>
          <a:xfrm flipV="1">
            <a:off x="7696200" y="3886200"/>
            <a:ext cx="762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p:nvPr/>
        </p:nvCxnSpPr>
        <p:spPr>
          <a:xfrm flipV="1">
            <a:off x="6400800" y="762000"/>
            <a:ext cx="457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477000" y="2286000"/>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620000" y="228600"/>
            <a:ext cx="228600" cy="304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4" name="Slide Number Placeholder 33"/>
          <p:cNvSpPr>
            <a:spLocks noGrp="1"/>
          </p:cNvSpPr>
          <p:nvPr>
            <p:ph type="sldNum" sz="quarter" idx="12"/>
          </p:nvPr>
        </p:nvSpPr>
        <p:spPr/>
        <p:txBody>
          <a:bodyPr/>
          <a:lstStyle/>
          <a:p>
            <a:fld id="{6E1F9F74-87DD-4ACF-A779-E897E8006204}" type="slidenum">
              <a:rPr lang="en-US" smtClean="0"/>
              <a:pPr/>
              <a:t>6</a:t>
            </a:fld>
            <a:endParaRPr lang="en-US" dirty="0"/>
          </a:p>
        </p:txBody>
      </p:sp>
      <p:sp>
        <p:nvSpPr>
          <p:cNvPr id="25" name="TextBox 24"/>
          <p:cNvSpPr txBox="1"/>
          <p:nvPr/>
        </p:nvSpPr>
        <p:spPr>
          <a:xfrm>
            <a:off x="3505200" y="3200400"/>
            <a:ext cx="1905000" cy="1323439"/>
          </a:xfrm>
          <a:prstGeom prst="rect">
            <a:avLst/>
          </a:prstGeom>
          <a:noFill/>
        </p:spPr>
        <p:txBody>
          <a:bodyPr wrap="square" rtlCol="0">
            <a:spAutoFit/>
          </a:bodyPr>
          <a:lstStyle/>
          <a:p>
            <a:r>
              <a:rPr lang="en-US" sz="1600" dirty="0" smtClean="0"/>
              <a:t>Standard inexpensive left hand thread rod end. McMaster 60645K182</a:t>
            </a:r>
            <a:endParaRPr lang="en-US" sz="1600" dirty="0"/>
          </a:p>
        </p:txBody>
      </p:sp>
      <p:sp>
        <p:nvSpPr>
          <p:cNvPr id="27" name="TextBox 26"/>
          <p:cNvSpPr txBox="1"/>
          <p:nvPr/>
        </p:nvSpPr>
        <p:spPr>
          <a:xfrm>
            <a:off x="3581400" y="4876800"/>
            <a:ext cx="1600200" cy="369332"/>
          </a:xfrm>
          <a:prstGeom prst="rect">
            <a:avLst/>
          </a:prstGeom>
          <a:noFill/>
        </p:spPr>
        <p:txBody>
          <a:bodyPr wrap="square" rtlCol="0">
            <a:spAutoFit/>
          </a:bodyPr>
          <a:lstStyle/>
          <a:p>
            <a:r>
              <a:rPr lang="en-US" dirty="0" smtClean="0"/>
              <a:t>¾ inch HHCS</a:t>
            </a:r>
            <a:endParaRPr lang="en-US" dirty="0"/>
          </a:p>
        </p:txBody>
      </p:sp>
      <p:sp>
        <p:nvSpPr>
          <p:cNvPr id="29" name="TextBox 28"/>
          <p:cNvSpPr txBox="1"/>
          <p:nvPr/>
        </p:nvSpPr>
        <p:spPr>
          <a:xfrm>
            <a:off x="5181600" y="5715000"/>
            <a:ext cx="1676400" cy="1015663"/>
          </a:xfrm>
          <a:prstGeom prst="rect">
            <a:avLst/>
          </a:prstGeom>
          <a:noFill/>
        </p:spPr>
        <p:txBody>
          <a:bodyPr wrap="square" rtlCol="0">
            <a:spAutoFit/>
          </a:bodyPr>
          <a:lstStyle/>
          <a:p>
            <a:r>
              <a:rPr lang="en-US" sz="1200" dirty="0" smtClean="0"/>
              <a:t>Made from 2 inch aluminum hex rod stock with left and right ¾ inch threads in the ends. </a:t>
            </a:r>
            <a:r>
              <a:rPr lang="en-US" sz="1200" b="1" dirty="0" smtClean="0"/>
              <a:t>13 required.</a:t>
            </a:r>
            <a:endParaRPr lang="en-US" sz="1200" b="1" dirty="0"/>
          </a:p>
        </p:txBody>
      </p:sp>
      <p:cxnSp>
        <p:nvCxnSpPr>
          <p:cNvPr id="32" name="Straight Arrow Connector 31"/>
          <p:cNvCxnSpPr/>
          <p:nvPr/>
        </p:nvCxnSpPr>
        <p:spPr>
          <a:xfrm>
            <a:off x="4953000" y="5029200"/>
            <a:ext cx="838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00600" y="4267200"/>
            <a:ext cx="1143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733800" y="1752600"/>
            <a:ext cx="1676400" cy="646331"/>
          </a:xfrm>
          <a:prstGeom prst="rect">
            <a:avLst/>
          </a:prstGeom>
          <a:noFill/>
        </p:spPr>
        <p:txBody>
          <a:bodyPr wrap="square" rtlCol="0">
            <a:spAutoFit/>
          </a:bodyPr>
          <a:lstStyle/>
          <a:p>
            <a:r>
              <a:rPr lang="en-US" dirty="0" smtClean="0"/>
              <a:t>Right hand thread</a:t>
            </a:r>
            <a:endParaRPr lang="en-US" dirty="0"/>
          </a:p>
        </p:txBody>
      </p:sp>
      <p:cxnSp>
        <p:nvCxnSpPr>
          <p:cNvPr id="38" name="Straight Arrow Connector 37"/>
          <p:cNvCxnSpPr/>
          <p:nvPr/>
        </p:nvCxnSpPr>
        <p:spPr>
          <a:xfrm>
            <a:off x="4953000" y="1981200"/>
            <a:ext cx="990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600" y="304800"/>
            <a:ext cx="3581400" cy="369332"/>
          </a:xfrm>
          <a:prstGeom prst="rect">
            <a:avLst/>
          </a:prstGeom>
          <a:noFill/>
        </p:spPr>
        <p:txBody>
          <a:bodyPr wrap="square" rtlCol="0">
            <a:spAutoFit/>
          </a:bodyPr>
          <a:lstStyle/>
          <a:p>
            <a:r>
              <a:rPr lang="en-US" dirty="0" smtClean="0"/>
              <a:t>PXIE RFQ Shipping </a:t>
            </a:r>
            <a:r>
              <a:rPr lang="en-US" dirty="0" smtClean="0"/>
              <a:t>Frame</a:t>
            </a:r>
            <a:endParaRPr lang="en-US" dirty="0"/>
          </a:p>
        </p:txBody>
      </p:sp>
      <p:pic>
        <p:nvPicPr>
          <p:cNvPr id="5" name="Picture 4" descr="truck_assy_a_20.JPG"/>
          <p:cNvPicPr>
            <a:picLocks noChangeAspect="1"/>
          </p:cNvPicPr>
          <p:nvPr/>
        </p:nvPicPr>
        <p:blipFill>
          <a:blip r:embed="rId2" cstate="print"/>
          <a:srcRect l="4167" t="20941" r="12500" b="25092"/>
          <a:stretch>
            <a:fillRect/>
          </a:stretch>
        </p:blipFill>
        <p:spPr>
          <a:xfrm>
            <a:off x="-9769" y="1447800"/>
            <a:ext cx="9153769" cy="3569970"/>
          </a:xfrm>
          <a:prstGeom prst="rect">
            <a:avLst/>
          </a:prstGeom>
        </p:spPr>
      </p:pic>
      <p:sp>
        <p:nvSpPr>
          <p:cNvPr id="6" name="Slide Number Placeholder 5"/>
          <p:cNvSpPr>
            <a:spLocks noGrp="1"/>
          </p:cNvSpPr>
          <p:nvPr>
            <p:ph type="sldNum" sz="quarter" idx="12"/>
          </p:nvPr>
        </p:nvSpPr>
        <p:spPr/>
        <p:txBody>
          <a:bodyPr/>
          <a:lstStyle/>
          <a:p>
            <a:fld id="{6DA09A4E-B426-435F-BBDA-5553EE61FC90}" type="slidenum">
              <a:rPr lang="en-US" smtClean="0"/>
              <a:pPr/>
              <a:t>7</a:t>
            </a:fld>
            <a:endParaRPr lang="en-US"/>
          </a:p>
        </p:txBody>
      </p:sp>
      <p:sp>
        <p:nvSpPr>
          <p:cNvPr id="7" name="TextBox 6"/>
          <p:cNvSpPr txBox="1"/>
          <p:nvPr/>
        </p:nvSpPr>
        <p:spPr>
          <a:xfrm>
            <a:off x="4800600" y="4495800"/>
            <a:ext cx="2209800" cy="307777"/>
          </a:xfrm>
          <a:prstGeom prst="rect">
            <a:avLst/>
          </a:prstGeom>
          <a:noFill/>
        </p:spPr>
        <p:txBody>
          <a:bodyPr wrap="square" rtlCol="0">
            <a:spAutoFit/>
          </a:bodyPr>
          <a:lstStyle/>
          <a:p>
            <a:r>
              <a:rPr lang="en-US" sz="1400" dirty="0" smtClean="0"/>
              <a:t>Shipping frame in green</a:t>
            </a:r>
            <a:endParaRPr lang="en-US" sz="1400" dirty="0"/>
          </a:p>
        </p:txBody>
      </p:sp>
      <p:cxnSp>
        <p:nvCxnSpPr>
          <p:cNvPr id="9" name="Straight Arrow Connector 8"/>
          <p:cNvCxnSpPr>
            <a:stCxn id="7" idx="1"/>
          </p:cNvCxnSpPr>
          <p:nvPr/>
        </p:nvCxnSpPr>
        <p:spPr>
          <a:xfrm flipH="1" flipV="1">
            <a:off x="3733800" y="4114800"/>
            <a:ext cx="1066800" cy="5348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7620000" y="4191000"/>
            <a:ext cx="1371600" cy="307777"/>
          </a:xfrm>
          <a:prstGeom prst="rect">
            <a:avLst/>
          </a:prstGeom>
          <a:noFill/>
        </p:spPr>
        <p:txBody>
          <a:bodyPr wrap="square" rtlCol="0">
            <a:spAutoFit/>
          </a:bodyPr>
          <a:lstStyle/>
          <a:p>
            <a:r>
              <a:rPr lang="en-US" sz="1400" dirty="0" smtClean="0"/>
              <a:t>Air ride trailer</a:t>
            </a:r>
            <a:endParaRPr lang="en-US" sz="1400" dirty="0"/>
          </a:p>
        </p:txBody>
      </p:sp>
      <p:cxnSp>
        <p:nvCxnSpPr>
          <p:cNvPr id="13" name="Straight Arrow Connector 12"/>
          <p:cNvCxnSpPr>
            <a:stCxn id="11" idx="1"/>
          </p:cNvCxnSpPr>
          <p:nvPr/>
        </p:nvCxnSpPr>
        <p:spPr>
          <a:xfrm flipH="1" flipV="1">
            <a:off x="7467600" y="4038600"/>
            <a:ext cx="152400" cy="3062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uck_assy_a_7.JPG"/>
          <p:cNvPicPr>
            <a:picLocks noChangeAspect="1"/>
          </p:cNvPicPr>
          <p:nvPr/>
        </p:nvPicPr>
        <p:blipFill>
          <a:blip r:embed="rId2" cstate="print"/>
          <a:srcRect l="2500" t="20461" r="10833" b="27174"/>
          <a:stretch>
            <a:fillRect/>
          </a:stretch>
        </p:blipFill>
        <p:spPr>
          <a:xfrm>
            <a:off x="533400" y="1447800"/>
            <a:ext cx="7924800" cy="2971800"/>
          </a:xfrm>
          <a:prstGeom prst="rect">
            <a:avLst/>
          </a:prstGeom>
        </p:spPr>
      </p:pic>
      <p:pic>
        <p:nvPicPr>
          <p:cNvPr id="3" name="Picture 2" descr="truck_assy_a_8.JPG"/>
          <p:cNvPicPr>
            <a:picLocks noChangeAspect="1"/>
          </p:cNvPicPr>
          <p:nvPr/>
        </p:nvPicPr>
        <p:blipFill>
          <a:blip r:embed="rId3" cstate="print"/>
          <a:srcRect l="52500" t="40601" r="13333" b="27175"/>
          <a:stretch>
            <a:fillRect/>
          </a:stretch>
        </p:blipFill>
        <p:spPr>
          <a:xfrm>
            <a:off x="685800" y="4572000"/>
            <a:ext cx="3124200" cy="1828800"/>
          </a:xfrm>
          <a:prstGeom prst="rect">
            <a:avLst/>
          </a:prstGeom>
        </p:spPr>
      </p:pic>
      <p:sp>
        <p:nvSpPr>
          <p:cNvPr id="4" name="TextBox 3"/>
          <p:cNvSpPr txBox="1"/>
          <p:nvPr/>
        </p:nvSpPr>
        <p:spPr>
          <a:xfrm>
            <a:off x="228600" y="152400"/>
            <a:ext cx="8686800" cy="1200329"/>
          </a:xfrm>
          <a:prstGeom prst="rect">
            <a:avLst/>
          </a:prstGeom>
          <a:noFill/>
        </p:spPr>
        <p:txBody>
          <a:bodyPr wrap="square" rtlCol="0">
            <a:spAutoFit/>
          </a:bodyPr>
          <a:lstStyle/>
          <a:p>
            <a:r>
              <a:rPr lang="en-US" dirty="0" smtClean="0"/>
              <a:t>A shipping frame like below </a:t>
            </a:r>
            <a:r>
              <a:rPr lang="en-US" dirty="0" smtClean="0"/>
              <a:t>will </a:t>
            </a:r>
            <a:r>
              <a:rPr lang="en-US" dirty="0" smtClean="0"/>
              <a:t>be made out of C 10 x 20lb steel channels bolted together at the overlaps. 4 machine mounts are attached. 4 attachment points are on the corners for the truck tie-down chains. Hoist rings are used to attach the support frame / RFQ to the shipping frame. </a:t>
            </a:r>
            <a:r>
              <a:rPr lang="en-US" dirty="0" smtClean="0"/>
              <a:t>The frame is not painted.</a:t>
            </a:r>
            <a:endParaRPr lang="en-US" dirty="0"/>
          </a:p>
        </p:txBody>
      </p:sp>
      <p:sp>
        <p:nvSpPr>
          <p:cNvPr id="5" name="TextBox 4"/>
          <p:cNvSpPr txBox="1"/>
          <p:nvPr/>
        </p:nvSpPr>
        <p:spPr>
          <a:xfrm>
            <a:off x="5334000" y="5867400"/>
            <a:ext cx="3657600" cy="646331"/>
          </a:xfrm>
          <a:prstGeom prst="rect">
            <a:avLst/>
          </a:prstGeom>
          <a:noFill/>
        </p:spPr>
        <p:txBody>
          <a:bodyPr wrap="square" rtlCol="0">
            <a:spAutoFit/>
          </a:bodyPr>
          <a:lstStyle/>
          <a:p>
            <a:r>
              <a:rPr lang="en-US" dirty="0" smtClean="0"/>
              <a:t>This is very similar to how the SNS shipping frame was designed. </a:t>
            </a:r>
            <a:endParaRPr lang="en-US" dirty="0"/>
          </a:p>
        </p:txBody>
      </p:sp>
      <p:cxnSp>
        <p:nvCxnSpPr>
          <p:cNvPr id="7" name="Straight Arrow Connector 6"/>
          <p:cNvCxnSpPr/>
          <p:nvPr/>
        </p:nvCxnSpPr>
        <p:spPr>
          <a:xfrm flipH="1">
            <a:off x="2438400" y="4343400"/>
            <a:ext cx="1524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Slide Number Placeholder 7"/>
          <p:cNvSpPr>
            <a:spLocks noGrp="1"/>
          </p:cNvSpPr>
          <p:nvPr>
            <p:ph type="sldNum" sz="quarter" idx="12"/>
          </p:nvPr>
        </p:nvSpPr>
        <p:spPr/>
        <p:txBody>
          <a:bodyPr/>
          <a:lstStyle/>
          <a:p>
            <a:fld id="{6DA09A4E-B426-435F-BBDA-5553EE61FC90}" type="slidenum">
              <a:rPr lang="en-US" smtClean="0"/>
              <a:pPr/>
              <a:t>8</a:t>
            </a:fld>
            <a:endParaRPr lang="en-US"/>
          </a:p>
        </p:txBody>
      </p:sp>
      <p:sp>
        <p:nvSpPr>
          <p:cNvPr id="9" name="TextBox 8"/>
          <p:cNvSpPr txBox="1"/>
          <p:nvPr/>
        </p:nvSpPr>
        <p:spPr>
          <a:xfrm>
            <a:off x="1295400" y="2057400"/>
            <a:ext cx="1447800" cy="276999"/>
          </a:xfrm>
          <a:prstGeom prst="rect">
            <a:avLst/>
          </a:prstGeom>
          <a:noFill/>
        </p:spPr>
        <p:txBody>
          <a:bodyPr wrap="square" rtlCol="0">
            <a:spAutoFit/>
          </a:bodyPr>
          <a:lstStyle/>
          <a:p>
            <a:r>
              <a:rPr lang="en-US" sz="1200" dirty="0" smtClean="0"/>
              <a:t>Machine mount</a:t>
            </a:r>
            <a:endParaRPr lang="en-US" sz="1200" dirty="0"/>
          </a:p>
        </p:txBody>
      </p:sp>
      <p:cxnSp>
        <p:nvCxnSpPr>
          <p:cNvPr id="11" name="Straight Arrow Connector 10"/>
          <p:cNvCxnSpPr/>
          <p:nvPr/>
        </p:nvCxnSpPr>
        <p:spPr>
          <a:xfrm>
            <a:off x="1676400" y="2286000"/>
            <a:ext cx="76200"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7696200" y="1524000"/>
            <a:ext cx="1295400" cy="461665"/>
          </a:xfrm>
          <a:prstGeom prst="rect">
            <a:avLst/>
          </a:prstGeom>
          <a:noFill/>
        </p:spPr>
        <p:txBody>
          <a:bodyPr wrap="square" rtlCol="0">
            <a:spAutoFit/>
          </a:bodyPr>
          <a:lstStyle/>
          <a:p>
            <a:r>
              <a:rPr lang="en-US" sz="1200" dirty="0" smtClean="0"/>
              <a:t>Trucker attach point</a:t>
            </a:r>
            <a:endParaRPr lang="en-US" sz="1200" dirty="0"/>
          </a:p>
        </p:txBody>
      </p:sp>
      <p:cxnSp>
        <p:nvCxnSpPr>
          <p:cNvPr id="14" name="Straight Arrow Connector 13"/>
          <p:cNvCxnSpPr/>
          <p:nvPr/>
        </p:nvCxnSpPr>
        <p:spPr>
          <a:xfrm flipH="1">
            <a:off x="7162800" y="1600200"/>
            <a:ext cx="533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M Mount.jpeg"/>
          <p:cNvPicPr>
            <a:picLocks noChangeAspect="1"/>
          </p:cNvPicPr>
          <p:nvPr/>
        </p:nvPicPr>
        <p:blipFill>
          <a:blip r:embed="rId2" cstate="print"/>
          <a:srcRect l="23328" t="8889" r="21550" b="2222"/>
          <a:stretch>
            <a:fillRect/>
          </a:stretch>
        </p:blipFill>
        <p:spPr>
          <a:xfrm>
            <a:off x="228600" y="609600"/>
            <a:ext cx="4724400" cy="6096000"/>
          </a:xfrm>
          <a:prstGeom prst="rect">
            <a:avLst/>
          </a:prstGeom>
        </p:spPr>
      </p:pic>
      <p:pic>
        <p:nvPicPr>
          <p:cNvPr id="3" name="Picture 2" descr="SLM Mount_2.jpeg"/>
          <p:cNvPicPr>
            <a:picLocks noChangeAspect="1"/>
          </p:cNvPicPr>
          <p:nvPr/>
        </p:nvPicPr>
        <p:blipFill>
          <a:blip r:embed="rId3" cstate="print"/>
          <a:srcRect l="25995" t="12222" r="29552" b="3333"/>
          <a:stretch>
            <a:fillRect/>
          </a:stretch>
        </p:blipFill>
        <p:spPr>
          <a:xfrm>
            <a:off x="5181600" y="609600"/>
            <a:ext cx="3810000" cy="5791200"/>
          </a:xfrm>
          <a:prstGeom prst="rect">
            <a:avLst/>
          </a:prstGeom>
        </p:spPr>
      </p:pic>
      <p:sp>
        <p:nvSpPr>
          <p:cNvPr id="4" name="TextBox 3"/>
          <p:cNvSpPr txBox="1"/>
          <p:nvPr/>
        </p:nvSpPr>
        <p:spPr>
          <a:xfrm>
            <a:off x="152400" y="76200"/>
            <a:ext cx="87630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t>This is the catalog page for the machine mounts. The RFQ and support frame </a:t>
            </a:r>
            <a:r>
              <a:rPr lang="en-US" sz="1600" dirty="0" smtClean="0"/>
              <a:t>weighs </a:t>
            </a:r>
            <a:r>
              <a:rPr lang="en-US" sz="1600" dirty="0" smtClean="0"/>
              <a:t>about </a:t>
            </a:r>
            <a:r>
              <a:rPr lang="en-US" sz="1600" dirty="0" smtClean="0"/>
              <a:t>12,500 lbs. </a:t>
            </a:r>
            <a:r>
              <a:rPr lang="en-US" sz="1600" dirty="0" smtClean="0"/>
              <a:t>There fore 4 SLM-48A’s rated at 4,800 lbs each should be adequate.</a:t>
            </a:r>
            <a:endParaRPr lang="en-US" sz="1600" dirty="0"/>
          </a:p>
        </p:txBody>
      </p:sp>
      <p:sp>
        <p:nvSpPr>
          <p:cNvPr id="5" name="Slide Number Placeholder 4"/>
          <p:cNvSpPr>
            <a:spLocks noGrp="1"/>
          </p:cNvSpPr>
          <p:nvPr>
            <p:ph type="sldNum" sz="quarter" idx="12"/>
          </p:nvPr>
        </p:nvSpPr>
        <p:spPr/>
        <p:txBody>
          <a:bodyPr/>
          <a:lstStyle/>
          <a:p>
            <a:fld id="{6DA09A4E-B426-435F-BBDA-5553EE61FC90}" type="slidenum">
              <a:rPr lang="en-US" smtClean="0"/>
              <a:pPr/>
              <a:t>9</a:t>
            </a:fld>
            <a:endParaRPr lang="en-US"/>
          </a:p>
        </p:txBody>
      </p:sp>
      <p:cxnSp>
        <p:nvCxnSpPr>
          <p:cNvPr id="7" name="Straight Arrow Connector 6"/>
          <p:cNvCxnSpPr/>
          <p:nvPr/>
        </p:nvCxnSpPr>
        <p:spPr>
          <a:xfrm>
            <a:off x="5181600" y="4343400"/>
            <a:ext cx="381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4105</TotalTime>
  <Words>1365</Words>
  <Application>Microsoft Office PowerPoint</Application>
  <PresentationFormat>On-screen Show (4:3)</PresentationFormat>
  <Paragraphs>184</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Mathew Hoff</dc:creator>
  <cp:lastModifiedBy>Mathew Hoff</cp:lastModifiedBy>
  <cp:revision>57</cp:revision>
  <dcterms:created xsi:type="dcterms:W3CDTF">2015-02-02T23:01:29Z</dcterms:created>
  <dcterms:modified xsi:type="dcterms:W3CDTF">2015-02-05T19:26:58Z</dcterms:modified>
</cp:coreProperties>
</file>