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61" r:id="rId3"/>
    <p:sldId id="269" r:id="rId4"/>
    <p:sldId id="266" r:id="rId5"/>
    <p:sldId id="263" r:id="rId6"/>
    <p:sldId id="265" r:id="rId7"/>
    <p:sldId id="262" r:id="rId8"/>
    <p:sldId id="267" r:id="rId9"/>
    <p:sldId id="268" r:id="rId10"/>
    <p:sldId id="258" r:id="rId11"/>
    <p:sldId id="259"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57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A86F67-10AE-492A-A83D-87378A427FCA}"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FBF99-205D-46D2-9A9F-AB5A8978ECD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F98AA-AE39-44BF-B45A-2F582B72E248}"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2743D-EBEA-4E91-886C-B1809A70C9F9}"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87EAF-0447-4BCE-BAA6-345A2C0B5919}"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7CA4E-E26A-4A3A-9F37-CBB207722AFF}"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0F6594-C22A-4542-BB45-15D8605F94E6}" type="datetime1">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F3F63-C24B-433A-A683-8E624953AB6C}" type="datetime1">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AAF06F-B744-4225-83F1-7115E62226FA}" type="datetime1">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4B21B5-757A-445C-8E38-5998433A14DD}" type="datetime1">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0B2E2-ECD4-4908-8A79-7922EB9EE53A}" type="datetime1">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28BBB-3070-4206-ADEB-66E1012E3D55}" type="datetime1">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7AF37-5581-4256-8407-7A87C2E19366}" type="datetime1">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42753-C78A-42A6-B43C-49AB6BC256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0AA0A-18E1-45EF-BB06-6DB2EEC3C9EF}" type="datetime1">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42753-C78A-42A6-B43C-49AB6BC256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1</a:t>
            </a:fld>
            <a:endParaRPr lang="en-US"/>
          </a:p>
        </p:txBody>
      </p:sp>
      <p:pic>
        <p:nvPicPr>
          <p:cNvPr id="5" name="Picture 4" descr="IMG_1779.JPG"/>
          <p:cNvPicPr>
            <a:picLocks noChangeAspect="1"/>
          </p:cNvPicPr>
          <p:nvPr/>
        </p:nvPicPr>
        <p:blipFill>
          <a:blip r:embed="rId2" cstate="print"/>
          <a:srcRect l="7500" b="5556"/>
          <a:stretch>
            <a:fillRect/>
          </a:stretch>
        </p:blipFill>
        <p:spPr>
          <a:xfrm>
            <a:off x="1066800" y="914400"/>
            <a:ext cx="6553200" cy="5018216"/>
          </a:xfrm>
          <a:prstGeom prst="rect">
            <a:avLst/>
          </a:prstGeom>
        </p:spPr>
      </p:pic>
      <p:sp>
        <p:nvSpPr>
          <p:cNvPr id="6" name="TextBox 5"/>
          <p:cNvSpPr txBox="1"/>
          <p:nvPr/>
        </p:nvSpPr>
        <p:spPr>
          <a:xfrm>
            <a:off x="2438400" y="228600"/>
            <a:ext cx="4038600" cy="381000"/>
          </a:xfrm>
          <a:prstGeom prst="rect">
            <a:avLst/>
          </a:prstGeom>
          <a:noFill/>
        </p:spPr>
        <p:txBody>
          <a:bodyPr wrap="square" rtlCol="0">
            <a:spAutoFit/>
          </a:bodyPr>
          <a:lstStyle/>
          <a:p>
            <a:r>
              <a:rPr lang="en-US" dirty="0" smtClean="0"/>
              <a:t>April 30 , 2015 PXIE Fabrication Update</a:t>
            </a:r>
            <a:endParaRPr lang="en-US" dirty="0"/>
          </a:p>
        </p:txBody>
      </p:sp>
      <p:sp>
        <p:nvSpPr>
          <p:cNvPr id="7" name="TextBox 6"/>
          <p:cNvSpPr txBox="1"/>
          <p:nvPr/>
        </p:nvSpPr>
        <p:spPr>
          <a:xfrm>
            <a:off x="2590800" y="6324600"/>
            <a:ext cx="3276600" cy="369332"/>
          </a:xfrm>
          <a:prstGeom prst="rect">
            <a:avLst/>
          </a:prstGeom>
          <a:noFill/>
        </p:spPr>
        <p:txBody>
          <a:bodyPr wrap="square" rtlCol="0">
            <a:spAutoFit/>
          </a:bodyPr>
          <a:lstStyle/>
          <a:p>
            <a:r>
              <a:rPr lang="en-US" dirty="0" smtClean="0"/>
              <a:t>Matt Hoff   LBNL  April 30, 2015</a:t>
            </a:r>
            <a:endParaRPr lang="en-US" dirty="0"/>
          </a:p>
        </p:txBody>
      </p:sp>
      <p:sp>
        <p:nvSpPr>
          <p:cNvPr id="8" name="TextBox 7"/>
          <p:cNvSpPr txBox="1"/>
          <p:nvPr/>
        </p:nvSpPr>
        <p:spPr>
          <a:xfrm>
            <a:off x="1066800" y="914400"/>
            <a:ext cx="2133600"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t>Daughter and Son to Work Day</a:t>
            </a:r>
          </a:p>
          <a:p>
            <a:r>
              <a:rPr lang="en-US" sz="1200" dirty="0" smtClean="0"/>
              <a:t>April 23, 2015</a:t>
            </a:r>
          </a:p>
          <a:p>
            <a:r>
              <a:rPr lang="en-US" sz="1000" dirty="0" smtClean="0"/>
              <a:t>Ari and </a:t>
            </a:r>
            <a:r>
              <a:rPr lang="en-US" sz="1000" dirty="0" err="1" smtClean="0"/>
              <a:t>Kwin</a:t>
            </a:r>
            <a:r>
              <a:rPr lang="en-US" sz="1000" dirty="0" smtClean="0"/>
              <a:t>, my wife’s cousin’s kids with Module 2</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428_endplates_from_FNAL.JPG"/>
          <p:cNvPicPr>
            <a:picLocks noChangeAspect="1"/>
          </p:cNvPicPr>
          <p:nvPr/>
        </p:nvPicPr>
        <p:blipFill>
          <a:blip r:embed="rId2" cstate="print"/>
          <a:srcRect l="2500" t="25556"/>
          <a:stretch>
            <a:fillRect/>
          </a:stretch>
        </p:blipFill>
        <p:spPr>
          <a:xfrm>
            <a:off x="304800" y="1066800"/>
            <a:ext cx="8382000" cy="4799949"/>
          </a:xfrm>
          <a:prstGeom prst="rect">
            <a:avLst/>
          </a:prstGeom>
        </p:spPr>
      </p:pic>
      <p:sp>
        <p:nvSpPr>
          <p:cNvPr id="3" name="TextBox 2"/>
          <p:cNvSpPr txBox="1"/>
          <p:nvPr/>
        </p:nvSpPr>
        <p:spPr>
          <a:xfrm>
            <a:off x="381000" y="304800"/>
            <a:ext cx="8458200" cy="369332"/>
          </a:xfrm>
          <a:prstGeom prst="rect">
            <a:avLst/>
          </a:prstGeom>
          <a:noFill/>
        </p:spPr>
        <p:txBody>
          <a:bodyPr wrap="square" rtlCol="0">
            <a:spAutoFit/>
          </a:bodyPr>
          <a:lstStyle/>
          <a:p>
            <a:r>
              <a:rPr lang="en-US" dirty="0" smtClean="0"/>
              <a:t>End Cap Plates from FNAL arrived April 28, 2015. The boxes have not been opened yet.</a:t>
            </a:r>
            <a:endParaRPr lang="en-US" dirty="0"/>
          </a:p>
        </p:txBody>
      </p:sp>
      <p:sp>
        <p:nvSpPr>
          <p:cNvPr id="4" name="Slide Number Placeholder 3"/>
          <p:cNvSpPr>
            <a:spLocks noGrp="1"/>
          </p:cNvSpPr>
          <p:nvPr>
            <p:ph type="sldNum" sz="quarter" idx="12"/>
          </p:nvPr>
        </p:nvSpPr>
        <p:spPr/>
        <p:txBody>
          <a:bodyPr/>
          <a:lstStyle/>
          <a:p>
            <a:fld id="{97242753-C78A-42A6-B43C-49AB6BC256C9}"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11</a:t>
            </a:fld>
            <a:endParaRPr lang="en-US"/>
          </a:p>
        </p:txBody>
      </p:sp>
      <p:pic>
        <p:nvPicPr>
          <p:cNvPr id="3" name="Picture 2" descr="20150428_5.JPG"/>
          <p:cNvPicPr>
            <a:picLocks noChangeAspect="1"/>
          </p:cNvPicPr>
          <p:nvPr/>
        </p:nvPicPr>
        <p:blipFill>
          <a:blip r:embed="rId2" cstate="print"/>
          <a:srcRect l="6667" r="15000"/>
          <a:stretch>
            <a:fillRect/>
          </a:stretch>
        </p:blipFill>
        <p:spPr>
          <a:xfrm rot="5400000">
            <a:off x="3155005" y="654997"/>
            <a:ext cx="5715000" cy="5471809"/>
          </a:xfrm>
          <a:prstGeom prst="rect">
            <a:avLst/>
          </a:prstGeom>
        </p:spPr>
      </p:pic>
      <p:sp>
        <p:nvSpPr>
          <p:cNvPr id="4" name="TextBox 3"/>
          <p:cNvSpPr txBox="1"/>
          <p:nvPr/>
        </p:nvSpPr>
        <p:spPr>
          <a:xfrm>
            <a:off x="228600" y="1066800"/>
            <a:ext cx="2667000" cy="2308324"/>
          </a:xfrm>
          <a:prstGeom prst="rect">
            <a:avLst/>
          </a:prstGeom>
          <a:noFill/>
        </p:spPr>
        <p:txBody>
          <a:bodyPr wrap="square" rtlCol="0">
            <a:spAutoFit/>
          </a:bodyPr>
          <a:lstStyle/>
          <a:p>
            <a:r>
              <a:rPr lang="en-US" dirty="0" smtClean="0"/>
              <a:t>Sensing loop port plugs have been designed and prototyped. 48 more are now in production. These will plug the sensing loop port holes if the sensing loop are late for vacuum testing.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12</a:t>
            </a:fld>
            <a:endParaRPr lang="en-US"/>
          </a:p>
        </p:txBody>
      </p:sp>
      <p:pic>
        <p:nvPicPr>
          <p:cNvPr id="1026" name="Picture 2" descr="C:\Users\hoff\Desktop\shipping spread sheet screen shot.gif"/>
          <p:cNvPicPr>
            <a:picLocks noChangeAspect="1" noChangeArrowheads="1"/>
          </p:cNvPicPr>
          <p:nvPr/>
        </p:nvPicPr>
        <p:blipFill>
          <a:blip r:embed="rId2" cstate="print"/>
          <a:srcRect l="7562" t="12681" r="41821" b="24831"/>
          <a:stretch>
            <a:fillRect/>
          </a:stretch>
        </p:blipFill>
        <p:spPr bwMode="auto">
          <a:xfrm>
            <a:off x="3352800" y="685800"/>
            <a:ext cx="5410200" cy="5344222"/>
          </a:xfrm>
          <a:prstGeom prst="rect">
            <a:avLst/>
          </a:prstGeom>
          <a:noFill/>
        </p:spPr>
      </p:pic>
      <p:sp>
        <p:nvSpPr>
          <p:cNvPr id="4" name="TextBox 3"/>
          <p:cNvSpPr txBox="1"/>
          <p:nvPr/>
        </p:nvSpPr>
        <p:spPr>
          <a:xfrm>
            <a:off x="381000" y="838200"/>
            <a:ext cx="2286000"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The shipping spread sheet has been started. The list will grow longer and more detailed in the coming weeks.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2</a:t>
            </a:fld>
            <a:endParaRPr lang="en-US"/>
          </a:p>
        </p:txBody>
      </p:sp>
      <p:pic>
        <p:nvPicPr>
          <p:cNvPr id="3" name="Picture 2" descr="20150428_1_mod4.JPG"/>
          <p:cNvPicPr>
            <a:picLocks noChangeAspect="1"/>
          </p:cNvPicPr>
          <p:nvPr/>
        </p:nvPicPr>
        <p:blipFill>
          <a:blip r:embed="rId2" cstate="print"/>
          <a:stretch>
            <a:fillRect/>
          </a:stretch>
        </p:blipFill>
        <p:spPr>
          <a:xfrm>
            <a:off x="228600" y="152400"/>
            <a:ext cx="8763000" cy="6572250"/>
          </a:xfrm>
          <a:prstGeom prst="rect">
            <a:avLst/>
          </a:prstGeom>
        </p:spPr>
      </p:pic>
      <p:sp>
        <p:nvSpPr>
          <p:cNvPr id="4" name="TextBox 3"/>
          <p:cNvSpPr txBox="1"/>
          <p:nvPr/>
        </p:nvSpPr>
        <p:spPr>
          <a:xfrm>
            <a:off x="914400" y="762000"/>
            <a:ext cx="2209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Module 4 is leak tight</a:t>
            </a:r>
            <a:endParaRPr lang="en-US" dirty="0"/>
          </a:p>
        </p:txBody>
      </p:sp>
      <p:cxnSp>
        <p:nvCxnSpPr>
          <p:cNvPr id="6" name="Straight Arrow Connector 5"/>
          <p:cNvCxnSpPr/>
          <p:nvPr/>
        </p:nvCxnSpPr>
        <p:spPr>
          <a:xfrm flipH="1">
            <a:off x="1447800" y="1143000"/>
            <a:ext cx="1371600" cy="3048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04800" y="1752600"/>
            <a:ext cx="1524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April 28, 2015</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3</a:t>
            </a:fld>
            <a:endParaRPr lang="en-US"/>
          </a:p>
        </p:txBody>
      </p:sp>
      <p:pic>
        <p:nvPicPr>
          <p:cNvPr id="3" name="Picture 2" descr="20150430_13_mod4.JPG"/>
          <p:cNvPicPr>
            <a:picLocks noChangeAspect="1"/>
          </p:cNvPicPr>
          <p:nvPr/>
        </p:nvPicPr>
        <p:blipFill>
          <a:blip r:embed="rId2" cstate="print"/>
          <a:stretch>
            <a:fillRect/>
          </a:stretch>
        </p:blipFill>
        <p:spPr>
          <a:xfrm>
            <a:off x="1600200" y="838200"/>
            <a:ext cx="7416800" cy="5562600"/>
          </a:xfrm>
          <a:prstGeom prst="rect">
            <a:avLst/>
          </a:prstGeom>
        </p:spPr>
      </p:pic>
      <p:sp>
        <p:nvSpPr>
          <p:cNvPr id="4" name="TextBox 3"/>
          <p:cNvSpPr txBox="1"/>
          <p:nvPr/>
        </p:nvSpPr>
        <p:spPr>
          <a:xfrm>
            <a:off x="457200" y="152400"/>
            <a:ext cx="8153400" cy="584775"/>
          </a:xfrm>
          <a:prstGeom prst="rect">
            <a:avLst/>
          </a:prstGeom>
          <a:noFill/>
        </p:spPr>
        <p:txBody>
          <a:bodyPr wrap="square" rtlCol="0">
            <a:spAutoFit/>
          </a:bodyPr>
          <a:lstStyle/>
          <a:p>
            <a:r>
              <a:rPr lang="en-US" sz="1600" dirty="0" smtClean="0"/>
              <a:t>Module 4  April 30, 2015 at 10:30 AM. Their has been no vacuum pumping on this module for over 36 hours and the vacuum gauge still reads a low pressure.  Leak tight. </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4</a:t>
            </a:fld>
            <a:endParaRPr lang="en-US"/>
          </a:p>
        </p:txBody>
      </p:sp>
      <p:pic>
        <p:nvPicPr>
          <p:cNvPr id="3" name="Picture 2" descr="20150430_7.JPG"/>
          <p:cNvPicPr>
            <a:picLocks noChangeAspect="1"/>
          </p:cNvPicPr>
          <p:nvPr/>
        </p:nvPicPr>
        <p:blipFill>
          <a:blip r:embed="rId2" cstate="print"/>
          <a:srcRect l="15160" t="6028" r="11436" b="7447"/>
          <a:stretch>
            <a:fillRect/>
          </a:stretch>
        </p:blipFill>
        <p:spPr>
          <a:xfrm rot="5400000">
            <a:off x="1908313" y="536713"/>
            <a:ext cx="6629401" cy="5860775"/>
          </a:xfrm>
          <a:prstGeom prst="rect">
            <a:avLst/>
          </a:prstGeom>
        </p:spPr>
      </p:pic>
      <p:sp>
        <p:nvSpPr>
          <p:cNvPr id="4" name="TextBox 3"/>
          <p:cNvSpPr txBox="1"/>
          <p:nvPr/>
        </p:nvSpPr>
        <p:spPr>
          <a:xfrm>
            <a:off x="152400" y="381000"/>
            <a:ext cx="24384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Main Support Frame welding complete. Off to the </a:t>
            </a:r>
            <a:r>
              <a:rPr lang="en-US" dirty="0" err="1" smtClean="0"/>
              <a:t>poweder</a:t>
            </a:r>
            <a:r>
              <a:rPr lang="en-US" dirty="0" smtClean="0"/>
              <a:t> coat vendor May 1. </a:t>
            </a:r>
            <a:endParaRPr lang="en-US" dirty="0"/>
          </a:p>
        </p:txBody>
      </p:sp>
      <p:sp>
        <p:nvSpPr>
          <p:cNvPr id="5" name="TextBox 4"/>
          <p:cNvSpPr txBox="1"/>
          <p:nvPr/>
        </p:nvSpPr>
        <p:spPr>
          <a:xfrm>
            <a:off x="0" y="3505200"/>
            <a:ext cx="2362200" cy="1107996"/>
          </a:xfrm>
          <a:prstGeom prst="rect">
            <a:avLst/>
          </a:prstGeom>
          <a:noFill/>
        </p:spPr>
        <p:txBody>
          <a:bodyPr wrap="square" rtlCol="0">
            <a:spAutoFit/>
          </a:bodyPr>
          <a:lstStyle/>
          <a:p>
            <a:r>
              <a:rPr lang="en-US" sz="1600" dirty="0" smtClean="0"/>
              <a:t>Auxiliary supports (outriggers) are still being fabricated / welded. They do not need painting</a:t>
            </a: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5</a:t>
            </a:fld>
            <a:endParaRPr lang="en-US"/>
          </a:p>
        </p:txBody>
      </p:sp>
      <p:pic>
        <p:nvPicPr>
          <p:cNvPr id="3" name="Picture 2" descr="20150423_8.JPG"/>
          <p:cNvPicPr>
            <a:picLocks noChangeAspect="1"/>
          </p:cNvPicPr>
          <p:nvPr/>
        </p:nvPicPr>
        <p:blipFill>
          <a:blip r:embed="rId2" cstate="print"/>
          <a:srcRect b="21111"/>
          <a:stretch>
            <a:fillRect/>
          </a:stretch>
        </p:blipFill>
        <p:spPr>
          <a:xfrm>
            <a:off x="457200" y="1066800"/>
            <a:ext cx="5143500" cy="5410200"/>
          </a:xfrm>
          <a:prstGeom prst="rect">
            <a:avLst/>
          </a:prstGeom>
        </p:spPr>
      </p:pic>
      <p:cxnSp>
        <p:nvCxnSpPr>
          <p:cNvPr id="5" name="Straight Arrow Connector 4"/>
          <p:cNvCxnSpPr/>
          <p:nvPr/>
        </p:nvCxnSpPr>
        <p:spPr>
          <a:xfrm flipH="1" flipV="1">
            <a:off x="3810000" y="4572000"/>
            <a:ext cx="19050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791200" y="4549676"/>
            <a:ext cx="2590800" cy="2308324"/>
          </a:xfrm>
          <a:prstGeom prst="rect">
            <a:avLst/>
          </a:prstGeom>
          <a:noFill/>
        </p:spPr>
        <p:txBody>
          <a:bodyPr wrap="square" rtlCol="0">
            <a:spAutoFit/>
          </a:bodyPr>
          <a:lstStyle/>
          <a:p>
            <a:r>
              <a:rPr lang="en-US" dirty="0" smtClean="0"/>
              <a:t>The rectangular steel tubing has a weld seam bump on the inside. The end block machinist hand fitted each end  block to fit perfectly inside each tube. Nice craftsmanship from the LBNL shops.</a:t>
            </a:r>
            <a:endParaRPr lang="en-US" dirty="0"/>
          </a:p>
        </p:txBody>
      </p:sp>
      <p:pic>
        <p:nvPicPr>
          <p:cNvPr id="7" name="Picture 6" descr="20150430_2.JPG"/>
          <p:cNvPicPr>
            <a:picLocks noChangeAspect="1"/>
          </p:cNvPicPr>
          <p:nvPr/>
        </p:nvPicPr>
        <p:blipFill>
          <a:blip r:embed="rId3" cstate="print"/>
          <a:srcRect l="19167" t="4444" r="29167" b="10000"/>
          <a:stretch>
            <a:fillRect/>
          </a:stretch>
        </p:blipFill>
        <p:spPr>
          <a:xfrm>
            <a:off x="5334000" y="152400"/>
            <a:ext cx="3374571" cy="4191000"/>
          </a:xfrm>
          <a:prstGeom prst="rect">
            <a:avLst/>
          </a:prstGeom>
        </p:spPr>
        <p:style>
          <a:lnRef idx="2">
            <a:schemeClr val="dk1"/>
          </a:lnRef>
          <a:fillRef idx="1">
            <a:schemeClr val="lt1"/>
          </a:fillRef>
          <a:effectRef idx="0">
            <a:schemeClr val="dk1"/>
          </a:effectRef>
          <a:fontRef idx="minor">
            <a:schemeClr val="dk1"/>
          </a:fontRef>
        </p:style>
      </p:pic>
      <p:sp>
        <p:nvSpPr>
          <p:cNvPr id="9" name="TextBox 8"/>
          <p:cNvSpPr txBox="1"/>
          <p:nvPr/>
        </p:nvSpPr>
        <p:spPr>
          <a:xfrm>
            <a:off x="7467600" y="3581400"/>
            <a:ext cx="12192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After weld</a:t>
            </a:r>
            <a:endParaRPr lang="en-US" dirty="0"/>
          </a:p>
        </p:txBody>
      </p:sp>
      <p:sp>
        <p:nvSpPr>
          <p:cNvPr id="12" name="TextBox 11"/>
          <p:cNvSpPr txBox="1"/>
          <p:nvPr/>
        </p:nvSpPr>
        <p:spPr>
          <a:xfrm>
            <a:off x="381000" y="304800"/>
            <a:ext cx="23622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Support Frame Details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6</a:t>
            </a:fld>
            <a:endParaRPr lang="en-US"/>
          </a:p>
        </p:txBody>
      </p:sp>
      <p:pic>
        <p:nvPicPr>
          <p:cNvPr id="3" name="Picture 2" descr="20150430_1.JPG"/>
          <p:cNvPicPr>
            <a:picLocks noChangeAspect="1"/>
          </p:cNvPicPr>
          <p:nvPr/>
        </p:nvPicPr>
        <p:blipFill>
          <a:blip r:embed="rId2" cstate="print"/>
          <a:srcRect l="20833" t="8889" r="22500" b="20000"/>
          <a:stretch>
            <a:fillRect/>
          </a:stretch>
        </p:blipFill>
        <p:spPr>
          <a:xfrm>
            <a:off x="4772025" y="0"/>
            <a:ext cx="4371976" cy="4114800"/>
          </a:xfrm>
          <a:prstGeom prst="rect">
            <a:avLst/>
          </a:prstGeom>
        </p:spPr>
      </p:pic>
      <p:pic>
        <p:nvPicPr>
          <p:cNvPr id="4" name="Picture 3" descr="20150430_3.JPG"/>
          <p:cNvPicPr>
            <a:picLocks noChangeAspect="1"/>
          </p:cNvPicPr>
          <p:nvPr/>
        </p:nvPicPr>
        <p:blipFill>
          <a:blip r:embed="rId3" cstate="print"/>
          <a:srcRect l="24166" t="5556" r="26667" b="17778"/>
          <a:stretch>
            <a:fillRect/>
          </a:stretch>
        </p:blipFill>
        <p:spPr>
          <a:xfrm>
            <a:off x="533400" y="0"/>
            <a:ext cx="3095487" cy="3620146"/>
          </a:xfrm>
          <a:prstGeom prst="rect">
            <a:avLst/>
          </a:prstGeom>
        </p:spPr>
      </p:pic>
      <p:pic>
        <p:nvPicPr>
          <p:cNvPr id="5" name="Picture 4" descr="20150430_5.JPG"/>
          <p:cNvPicPr>
            <a:picLocks noChangeAspect="1"/>
          </p:cNvPicPr>
          <p:nvPr/>
        </p:nvPicPr>
        <p:blipFill>
          <a:blip r:embed="rId4" cstate="print"/>
          <a:srcRect l="4167" t="25556" r="7500"/>
          <a:stretch>
            <a:fillRect/>
          </a:stretch>
        </p:blipFill>
        <p:spPr>
          <a:xfrm>
            <a:off x="76200" y="3486508"/>
            <a:ext cx="5334000" cy="3371491"/>
          </a:xfrm>
          <a:prstGeom prst="rect">
            <a:avLst/>
          </a:prstGeom>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5638800" y="5638800"/>
            <a:ext cx="2667000" cy="369332"/>
          </a:xfrm>
          <a:prstGeom prst="rect">
            <a:avLst/>
          </a:prstGeom>
          <a:noFill/>
        </p:spPr>
        <p:txBody>
          <a:bodyPr wrap="square" rtlCol="0">
            <a:spAutoFit/>
          </a:bodyPr>
          <a:lstStyle/>
          <a:p>
            <a:r>
              <a:rPr lang="en-US" dirty="0" smtClean="0"/>
              <a:t>Floor plates fabricated</a:t>
            </a:r>
            <a:endParaRPr lang="en-US" dirty="0"/>
          </a:p>
        </p:txBody>
      </p:sp>
      <p:sp>
        <p:nvSpPr>
          <p:cNvPr id="7" name="TextBox 6"/>
          <p:cNvSpPr txBox="1"/>
          <p:nvPr/>
        </p:nvSpPr>
        <p:spPr>
          <a:xfrm>
            <a:off x="3124200" y="76200"/>
            <a:ext cx="2362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Support Frame Details</a:t>
            </a:r>
            <a:endParaRPr lang="en-US" dirty="0"/>
          </a:p>
        </p:txBody>
      </p:sp>
      <p:cxnSp>
        <p:nvCxnSpPr>
          <p:cNvPr id="9" name="Straight Arrow Connector 8"/>
          <p:cNvCxnSpPr/>
          <p:nvPr/>
        </p:nvCxnSpPr>
        <p:spPr>
          <a:xfrm flipH="1">
            <a:off x="5562600" y="6019800"/>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7</a:t>
            </a:fld>
            <a:endParaRPr lang="en-US"/>
          </a:p>
        </p:txBody>
      </p:sp>
      <p:pic>
        <p:nvPicPr>
          <p:cNvPr id="3" name="Picture 2" descr="20150423_5_mod2.JPG"/>
          <p:cNvPicPr>
            <a:picLocks noChangeAspect="1"/>
          </p:cNvPicPr>
          <p:nvPr/>
        </p:nvPicPr>
        <p:blipFill>
          <a:blip r:embed="rId2" cstate="print"/>
          <a:stretch>
            <a:fillRect/>
          </a:stretch>
        </p:blipFill>
        <p:spPr>
          <a:xfrm>
            <a:off x="914400" y="0"/>
            <a:ext cx="5143500" cy="6858000"/>
          </a:xfrm>
          <a:prstGeom prst="rect">
            <a:avLst/>
          </a:prstGeom>
        </p:spPr>
      </p:pic>
      <p:sp>
        <p:nvSpPr>
          <p:cNvPr id="4" name="TextBox 3"/>
          <p:cNvSpPr txBox="1"/>
          <p:nvPr/>
        </p:nvSpPr>
        <p:spPr>
          <a:xfrm>
            <a:off x="6324600" y="3886200"/>
            <a:ext cx="24384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Module 2 April 23, 2015</a:t>
            </a:r>
            <a:endParaRPr lang="en-US" dirty="0"/>
          </a:p>
        </p:txBody>
      </p:sp>
      <p:pic>
        <p:nvPicPr>
          <p:cNvPr id="5" name="Picture 4" descr="20150417_6_mod1and_Mark Campagna.JPG"/>
          <p:cNvPicPr>
            <a:picLocks noChangeAspect="1"/>
          </p:cNvPicPr>
          <p:nvPr/>
        </p:nvPicPr>
        <p:blipFill>
          <a:blip r:embed="rId3" cstate="print"/>
          <a:srcRect t="3333" b="24444"/>
          <a:stretch>
            <a:fillRect/>
          </a:stretch>
        </p:blipFill>
        <p:spPr>
          <a:xfrm>
            <a:off x="6191250" y="0"/>
            <a:ext cx="2952750" cy="2843389"/>
          </a:xfrm>
          <a:prstGeom prst="rect">
            <a:avLst/>
          </a:prstGeom>
        </p:spPr>
      </p:pic>
      <p:sp>
        <p:nvSpPr>
          <p:cNvPr id="6" name="TextBox 5"/>
          <p:cNvSpPr txBox="1"/>
          <p:nvPr/>
        </p:nvSpPr>
        <p:spPr>
          <a:xfrm>
            <a:off x="228600" y="152400"/>
            <a:ext cx="2590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Module End Wall Machining is underway.</a:t>
            </a:r>
            <a:endParaRPr lang="en-US" dirty="0"/>
          </a:p>
        </p:txBody>
      </p:sp>
      <p:sp>
        <p:nvSpPr>
          <p:cNvPr id="7" name="TextBox 6"/>
          <p:cNvSpPr txBox="1"/>
          <p:nvPr/>
        </p:nvSpPr>
        <p:spPr>
          <a:xfrm>
            <a:off x="6248400" y="4876800"/>
            <a:ext cx="2743200" cy="1200329"/>
          </a:xfrm>
          <a:prstGeom prst="rect">
            <a:avLst/>
          </a:prstGeom>
          <a:noFill/>
        </p:spPr>
        <p:txBody>
          <a:bodyPr wrap="square" rtlCol="0">
            <a:spAutoFit/>
          </a:bodyPr>
          <a:lstStyle/>
          <a:p>
            <a:r>
              <a:rPr lang="en-US" dirty="0" smtClean="0"/>
              <a:t>Modules 1 and 2 are complete. Module 3 will be done either May 1 or May 4</a:t>
            </a:r>
            <a:r>
              <a:rPr lang="en-US" baseline="30000" dirty="0" smtClean="0"/>
              <a:t>th</a:t>
            </a:r>
            <a:r>
              <a:rPr lang="en-US" dirty="0" smtClean="0"/>
              <a:t>. Module 4 after that. </a:t>
            </a:r>
            <a:endParaRPr lang="en-US" dirty="0"/>
          </a:p>
        </p:txBody>
      </p:sp>
      <p:sp>
        <p:nvSpPr>
          <p:cNvPr id="8" name="TextBox 7"/>
          <p:cNvSpPr txBox="1"/>
          <p:nvPr/>
        </p:nvSpPr>
        <p:spPr>
          <a:xfrm>
            <a:off x="6400800" y="152400"/>
            <a:ext cx="91440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Module 1</a:t>
            </a:r>
            <a:endParaRPr lang="en-US" sz="1400" dirty="0"/>
          </a:p>
        </p:txBody>
      </p:sp>
      <p:cxnSp>
        <p:nvCxnSpPr>
          <p:cNvPr id="10" name="Straight Arrow Connector 9"/>
          <p:cNvCxnSpPr/>
          <p:nvPr/>
        </p:nvCxnSpPr>
        <p:spPr>
          <a:xfrm flipH="1">
            <a:off x="6248400" y="3733800"/>
            <a:ext cx="1066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858000" y="2819400"/>
            <a:ext cx="2209800" cy="276999"/>
          </a:xfrm>
          <a:prstGeom prst="rect">
            <a:avLst/>
          </a:prstGeom>
          <a:noFill/>
        </p:spPr>
        <p:txBody>
          <a:bodyPr wrap="square" rtlCol="0">
            <a:spAutoFit/>
          </a:bodyPr>
          <a:lstStyle/>
          <a:p>
            <a:r>
              <a:rPr lang="en-US" sz="1200" dirty="0" smtClean="0"/>
              <a:t>Lead machinist Mark </a:t>
            </a:r>
            <a:r>
              <a:rPr lang="en-US" sz="1200" dirty="0" err="1" smtClean="0"/>
              <a:t>Campagna</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8</a:t>
            </a:fld>
            <a:endParaRPr lang="en-US"/>
          </a:p>
        </p:txBody>
      </p:sp>
      <p:pic>
        <p:nvPicPr>
          <p:cNvPr id="3" name="Picture 2" descr="20150430_12_mod2.JPG"/>
          <p:cNvPicPr>
            <a:picLocks noChangeAspect="1"/>
          </p:cNvPicPr>
          <p:nvPr/>
        </p:nvPicPr>
        <p:blipFill>
          <a:blip r:embed="rId2" cstate="print"/>
          <a:srcRect l="7500" t="2222" r="10000" b="2222"/>
          <a:stretch>
            <a:fillRect/>
          </a:stretch>
        </p:blipFill>
        <p:spPr>
          <a:xfrm>
            <a:off x="1524000" y="152400"/>
            <a:ext cx="7543800" cy="6553200"/>
          </a:xfrm>
          <a:prstGeom prst="rect">
            <a:avLst/>
          </a:prstGeom>
        </p:spPr>
      </p:pic>
      <p:sp>
        <p:nvSpPr>
          <p:cNvPr id="4" name="TextBox 3"/>
          <p:cNvSpPr txBox="1"/>
          <p:nvPr/>
        </p:nvSpPr>
        <p:spPr>
          <a:xfrm>
            <a:off x="152400" y="152400"/>
            <a:ext cx="12954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Module 2 Entrance end</a:t>
            </a:r>
            <a:endParaRPr lang="en-US" dirty="0"/>
          </a:p>
        </p:txBody>
      </p:sp>
      <p:sp>
        <p:nvSpPr>
          <p:cNvPr id="5" name="TextBox 4"/>
          <p:cNvSpPr txBox="1"/>
          <p:nvPr/>
        </p:nvSpPr>
        <p:spPr>
          <a:xfrm>
            <a:off x="76200" y="3197423"/>
            <a:ext cx="137160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Dowel pin hole</a:t>
            </a:r>
            <a:endParaRPr lang="en-US" sz="1400" dirty="0"/>
          </a:p>
        </p:txBody>
      </p:sp>
      <p:sp>
        <p:nvSpPr>
          <p:cNvPr id="6" name="TextBox 5"/>
          <p:cNvSpPr txBox="1"/>
          <p:nvPr/>
        </p:nvSpPr>
        <p:spPr>
          <a:xfrm>
            <a:off x="8153400" y="3962400"/>
            <a:ext cx="9144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Dowel pin slot</a:t>
            </a:r>
            <a:endParaRPr lang="en-US" sz="1400" dirty="0"/>
          </a:p>
        </p:txBody>
      </p:sp>
      <p:sp>
        <p:nvSpPr>
          <p:cNvPr id="7" name="TextBox 6"/>
          <p:cNvSpPr txBox="1"/>
          <p:nvPr/>
        </p:nvSpPr>
        <p:spPr>
          <a:xfrm>
            <a:off x="152400" y="4572000"/>
            <a:ext cx="12192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Canted spring groove inside</a:t>
            </a:r>
            <a:endParaRPr lang="en-US" sz="1400" dirty="0"/>
          </a:p>
        </p:txBody>
      </p:sp>
      <p:sp>
        <p:nvSpPr>
          <p:cNvPr id="8" name="TextBox 7"/>
          <p:cNvSpPr txBox="1"/>
          <p:nvPr/>
        </p:nvSpPr>
        <p:spPr>
          <a:xfrm>
            <a:off x="228600" y="5486400"/>
            <a:ext cx="12192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O-ring groove outside</a:t>
            </a:r>
            <a:endParaRPr lang="en-US" sz="1400" dirty="0"/>
          </a:p>
        </p:txBody>
      </p:sp>
      <p:sp>
        <p:nvSpPr>
          <p:cNvPr id="9" name="TextBox 8"/>
          <p:cNvSpPr txBox="1"/>
          <p:nvPr/>
        </p:nvSpPr>
        <p:spPr>
          <a:xfrm>
            <a:off x="152400" y="1371600"/>
            <a:ext cx="12954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Raised lip (barely visible)</a:t>
            </a:r>
            <a:endParaRPr lang="en-US" sz="1400" dirty="0"/>
          </a:p>
        </p:txBody>
      </p:sp>
      <p:sp>
        <p:nvSpPr>
          <p:cNvPr id="10" name="TextBox 9"/>
          <p:cNvSpPr txBox="1"/>
          <p:nvPr/>
        </p:nvSpPr>
        <p:spPr>
          <a:xfrm>
            <a:off x="76200" y="2296180"/>
            <a:ext cx="1447800"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Vane tip canted spring grooves</a:t>
            </a:r>
            <a:endParaRPr lang="en-US" sz="1400" dirty="0"/>
          </a:p>
        </p:txBody>
      </p:sp>
      <p:cxnSp>
        <p:nvCxnSpPr>
          <p:cNvPr id="12" name="Straight Arrow Connector 11"/>
          <p:cNvCxnSpPr/>
          <p:nvPr/>
        </p:nvCxnSpPr>
        <p:spPr>
          <a:xfrm flipH="1" flipV="1">
            <a:off x="8001000" y="36576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5" idx="3"/>
          </p:cNvCxnSpPr>
          <p:nvPr/>
        </p:nvCxnSpPr>
        <p:spPr>
          <a:xfrm>
            <a:off x="1447800" y="3351312"/>
            <a:ext cx="838200" cy="1538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0" idx="3"/>
          </p:cNvCxnSpPr>
          <p:nvPr/>
        </p:nvCxnSpPr>
        <p:spPr>
          <a:xfrm>
            <a:off x="1524000" y="2557790"/>
            <a:ext cx="1752600" cy="8712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9" idx="3"/>
          </p:cNvCxnSpPr>
          <p:nvPr/>
        </p:nvCxnSpPr>
        <p:spPr>
          <a:xfrm>
            <a:off x="1447800" y="1633210"/>
            <a:ext cx="1219200" cy="1193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7" idx="3"/>
          </p:cNvCxnSpPr>
          <p:nvPr/>
        </p:nvCxnSpPr>
        <p:spPr>
          <a:xfrm flipV="1">
            <a:off x="1371600" y="4648200"/>
            <a:ext cx="1295400" cy="1854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8" idx="3"/>
          </p:cNvCxnSpPr>
          <p:nvPr/>
        </p:nvCxnSpPr>
        <p:spPr>
          <a:xfrm flipV="1">
            <a:off x="1447800" y="5257800"/>
            <a:ext cx="1143000" cy="4902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242753-C78A-42A6-B43C-49AB6BC256C9}" type="slidenum">
              <a:rPr lang="en-US" smtClean="0"/>
              <a:t>9</a:t>
            </a:fld>
            <a:endParaRPr lang="en-US"/>
          </a:p>
        </p:txBody>
      </p:sp>
      <p:pic>
        <p:nvPicPr>
          <p:cNvPr id="5" name="Picture 4" descr="20150430_8_mod3.JPG"/>
          <p:cNvPicPr>
            <a:picLocks noChangeAspect="1"/>
          </p:cNvPicPr>
          <p:nvPr/>
        </p:nvPicPr>
        <p:blipFill>
          <a:blip r:embed="rId2" cstate="print"/>
          <a:stretch>
            <a:fillRect/>
          </a:stretch>
        </p:blipFill>
        <p:spPr>
          <a:xfrm rot="5400000">
            <a:off x="2609850" y="971550"/>
            <a:ext cx="6553200" cy="4914900"/>
          </a:xfrm>
          <a:prstGeom prst="rect">
            <a:avLst/>
          </a:prstGeom>
        </p:spPr>
      </p:pic>
      <p:sp>
        <p:nvSpPr>
          <p:cNvPr id="6" name="TextBox 5"/>
          <p:cNvSpPr txBox="1"/>
          <p:nvPr/>
        </p:nvSpPr>
        <p:spPr>
          <a:xfrm>
            <a:off x="304800" y="381000"/>
            <a:ext cx="2514600" cy="923330"/>
          </a:xfrm>
          <a:prstGeom prst="rect">
            <a:avLst/>
          </a:prstGeom>
          <a:noFill/>
        </p:spPr>
        <p:txBody>
          <a:bodyPr wrap="square" rtlCol="0">
            <a:spAutoFit/>
          </a:bodyPr>
          <a:lstStyle/>
          <a:p>
            <a:r>
              <a:rPr lang="en-US" dirty="0" smtClean="0"/>
              <a:t>Module 3 end wall machining April 30, 2015 at 10:20 AM.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2620</TotalTime>
  <Words>331</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Mathew Hoff</dc:creator>
  <cp:lastModifiedBy>Mathew Hoff</cp:lastModifiedBy>
  <cp:revision>26</cp:revision>
  <dcterms:created xsi:type="dcterms:W3CDTF">2015-04-28T23:00:32Z</dcterms:created>
  <dcterms:modified xsi:type="dcterms:W3CDTF">2015-04-30T18:41:02Z</dcterms:modified>
</cp:coreProperties>
</file>