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73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92929"/>
    <a:srgbClr val="EAEAEA"/>
    <a:srgbClr val="000000"/>
    <a:srgbClr val="C0C0C0"/>
    <a:srgbClr val="1C1C1C"/>
    <a:srgbClr val="9A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70" autoAdjust="0"/>
    <p:restoredTop sz="94660" autoAdjust="0"/>
  </p:normalViewPr>
  <p:slideViewPr>
    <p:cSldViewPr>
      <p:cViewPr varScale="1">
        <p:scale>
          <a:sx n="135" d="100"/>
          <a:sy n="135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thomas\Desktop\New%20SSD%20Cooling%20Plan\Vortec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98337148750974"/>
          <c:y val="0.17003886142139246"/>
          <c:w val="0.82000704384795253"/>
          <c:h val="0.6390734297747665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Sheet1!$G$31:$G$38</c:f>
              <c:numCache>
                <c:formatCode>General</c:formatCode>
                <c:ptCount val="8"/>
                <c:pt idx="0">
                  <c:v>1420</c:v>
                </c:pt>
                <c:pt idx="1">
                  <c:v>1200</c:v>
                </c:pt>
                <c:pt idx="2">
                  <c:v>937.2</c:v>
                </c:pt>
                <c:pt idx="3">
                  <c:v>809.4</c:v>
                </c:pt>
                <c:pt idx="4">
                  <c:v>667.4</c:v>
                </c:pt>
                <c:pt idx="5">
                  <c:v>596.4</c:v>
                </c:pt>
                <c:pt idx="6">
                  <c:v>525.4</c:v>
                </c:pt>
                <c:pt idx="7">
                  <c:v>355</c:v>
                </c:pt>
              </c:numCache>
            </c:numRef>
          </c:xVal>
          <c:yVal>
            <c:numRef>
              <c:f>Sheet1!$H$31:$H$38</c:f>
              <c:numCache>
                <c:formatCode>General</c:formatCode>
                <c:ptCount val="8"/>
                <c:pt idx="0">
                  <c:v>0</c:v>
                </c:pt>
                <c:pt idx="1">
                  <c:v>0.75000000000000111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</c:numCache>
            </c:numRef>
          </c:yVal>
        </c:ser>
        <c:ser>
          <c:idx val="1"/>
          <c:order val="1"/>
          <c:tx>
            <c:v>nothing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trendline>
            <c:spPr>
              <a:ln w="28575">
                <a:solidFill>
                  <a:srgbClr val="0000CC"/>
                </a:solidFill>
              </a:ln>
            </c:spPr>
            <c:trendlineType val="poly"/>
            <c:order val="4"/>
            <c:backward val="6"/>
          </c:trendline>
          <c:xVal>
            <c:numRef>
              <c:f>Sheet1!$D$31:$D$39</c:f>
              <c:numCache>
                <c:formatCode>General</c:formatCode>
                <c:ptCount val="9"/>
                <c:pt idx="0">
                  <c:v>204</c:v>
                </c:pt>
                <c:pt idx="1">
                  <c:v>187.68</c:v>
                </c:pt>
                <c:pt idx="2">
                  <c:v>157.08000000000001</c:v>
                </c:pt>
                <c:pt idx="3">
                  <c:v>126.48</c:v>
                </c:pt>
                <c:pt idx="4">
                  <c:v>110.16</c:v>
                </c:pt>
                <c:pt idx="5">
                  <c:v>93.84</c:v>
                </c:pt>
                <c:pt idx="6">
                  <c:v>77.52</c:v>
                </c:pt>
                <c:pt idx="7">
                  <c:v>46.92</c:v>
                </c:pt>
                <c:pt idx="8">
                  <c:v>30.6</c:v>
                </c:pt>
              </c:numCache>
            </c:numRef>
          </c:xVal>
          <c:yVal>
            <c:numRef>
              <c:f>Sheet1!$E$31:$E$39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square"/>
            <c:size val="2"/>
            <c:spPr>
              <a:ln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</c:marker>
          <c:trendline>
            <c:spPr>
              <a:ln w="28575"/>
            </c:spPr>
            <c:trendlineType val="poly"/>
            <c:order val="4"/>
            <c:backward val="32"/>
          </c:trendline>
          <c:xVal>
            <c:numRef>
              <c:f>Sheet1!$A$31:$A$38</c:f>
              <c:numCache>
                <c:formatCode>General</c:formatCode>
                <c:ptCount val="8"/>
                <c:pt idx="0">
                  <c:v>500</c:v>
                </c:pt>
                <c:pt idx="1">
                  <c:v>450</c:v>
                </c:pt>
                <c:pt idx="2">
                  <c:v>403.75</c:v>
                </c:pt>
                <c:pt idx="3">
                  <c:v>289.75</c:v>
                </c:pt>
                <c:pt idx="4">
                  <c:v>180.5</c:v>
                </c:pt>
                <c:pt idx="5">
                  <c:v>147.25</c:v>
                </c:pt>
                <c:pt idx="6">
                  <c:v>114</c:v>
                </c:pt>
                <c:pt idx="7">
                  <c:v>57</c:v>
                </c:pt>
              </c:numCache>
            </c:numRef>
          </c:xVal>
          <c:yVal>
            <c:numRef>
              <c:f>Sheet1!$B$31:$B$38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2"/>
            <c:spPr>
              <a:ln>
                <a:solidFill>
                  <a:srgbClr val="FF0000"/>
                </a:solidFill>
              </a:ln>
            </c:spPr>
          </c:marker>
          <c:trendline>
            <c:spPr>
              <a:ln w="28575">
                <a:solidFill>
                  <a:srgbClr val="FF00FF"/>
                </a:solidFill>
              </a:ln>
            </c:spPr>
            <c:trendlineType val="poly"/>
            <c:order val="4"/>
          </c:trendline>
          <c:xVal>
            <c:numRef>
              <c:f>Sheet1!$A$45:$A$49</c:f>
              <c:numCache>
                <c:formatCode>General</c:formatCode>
                <c:ptCount val="5"/>
                <c:pt idx="0">
                  <c:v>25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xVal>
          <c:yVal>
            <c:numRef>
              <c:f>Sheet1!$B$45:$B$49</c:f>
              <c:numCache>
                <c:formatCode>General</c:formatCode>
                <c:ptCount val="5"/>
                <c:pt idx="0">
                  <c:v>73</c:v>
                </c:pt>
                <c:pt idx="1">
                  <c:v>67</c:v>
                </c:pt>
                <c:pt idx="2">
                  <c:v>54</c:v>
                </c:pt>
                <c:pt idx="3">
                  <c:v>32</c:v>
                </c:pt>
                <c:pt idx="4">
                  <c:v>2</c:v>
                </c:pt>
              </c:numCache>
            </c:numRef>
          </c:yVal>
        </c:ser>
        <c:ser>
          <c:idx val="4"/>
          <c:order val="4"/>
          <c:spPr>
            <a:ln w="28575">
              <a:noFill/>
            </a:ln>
          </c:spPr>
          <c:marker>
            <c:symbol val="diamond"/>
            <c:size val="2"/>
            <c:spPr>
              <a:ln>
                <a:solidFill>
                  <a:srgbClr val="00B050"/>
                </a:solidFill>
              </a:ln>
            </c:spPr>
          </c:marker>
          <c:trendline>
            <c:spPr>
              <a:ln w="28575">
                <a:solidFill>
                  <a:srgbClr val="00B050"/>
                </a:solidFill>
              </a:ln>
            </c:spPr>
            <c:trendlineType val="poly"/>
            <c:order val="4"/>
          </c:trendline>
          <c:xVal>
            <c:numRef>
              <c:f>Sheet1!$A$45:$A$52</c:f>
              <c:numCache>
                <c:formatCode>General</c:formatCode>
                <c:ptCount val="8"/>
                <c:pt idx="0">
                  <c:v>25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150</c:v>
                </c:pt>
              </c:numCache>
            </c:numRef>
          </c:xVal>
          <c:yVal>
            <c:numRef>
              <c:f>Sheet1!$C$45:$C$52</c:f>
              <c:numCache>
                <c:formatCode>General</c:formatCode>
                <c:ptCount val="8"/>
                <c:pt idx="0">
                  <c:v>98</c:v>
                </c:pt>
                <c:pt idx="1">
                  <c:v>92</c:v>
                </c:pt>
                <c:pt idx="2">
                  <c:v>82</c:v>
                </c:pt>
                <c:pt idx="3">
                  <c:v>68</c:v>
                </c:pt>
                <c:pt idx="4">
                  <c:v>53</c:v>
                </c:pt>
                <c:pt idx="5">
                  <c:v>35</c:v>
                </c:pt>
                <c:pt idx="6">
                  <c:v>16</c:v>
                </c:pt>
                <c:pt idx="7">
                  <c:v>2</c:v>
                </c:pt>
              </c:numCache>
            </c:numRef>
          </c:yVal>
        </c:ser>
        <c:ser>
          <c:idx val="5"/>
          <c:order val="5"/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Sheet1!$A$57</c:f>
              <c:numCache>
                <c:formatCode>General</c:formatCode>
                <c:ptCount val="1"/>
                <c:pt idx="0">
                  <c:v>51</c:v>
                </c:pt>
              </c:numCache>
            </c:numRef>
          </c:xVal>
          <c:yVal>
            <c:numRef>
              <c:f>Sheet1!$B$57</c:f>
              <c:numCache>
                <c:formatCode>General</c:formatCode>
                <c:ptCount val="1"/>
                <c:pt idx="0">
                  <c:v>18</c:v>
                </c:pt>
              </c:numCache>
            </c:numRef>
          </c:yVal>
        </c:ser>
        <c:ser>
          <c:idx val="6"/>
          <c:order val="6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Sheet1!$A$59</c:f>
              <c:numCache>
                <c:formatCode>General</c:formatCode>
                <c:ptCount val="1"/>
                <c:pt idx="0">
                  <c:v>13</c:v>
                </c:pt>
              </c:numCache>
            </c:numRef>
          </c:xVal>
          <c:yVal>
            <c:numRef>
              <c:f>Sheet1!$B$59</c:f>
              <c:numCache>
                <c:formatCode>General</c:formatCode>
                <c:ptCount val="1"/>
                <c:pt idx="0">
                  <c:v>18</c:v>
                </c:pt>
              </c:numCache>
            </c:numRef>
          </c:yVal>
        </c:ser>
        <c:axId val="63898752"/>
        <c:axId val="63901056"/>
      </c:scatterChart>
      <c:valAx>
        <c:axId val="63898752"/>
        <c:scaling>
          <c:orientation val="minMax"/>
          <c:max val="2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Flow Rate (CFM)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3901056"/>
        <c:crosses val="autoZero"/>
        <c:crossBetween val="midCat"/>
      </c:valAx>
      <c:valAx>
        <c:axId val="63901056"/>
        <c:scaling>
          <c:orientation val="minMax"/>
          <c:max val="110"/>
          <c:min val="0"/>
        </c:scaling>
        <c:axPos val="l"/>
        <c:majorGridlines>
          <c:spPr>
            <a:ln>
              <a:solidFill>
                <a:srgbClr val="4F81BD">
                  <a:alpha val="49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Pressure (Inches of H20)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3898752"/>
        <c:crosses val="autoZero"/>
        <c:crossBetween val="midCat"/>
      </c:valAx>
      <c:spPr>
        <a:noFill/>
        <a:ln w="25400">
          <a:solidFill>
            <a:schemeClr val="tx1"/>
          </a:solidFill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F052CA4-59C3-446B-94EC-89158FE971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/>
            </a:lvl1pPr>
          </a:lstStyle>
          <a:p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/>
            </a:lvl1pPr>
          </a:lstStyle>
          <a:p>
            <a:endParaRPr lang="en-US" alt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/>
            </a:lvl1pPr>
          </a:lstStyle>
          <a:p>
            <a:endParaRPr lang="en-US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6" rIns="96591" bIns="4829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/>
            </a:lvl1pPr>
          </a:lstStyle>
          <a:p>
            <a:fld id="{FBDFA3D1-9C73-43B1-82C3-4CF6148356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A4EC2-434D-4448-85E0-8F5E20232E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5E059-0EA6-4BBE-9D62-80A1B8C0EEAE}" type="slidenum">
              <a:rPr lang="en-GB"/>
              <a:pPr/>
              <a:t>4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934" y="4559994"/>
            <a:ext cx="5363333" cy="43216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The main structure of one SSD ladder is a carbon fibre beam with a triangular cross section with a base of 40mm. The length is 1060mm.</a:t>
            </a:r>
          </a:p>
          <a:p>
            <a:endParaRPr lang="en-GB"/>
          </a:p>
          <a:p>
            <a:r>
              <a:rPr lang="en-GB"/>
              <a:t>It supports :</a:t>
            </a:r>
          </a:p>
          <a:p>
            <a:pPr lvl="1">
              <a:buFontTx/>
              <a:buChar char="•"/>
            </a:pPr>
            <a:r>
              <a:rPr lang="en-GB"/>
              <a:t>The 16 detection modules</a:t>
            </a:r>
          </a:p>
          <a:p>
            <a:pPr lvl="1">
              <a:buFontTx/>
              <a:buChar char="•"/>
            </a:pPr>
            <a:r>
              <a:rPr lang="en-GB"/>
              <a:t>And on each end, one ADC board and one control board</a:t>
            </a:r>
          </a:p>
          <a:p>
            <a:endParaRPr lang="en-GB"/>
          </a:p>
          <a:p>
            <a:r>
              <a:rPr lang="en-GB"/>
              <a:t>The control board is fabricated with a flexible layer. So it can sit on the top of the ladder. </a:t>
            </a:r>
          </a:p>
          <a:p>
            <a:r>
              <a:rPr lang="en-GB"/>
              <a:t>This board distributes the power supply and all the signals necessary to control and run</a:t>
            </a:r>
            <a:r>
              <a:rPr lang="fr-FR"/>
              <a:t> </a:t>
            </a:r>
            <a:r>
              <a:rPr lang="en-GB"/>
              <a:t>the </a:t>
            </a:r>
            <a:r>
              <a:rPr lang="fr-FR"/>
              <a:t>16 </a:t>
            </a:r>
            <a:r>
              <a:rPr lang="en-GB"/>
              <a:t>detection module</a:t>
            </a:r>
            <a:r>
              <a:rPr lang="fr-FR"/>
              <a:t>s</a:t>
            </a:r>
            <a:r>
              <a:rPr lang="en-GB"/>
              <a:t>.</a:t>
            </a:r>
            <a:r>
              <a:rPr lang="fr-FR"/>
              <a:t> </a:t>
            </a:r>
            <a:r>
              <a:rPr lang="en-GB"/>
              <a:t>It multiplexes also the analogue signal coming from the modules to the ADC board.</a:t>
            </a:r>
          </a:p>
          <a:p>
            <a:endParaRPr lang="fr-FR"/>
          </a:p>
          <a:p>
            <a:r>
              <a:rPr lang="en-GB"/>
              <a:t>In case of a latch-up occurring in the FEE of one module, the control board is able to detect it and switch off</a:t>
            </a:r>
            <a:r>
              <a:rPr lang="fr-FR"/>
              <a:t> t</a:t>
            </a:r>
            <a:r>
              <a:rPr lang="en-GB"/>
              <a:t>he power supply, then the module is bypassed during the next readout until its re</a:t>
            </a:r>
            <a:r>
              <a:rPr lang="fr-FR"/>
              <a:t>-</a:t>
            </a:r>
            <a:r>
              <a:rPr lang="en-GB"/>
              <a:t>initialisation</a:t>
            </a:r>
            <a:r>
              <a:rPr lang="fr-FR"/>
              <a:t>.</a:t>
            </a:r>
          </a:p>
          <a:p>
            <a:endParaRPr lang="fr-FR"/>
          </a:p>
          <a:p>
            <a:r>
              <a:rPr lang="en-GB"/>
              <a:t>The cooling of the system is done by air.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88622-D157-4E13-8B7B-1468C743B04D}" type="slidenum">
              <a:rPr lang="en-GB"/>
              <a:pPr/>
              <a:t>8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results of the air cooling test. The temperature are suitable for the SSD working in good condition.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608D2-E7F2-465F-9972-469FA6790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C2A96-3CF7-40DE-9FD1-CE05C5559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47377-F830-4CFF-BA3B-5A6643194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B18DCA-E122-4133-A825-446913F30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C0580-7C3C-4CEE-AF8F-6E97EC464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C20075-DFFD-463E-B5D3-4B2E9001D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97F32-A785-4176-8246-1F7A39F77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2FDF1-488C-4EE4-9766-DDCDBE7D3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5C3EBC-FA42-4633-8A66-DD470614F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8FAE8-1AD4-4FFC-9B9C-1D574ED69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45877-BB6A-4BBA-898A-F4BBB8EC8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532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6508750"/>
            <a:ext cx="5276850" cy="14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89100" y="6577013"/>
            <a:ext cx="579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200" b="1" i="0">
                <a:solidFill>
                  <a:srgbClr val="085131"/>
                </a:solidFill>
                <a:latin typeface="BankGothic Lt BT" pitchFamily="34" charset="0"/>
              </a:rPr>
              <a:t>Engineering Division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/>
          <a:srcRect r="17188" b="-8679"/>
          <a:stretch>
            <a:fillRect/>
          </a:stretch>
        </p:blipFill>
        <p:spPr bwMode="auto">
          <a:xfrm>
            <a:off x="152400" y="76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/>
          <a:srcRect l="84375" b="-8679"/>
          <a:stretch>
            <a:fillRect/>
          </a:stretch>
        </p:blipFill>
        <p:spPr bwMode="auto">
          <a:xfrm>
            <a:off x="82296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17898846-F8E0-4F4D-98A4-13A362E832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tes.com/industrial/pressure/airFlow.c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BD5E2-3D7C-4371-8876-20ABC07F662F}" type="slidenum">
              <a:rPr lang="en-US"/>
              <a:pPr/>
              <a:t>1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SSD Mechanics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E Anderssen, H Matis, J Thomas  LBNL</a:t>
            </a:r>
          </a:p>
          <a:p>
            <a:r>
              <a:rPr lang="en-US" sz="1800" dirty="0" smtClean="0"/>
              <a:t>S </a:t>
            </a:r>
            <a:r>
              <a:rPr lang="en-US" sz="1800" dirty="0" err="1" smtClean="0"/>
              <a:t>Bouvier</a:t>
            </a:r>
            <a:r>
              <a:rPr lang="en-US" sz="1800" dirty="0" smtClean="0"/>
              <a:t>, G </a:t>
            </a:r>
            <a:r>
              <a:rPr lang="en-US" sz="1800" dirty="0" err="1" smtClean="0"/>
              <a:t>Gouilloux</a:t>
            </a:r>
            <a:r>
              <a:rPr lang="en-US" sz="1800" dirty="0" smtClean="0"/>
              <a:t>   </a:t>
            </a:r>
            <a:r>
              <a:rPr lang="en-US" sz="1800" dirty="0" err="1" smtClean="0"/>
              <a:t>Subatech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452563" y="4457700"/>
          <a:ext cx="6238875" cy="1257300"/>
        </p:xfrm>
        <a:graphic>
          <a:graphicData uri="http://schemas.openxmlformats.org/presentationml/2006/ole">
            <p:oleObj spid="_x0000_s5122" name="Picture" r:id="rId3" imgW="3020568" imgH="2267712" progId="Word.Picture.8">
              <p:embed/>
            </p:oleObj>
          </a:graphicData>
        </a:graphic>
      </p:graphicFrame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7791450" cy="534988"/>
          </a:xfrm>
        </p:spPr>
        <p:txBody>
          <a:bodyPr/>
          <a:lstStyle/>
          <a:p>
            <a:r>
              <a:rPr lang="en-US" dirty="0" smtClean="0"/>
              <a:t>The Previous Solution – a </a:t>
            </a:r>
            <a:r>
              <a:rPr lang="en-US" dirty="0" err="1" smtClean="0"/>
              <a:t>Vortec</a:t>
            </a:r>
            <a:r>
              <a:rPr lang="en-US" dirty="0" smtClean="0"/>
              <a:t> </a:t>
            </a:r>
            <a:r>
              <a:rPr lang="en-US" dirty="0" err="1" smtClean="0"/>
              <a:t>Transvector</a:t>
            </a:r>
            <a:endParaRPr lang="en-US" dirty="0" smtClean="0"/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762000" y="762001"/>
            <a:ext cx="7648575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 smtClean="0"/>
              <a:t>The previous solution was compact, convenient and clever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lvl="1">
              <a:buFontTx/>
              <a:buNone/>
            </a:pPr>
            <a:r>
              <a:rPr lang="en-US" sz="1600" dirty="0" smtClean="0"/>
              <a:t>The left panel (above) shows the vacuum distribution manifold that transfers air from the small diameter tubes to the </a:t>
            </a:r>
            <a:r>
              <a:rPr lang="en-US" sz="1600" dirty="0" err="1" smtClean="0"/>
              <a:t>Transvector</a:t>
            </a:r>
            <a:r>
              <a:rPr lang="en-US" sz="1600" dirty="0" smtClean="0"/>
              <a:t>.  The right panel shows the </a:t>
            </a:r>
            <a:r>
              <a:rPr lang="en-US" sz="1600" dirty="0" err="1" smtClean="0"/>
              <a:t>Transvector</a:t>
            </a:r>
            <a:r>
              <a:rPr lang="en-US" sz="1600" dirty="0" smtClean="0"/>
              <a:t> airflow amplifier and its principles of operation.</a:t>
            </a:r>
          </a:p>
          <a:p>
            <a:pPr marL="0" lvl="1">
              <a:buFontTx/>
              <a:buNone/>
            </a:pPr>
            <a:endParaRPr lang="en-US" sz="1600" dirty="0" smtClean="0"/>
          </a:p>
          <a:p>
            <a:pPr marL="0" lvl="1">
              <a:buFontTx/>
              <a:buNone/>
            </a:pPr>
            <a:endParaRPr lang="en-US" sz="1600" dirty="0" smtClean="0"/>
          </a:p>
          <a:p>
            <a:pPr marL="0" lvl="1">
              <a:buFontTx/>
              <a:buNone/>
            </a:pPr>
            <a:endParaRPr lang="en-US" sz="1600" dirty="0" smtClean="0"/>
          </a:p>
          <a:p>
            <a:pPr marL="0" lvl="1">
              <a:buFontTx/>
              <a:buNone/>
            </a:pPr>
            <a:endParaRPr lang="en-US" sz="1600" dirty="0" smtClean="0"/>
          </a:p>
          <a:p>
            <a:pPr marL="0" lvl="1">
              <a:buFontTx/>
              <a:buNone/>
            </a:pPr>
            <a:endParaRPr lang="en-US" sz="1600" dirty="0" smtClean="0"/>
          </a:p>
          <a:p>
            <a:pPr marL="0" lvl="1">
              <a:buFontTx/>
              <a:buNone/>
            </a:pPr>
            <a:endParaRPr lang="en-US" sz="500" dirty="0" smtClean="0"/>
          </a:p>
          <a:p>
            <a:pPr marL="0" lvl="1">
              <a:buFontTx/>
              <a:buNone/>
            </a:pPr>
            <a:r>
              <a:rPr lang="en-US" sz="1600" dirty="0" smtClean="0"/>
              <a:t>It worked.  The </a:t>
            </a:r>
            <a:r>
              <a:rPr lang="en-US" sz="1600" dirty="0" err="1" smtClean="0"/>
              <a:t>Transvector</a:t>
            </a:r>
            <a:r>
              <a:rPr lang="en-US" sz="1600" dirty="0" smtClean="0"/>
              <a:t> drew air over the ladder by starting with air from the IFC (~1 bar).  The system had a measured pressure drop of  -12 mbar at the far end of the ladder and -43 mbar after 4.5 m of 8 mm (ID) plastic hose.</a:t>
            </a:r>
          </a:p>
        </p:txBody>
      </p:sp>
      <p:pic>
        <p:nvPicPr>
          <p:cNvPr id="25606" name="Picture 2" descr="b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066800"/>
            <a:ext cx="54864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Hose Collapse/Kink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610600" cy="2133600"/>
          </a:xfrm>
        </p:spPr>
        <p:txBody>
          <a:bodyPr/>
          <a:lstStyle/>
          <a:p>
            <a:r>
              <a:rPr lang="en-US" sz="2000" dirty="0" smtClean="0"/>
              <a:t>Hoses under Vacuum, but not great pressure differential</a:t>
            </a:r>
          </a:p>
          <a:p>
            <a:r>
              <a:rPr lang="en-US" sz="2000" dirty="0" smtClean="0"/>
              <a:t>Larger size for better conductance is more susceptible to buckling</a:t>
            </a:r>
          </a:p>
          <a:p>
            <a:r>
              <a:rPr lang="en-US" sz="2000" dirty="0" smtClean="0"/>
              <a:t>‘Protection’ is dangerous/unhealthy when not monitored</a:t>
            </a:r>
          </a:p>
          <a:p>
            <a:r>
              <a:rPr lang="en-US" sz="2000" dirty="0" smtClean="0"/>
              <a:t>Move to rigid pre-bent Aluminum tubing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2770" name="Picture 2" descr="par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438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7A97C776-82C3-4A96-888C-0322D2DD93E6@s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609600"/>
            <a:ext cx="49007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048000" y="3048000"/>
            <a:ext cx="838200" cy="685800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14400" y="2133600"/>
            <a:ext cx="8382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73380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GOOD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1940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Good…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Different Solution to the Same Problem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95325" y="4191000"/>
            <a:ext cx="7724775" cy="2286000"/>
          </a:xfrm>
        </p:spPr>
        <p:txBody>
          <a:bodyPr/>
          <a:lstStyle/>
          <a:p>
            <a:r>
              <a:rPr lang="en-US" sz="1800" dirty="0" smtClean="0"/>
              <a:t>The wood products industry needs high volume vacuum sources to clear wood chips from around saws and lathes.  </a:t>
            </a:r>
          </a:p>
          <a:p>
            <a:r>
              <a:rPr lang="en-US" sz="1800" dirty="0" smtClean="0"/>
              <a:t>Thus, there is a commercial line of vacuum sources that provide vacuum with more flow and pressure than we need.  </a:t>
            </a:r>
          </a:p>
          <a:p>
            <a:r>
              <a:rPr lang="en-US" sz="1800" dirty="0" smtClean="0"/>
              <a:t>These vacuum sources can be purchased, off the shelf, and are designed for continuous operation.  They run on 3 phase 240 VAC.</a:t>
            </a:r>
          </a:p>
          <a:p>
            <a:pPr lvl="1">
              <a:buFontTx/>
              <a:buNone/>
            </a:pPr>
            <a:endParaRPr lang="en-US" sz="600" dirty="0" smtClean="0"/>
          </a:p>
          <a:p>
            <a:pPr lvl="1">
              <a:buFontTx/>
              <a:buNone/>
            </a:pPr>
            <a:r>
              <a:rPr lang="en-US" sz="1800" dirty="0" smtClean="0"/>
              <a:t>			</a:t>
            </a:r>
            <a:r>
              <a:rPr lang="en-US" sz="1800" u="sng" dirty="0" smtClean="0"/>
              <a:t>http://www.dustcollectorsource.com/</a:t>
            </a: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27651" name="Picture 1" descr="rp116q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66813"/>
            <a:ext cx="2181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rp116qlopen"/>
          <p:cNvPicPr>
            <a:picLocks noChangeAspect="1" noChangeArrowheads="1"/>
          </p:cNvPicPr>
          <p:nvPr/>
        </p:nvPicPr>
        <p:blipFill>
          <a:blip r:embed="rId3"/>
          <a:srcRect r="8090"/>
          <a:stretch>
            <a:fillRect/>
          </a:stretch>
        </p:blipFill>
        <p:spPr bwMode="auto">
          <a:xfrm>
            <a:off x="4572000" y="1166813"/>
            <a:ext cx="3114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RP-212-EL and RP-426-QL		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610599" cy="2209800"/>
          </a:xfrm>
        </p:spPr>
        <p:txBody>
          <a:bodyPr/>
          <a:lstStyle/>
          <a:p>
            <a:r>
              <a:rPr lang="en-US" sz="1800" dirty="0" smtClean="0"/>
              <a:t>A wide variety of option are available.  Shown above are the vacuum curves for a 1.2 kW and a 2.6 kW system from a small company in Southern California.</a:t>
            </a:r>
          </a:p>
          <a:p>
            <a:r>
              <a:rPr lang="en-US" sz="1800" dirty="0" smtClean="0"/>
              <a:t>They will build to suit our needs.   Cost is about $4K.</a:t>
            </a:r>
          </a:p>
          <a:p>
            <a:r>
              <a:rPr lang="en-US" sz="1800" dirty="0" smtClean="0"/>
              <a:t>Either system is more than sufficient for the needs of the SSD and gives a convenient amount of excess capacity to enable us to keep the motor cool and even increase the airflow, if necessary.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600200" y="438149"/>
          <a:ext cx="596265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Summary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00100" y="1066800"/>
            <a:ext cx="7543800" cy="4243388"/>
          </a:xfrm>
        </p:spPr>
        <p:txBody>
          <a:bodyPr/>
          <a:lstStyle/>
          <a:p>
            <a:r>
              <a:rPr lang="en-US" dirty="0" smtClean="0"/>
              <a:t>Satisfactory cooling can be achieved by using a vacuum source to pull air from the IFC across the ladders of the SSD</a:t>
            </a:r>
          </a:p>
          <a:p>
            <a:pPr lvl="1"/>
            <a:r>
              <a:rPr lang="en-US" dirty="0" smtClean="0"/>
              <a:t>Extensive measurements show that it works when everything is working perfectly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In order to achieve excess capacity to compensate for non-ideal conditions, we should go to a new source of vacuum</a:t>
            </a:r>
          </a:p>
          <a:p>
            <a:pPr lvl="1"/>
            <a:r>
              <a:rPr lang="en-US" dirty="0" smtClean="0"/>
              <a:t>230 V / 3 Phase Siemens turbine.  The motors are brushless and rated for continuous operation, 25 year lifetime, 65 </a:t>
            </a:r>
            <a:r>
              <a:rPr lang="en-US" dirty="0" err="1" smtClean="0"/>
              <a:t>dBA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should use larger diameter hoses at each stage of the design</a:t>
            </a:r>
          </a:p>
          <a:p>
            <a:pPr lvl="1"/>
            <a:r>
              <a:rPr lang="en-US" dirty="0" smtClean="0"/>
              <a:t>The most sensitive hoses are the ~ 1 cm diameter hoses between  the manifold and each ladder.   These can be made larger for the majority of the distance between the manifold and the SSD.  </a:t>
            </a:r>
          </a:p>
          <a:p>
            <a:pPr lvl="1"/>
            <a:r>
              <a:rPr lang="en-US" dirty="0" smtClean="0"/>
              <a:t>The ~ 1 cm hoses should be made stiff (so they won’t kink)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638800"/>
          </a:xfrm>
        </p:spPr>
        <p:txBody>
          <a:bodyPr/>
          <a:lstStyle/>
          <a:p>
            <a:r>
              <a:rPr lang="en-US" dirty="0" smtClean="0"/>
              <a:t>Support of SSD off of OSC seems both feasible and desired</a:t>
            </a:r>
          </a:p>
          <a:p>
            <a:r>
              <a:rPr lang="en-US" dirty="0" smtClean="0"/>
              <a:t>Removal of Support Rings reduces material and frees space to improve integration and structural performance</a:t>
            </a:r>
          </a:p>
          <a:p>
            <a:r>
              <a:rPr lang="en-US" dirty="0" smtClean="0"/>
              <a:t>Later talks will document better, but service routing space seems adequate, but needs to be done in detail</a:t>
            </a:r>
          </a:p>
          <a:p>
            <a:r>
              <a:rPr lang="en-US" dirty="0" smtClean="0"/>
              <a:t>Cooling out of East end seems possible, and reduces service loads on West (FGT) end</a:t>
            </a:r>
          </a:p>
          <a:p>
            <a:r>
              <a:rPr lang="en-US" dirty="0" smtClean="0"/>
              <a:t>Proposed cooling system has increased capacity, and upgraded SSD should dissipate less power</a:t>
            </a:r>
          </a:p>
          <a:p>
            <a:r>
              <a:rPr lang="en-US" dirty="0" smtClean="0"/>
              <a:t>Proper integration of cooling tubes is required to prevent failures of previous type (kinks)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2FDF1-488C-4EE4-9766-DDCDBE7D37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Losses are a function of distance	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04801" y="685800"/>
            <a:ext cx="8153400" cy="4529138"/>
          </a:xfrm>
        </p:spPr>
        <p:txBody>
          <a:bodyPr/>
          <a:lstStyle/>
          <a:p>
            <a:r>
              <a:rPr lang="en-US" sz="1800" dirty="0" smtClean="0"/>
              <a:t>The vacuum source will be mounted on the North Platform</a:t>
            </a:r>
          </a:p>
          <a:p>
            <a:pPr lvl="1"/>
            <a:r>
              <a:rPr lang="en-US" sz="1800" dirty="0" smtClean="0"/>
              <a:t>Dirty power available</a:t>
            </a:r>
          </a:p>
          <a:p>
            <a:r>
              <a:rPr lang="en-US" sz="1800" dirty="0" smtClean="0"/>
              <a:t>We will need approximately 30 meters (100 feet) of tubing to run between the source and the manifold on the face of the TPC.</a:t>
            </a:r>
          </a:p>
          <a:p>
            <a:pPr lvl="1"/>
            <a:r>
              <a:rPr lang="en-US" sz="1800" dirty="0" smtClean="0"/>
              <a:t>Using the old manifold is reasonable and desirable</a:t>
            </a:r>
          </a:p>
          <a:p>
            <a:r>
              <a:rPr lang="en-US" sz="1800" dirty="0" smtClean="0"/>
              <a:t>The vacuum source is manufactured with 2 inch input ports</a:t>
            </a:r>
          </a:p>
          <a:p>
            <a:pPr lvl="1"/>
            <a:r>
              <a:rPr lang="en-US" sz="1800" dirty="0" smtClean="0"/>
              <a:t>The pressure lost in a perfectly smooth tube that is 100 feet long is approximately 4 inches of water.</a:t>
            </a:r>
          </a:p>
          <a:p>
            <a:pPr lvl="2">
              <a:buFontTx/>
              <a:buNone/>
            </a:pPr>
            <a:r>
              <a:rPr lang="en-US" sz="1600" dirty="0" smtClean="0">
                <a:hlinkClick r:id="rId2"/>
              </a:rPr>
              <a:t>http://www.gates.com/industrial/pressure/airFlow.cfm</a:t>
            </a:r>
            <a:endParaRPr lang="en-US" sz="1600" dirty="0" smtClean="0"/>
          </a:p>
          <a:p>
            <a:pPr lvl="1"/>
            <a:r>
              <a:rPr lang="en-US" sz="1800" dirty="0" smtClean="0"/>
              <a:t>However, the pressure lost in a 3 inch tube is only 0.5 inches of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</a:p>
          <a:p>
            <a:pPr lvl="2"/>
            <a:r>
              <a:rPr lang="en-US" sz="1600" dirty="0" smtClean="0"/>
              <a:t>The only caveat on running a long plastic tube is to provide a conductor inside the tube to dissipate static charge</a:t>
            </a:r>
          </a:p>
          <a:p>
            <a:r>
              <a:rPr lang="en-US" sz="1800" dirty="0" smtClean="0"/>
              <a:t>The pressure lost in a 8 mm (ID) tube that is 4.5 m (15 foot) long is 17 inches of water (43 mbar)</a:t>
            </a:r>
          </a:p>
          <a:p>
            <a:pPr lvl="1"/>
            <a:r>
              <a:rPr lang="en-US" sz="1800" dirty="0" smtClean="0"/>
              <a:t>In good agreement with measurements</a:t>
            </a:r>
          </a:p>
          <a:p>
            <a:pPr lvl="1"/>
            <a:r>
              <a:rPr lang="en-US" sz="1800" dirty="0" smtClean="0"/>
              <a:t>Note that a 1 cm (ID) tube only looses 13 mbar … very sensitive to ID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838200" y="5638800"/>
            <a:ext cx="7467600" cy="7294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We should use large tubes to conduct the vacuum.  </a:t>
            </a:r>
          </a:p>
          <a:p>
            <a:pPr defTabSz="912813" eaLnBrk="0" hangingPunct="0">
              <a:lnSpc>
                <a:spcPct val="90000"/>
              </a:lnSpc>
            </a:pPr>
            <a:endParaRPr lang="en-US" sz="400">
              <a:solidFill>
                <a:schemeClr val="tx1"/>
              </a:solidFill>
            </a:endParaRPr>
          </a:p>
          <a:p>
            <a:pPr algn="just" defTabSz="912813" eaLnBrk="0" hangingPunct="0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We are still limited by the 1 cm orifice on the ladders but we can tolerate this (and other small diameter hardware) by keeping the overall length of these sections very short.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Strip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752600"/>
          </a:xfrm>
        </p:spPr>
        <p:txBody>
          <a:bodyPr/>
          <a:lstStyle/>
          <a:p>
            <a:r>
              <a:rPr lang="en-US" dirty="0" smtClean="0"/>
              <a:t>SSD is an Existing STAR detector—undergoing retrofit</a:t>
            </a:r>
          </a:p>
          <a:p>
            <a:r>
              <a:rPr lang="en-US" dirty="0" smtClean="0"/>
              <a:t>HFT is responsible for Integration of the SSD into the upgraded tracker volume</a:t>
            </a:r>
          </a:p>
          <a:p>
            <a:r>
              <a:rPr lang="en-US" dirty="0" smtClean="0"/>
              <a:t>Talks on the Electrical Upgrade will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09600"/>
            <a:ext cx="5486400" cy="40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1"/>
            <a:ext cx="347219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Integration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715000"/>
          </a:xfrm>
        </p:spPr>
        <p:txBody>
          <a:bodyPr/>
          <a:lstStyle/>
          <a:p>
            <a:r>
              <a:rPr lang="en-US" dirty="0" smtClean="0"/>
              <a:t>Change of Mechanical Supports</a:t>
            </a:r>
          </a:p>
          <a:p>
            <a:pPr lvl="1"/>
            <a:r>
              <a:rPr lang="en-US" dirty="0" smtClean="0"/>
              <a:t>Reduction of material first goal (looked at Be/</a:t>
            </a:r>
            <a:r>
              <a:rPr lang="en-US" dirty="0" err="1" smtClean="0"/>
              <a:t>Albemet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Simplification of assembly and later survey</a:t>
            </a:r>
          </a:p>
          <a:p>
            <a:r>
              <a:rPr lang="en-US" dirty="0" smtClean="0"/>
              <a:t>Integration of Services with FGT and HFT</a:t>
            </a:r>
          </a:p>
          <a:p>
            <a:pPr lvl="1"/>
            <a:r>
              <a:rPr lang="en-US" dirty="0" smtClean="0"/>
              <a:t>Later discussion of changes to internal cable materials</a:t>
            </a:r>
          </a:p>
          <a:p>
            <a:pPr lvl="1"/>
            <a:r>
              <a:rPr lang="en-US" dirty="0" smtClean="0"/>
              <a:t>Routed Space within FGT presented elsewhere</a:t>
            </a:r>
          </a:p>
          <a:p>
            <a:pPr lvl="1"/>
            <a:r>
              <a:rPr lang="en-US" dirty="0" smtClean="0"/>
              <a:t>Will show Routing space in overview only</a:t>
            </a:r>
          </a:p>
          <a:p>
            <a:r>
              <a:rPr lang="en-US" dirty="0" smtClean="0"/>
              <a:t>Improvement to the SSD Cooling</a:t>
            </a:r>
          </a:p>
          <a:p>
            <a:pPr lvl="1"/>
            <a:r>
              <a:rPr lang="en-US" dirty="0" smtClean="0"/>
              <a:t>Problems arose with cooling during previous installation</a:t>
            </a:r>
          </a:p>
          <a:p>
            <a:pPr lvl="1"/>
            <a:r>
              <a:rPr lang="en-US" dirty="0" smtClean="0"/>
              <a:t>Cooling system near limit but adequate—main problem kinks in hosing</a:t>
            </a:r>
          </a:p>
          <a:p>
            <a:pPr lvl="1"/>
            <a:r>
              <a:rPr lang="en-US" dirty="0" smtClean="0"/>
              <a:t>Change to route all cooling out East Side rather than also thru FGT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086600" cy="457200"/>
          </a:xfrm>
        </p:spPr>
        <p:txBody>
          <a:bodyPr/>
          <a:lstStyle/>
          <a:p>
            <a:r>
              <a:rPr lang="en-US" dirty="0"/>
              <a:t>SSD Ladder</a:t>
            </a:r>
          </a:p>
        </p:txBody>
      </p:sp>
      <p:pic>
        <p:nvPicPr>
          <p:cNvPr id="23555" name="Picture 3" descr="echelle_eclatee_com"/>
          <p:cNvPicPr>
            <a:picLocks noChangeAspect="1" noChangeArrowheads="1"/>
          </p:cNvPicPr>
          <p:nvPr/>
        </p:nvPicPr>
        <p:blipFill>
          <a:blip r:embed="rId3" cstate="print"/>
          <a:srcRect t="5849" b="2554"/>
          <a:stretch>
            <a:fillRect/>
          </a:stretch>
        </p:blipFill>
        <p:spPr bwMode="auto">
          <a:xfrm>
            <a:off x="1524000" y="1524000"/>
            <a:ext cx="6553200" cy="4724400"/>
          </a:xfrm>
          <a:prstGeom prst="rect">
            <a:avLst/>
          </a:prstGeom>
          <a:noFill/>
        </p:spPr>
      </p:pic>
      <p:pic>
        <p:nvPicPr>
          <p:cNvPr id="23556" name="Picture 4" descr="LAD0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11250"/>
            <a:ext cx="4267200" cy="1203325"/>
          </a:xfrm>
          <a:prstGeom prst="rect">
            <a:avLst/>
          </a:prstGeom>
          <a:noFill/>
        </p:spPr>
      </p:pic>
      <p:pic>
        <p:nvPicPr>
          <p:cNvPr id="23557" name="Picture 5" descr="echelle1_cart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0"/>
            <a:ext cx="1543050" cy="1676400"/>
          </a:xfrm>
          <a:prstGeom prst="rect">
            <a:avLst/>
          </a:prstGeom>
          <a:noFill/>
        </p:spPr>
      </p:pic>
      <p:pic>
        <p:nvPicPr>
          <p:cNvPr id="23558" name="Picture 6" descr="echelle1_carte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962400"/>
            <a:ext cx="2133600" cy="1989138"/>
          </a:xfrm>
          <a:prstGeom prst="rect">
            <a:avLst/>
          </a:prstGeom>
          <a:noFill/>
        </p:spPr>
      </p:pic>
      <p:pic>
        <p:nvPicPr>
          <p:cNvPr id="23559" name="Picture 7" descr="module_fi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5029200"/>
            <a:ext cx="1905000" cy="769938"/>
          </a:xfrm>
          <a:prstGeom prst="rect">
            <a:avLst/>
          </a:prstGeom>
          <a:noFill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</p:spPr>
        <p:txBody>
          <a:bodyPr/>
          <a:lstStyle/>
          <a:p>
            <a:fld id="{FDB18DCA-E122-4133-A825-446913F304A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Mechanical Support of Ladders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686800" cy="2286000"/>
          </a:xfrm>
        </p:spPr>
        <p:txBody>
          <a:bodyPr/>
          <a:lstStyle/>
          <a:p>
            <a:r>
              <a:rPr lang="en-US" sz="2000" dirty="0" smtClean="0"/>
              <a:t>Old Supports Shown above, consisting of Aluminum Rings</a:t>
            </a:r>
          </a:p>
          <a:p>
            <a:r>
              <a:rPr lang="en-US" sz="2000" dirty="0" smtClean="0"/>
              <a:t>Ladders Supported by ends on the rings—pinned and bolted</a:t>
            </a:r>
          </a:p>
          <a:p>
            <a:pPr lvl="1"/>
            <a:r>
              <a:rPr lang="en-US" sz="2000" dirty="0" smtClean="0"/>
              <a:t>Ladder Mechanical interface maintained—rings go away</a:t>
            </a:r>
          </a:p>
          <a:p>
            <a:r>
              <a:rPr lang="en-US" sz="2000" dirty="0" smtClean="0"/>
              <a:t>Rings required on old cone structure—cones joined by two beams—not cylinder; Rings in acceptance of FGT, looked for ways to reduce mass.</a:t>
            </a:r>
          </a:p>
          <a:p>
            <a:r>
              <a:rPr lang="en-US" sz="2000" dirty="0" smtClean="0"/>
              <a:t>New Cones have cylinder—mount ladders directly to shell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1DC6F039-661A-49FC-BABC-6CB0D5FAE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4983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4191000" cy="338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Mounted Directly to OSC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610600" cy="2438400"/>
          </a:xfrm>
        </p:spPr>
        <p:txBody>
          <a:bodyPr/>
          <a:lstStyle/>
          <a:p>
            <a:r>
              <a:rPr lang="en-US" sz="1800" dirty="0" smtClean="0"/>
              <a:t>OSC (Outer Support Cylinder) Spans Gap between two ‘cones’ (East/West)</a:t>
            </a:r>
          </a:p>
          <a:p>
            <a:r>
              <a:rPr lang="en-US" sz="1800" dirty="0" smtClean="0"/>
              <a:t>Removal of Rings allows greater ‘cone depth’ for transition plates improving support performance (SSD integration impacts all of HFT/SSD structures)</a:t>
            </a:r>
          </a:p>
          <a:p>
            <a:r>
              <a:rPr lang="en-US" sz="1800" dirty="0" smtClean="0"/>
              <a:t>Most SSD Services exit the ladder </a:t>
            </a:r>
            <a:r>
              <a:rPr lang="en-US" sz="1800" dirty="0" err="1" smtClean="0"/>
              <a:t>radially</a:t>
            </a:r>
            <a:r>
              <a:rPr lang="en-US" sz="1800" dirty="0" smtClean="0"/>
              <a:t> allowing OSC to be shorter as well</a:t>
            </a:r>
          </a:p>
          <a:p>
            <a:r>
              <a:rPr lang="en-US" sz="1800" dirty="0" smtClean="0"/>
              <a:t>Survey possible after mounting (windows to see sensors from outside are part of ladder design)</a:t>
            </a:r>
          </a:p>
          <a:p>
            <a:r>
              <a:rPr lang="en-US" sz="1800" dirty="0" smtClean="0"/>
              <a:t>SSD Can be mechanically assembled and surveyed directly on OSC prior to integration with the cone structures (see later talk)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28408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19600" y="762000"/>
            <a:ext cx="4239052" cy="31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0800000" flipV="1">
            <a:off x="1447800" y="1447800"/>
            <a:ext cx="1066800" cy="685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1447800" y="2286000"/>
            <a:ext cx="3810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1295400" y="2514600"/>
            <a:ext cx="838200" cy="685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2971800"/>
          </a:xfrm>
        </p:spPr>
        <p:txBody>
          <a:bodyPr/>
          <a:lstStyle/>
          <a:p>
            <a:r>
              <a:rPr lang="en-US" sz="2000" dirty="0" smtClean="0"/>
              <a:t>Cables and Fibers go out both sides (See FGT Talk to see cross-section)</a:t>
            </a:r>
          </a:p>
          <a:p>
            <a:r>
              <a:rPr lang="en-US" sz="2000" dirty="0" smtClean="0"/>
              <a:t>Cooling all out East Side—may require more length to accommodate fittings and tubing bends</a:t>
            </a:r>
          </a:p>
          <a:p>
            <a:r>
              <a:rPr lang="en-US" sz="2000" dirty="0" smtClean="0"/>
              <a:t>Length on East end also affects Pixels—length increase in right direction, i.e. not competing against Pixels or IST…</a:t>
            </a:r>
          </a:p>
          <a:p>
            <a:r>
              <a:rPr lang="en-US" sz="2000" dirty="0" smtClean="0"/>
              <a:t>Conductive Shrouds required to meet standoff requirements within Inner Field Cage—covers both ‘sharp’ Cone flanges and SSD Services, also provides support for foil over SSD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C:\Users\ECAnderssen_local\Desktop\Figures\Snap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685800"/>
            <a:ext cx="8667749" cy="26670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 bwMode="auto">
          <a:xfrm>
            <a:off x="76200" y="2717111"/>
            <a:ext cx="2543014" cy="461665"/>
          </a:xfrm>
          <a:custGeom>
            <a:avLst/>
            <a:gdLst>
              <a:gd name="connsiteX0" fmla="*/ 2549472 w 2549472"/>
              <a:gd name="connsiteY0" fmla="*/ 2842 h 413547"/>
              <a:gd name="connsiteX1" fmla="*/ 2518475 w 2549472"/>
              <a:gd name="connsiteY1" fmla="*/ 41587 h 413547"/>
              <a:gd name="connsiteX2" fmla="*/ 2502977 w 2549472"/>
              <a:gd name="connsiteY2" fmla="*/ 57086 h 413547"/>
              <a:gd name="connsiteX3" fmla="*/ 2471980 w 2549472"/>
              <a:gd name="connsiteY3" fmla="*/ 103581 h 413547"/>
              <a:gd name="connsiteX4" fmla="*/ 2456482 w 2549472"/>
              <a:gd name="connsiteY4" fmla="*/ 126828 h 413547"/>
              <a:gd name="connsiteX5" fmla="*/ 2448733 w 2549472"/>
              <a:gd name="connsiteY5" fmla="*/ 150075 h 413547"/>
              <a:gd name="connsiteX6" fmla="*/ 2433234 w 2549472"/>
              <a:gd name="connsiteY6" fmla="*/ 165574 h 413547"/>
              <a:gd name="connsiteX7" fmla="*/ 2425485 w 2549472"/>
              <a:gd name="connsiteY7" fmla="*/ 188821 h 413547"/>
              <a:gd name="connsiteX8" fmla="*/ 2386739 w 2549472"/>
              <a:gd name="connsiteY8" fmla="*/ 227567 h 413547"/>
              <a:gd name="connsiteX9" fmla="*/ 2363492 w 2549472"/>
              <a:gd name="connsiteY9" fmla="*/ 266313 h 413547"/>
              <a:gd name="connsiteX10" fmla="*/ 2347994 w 2549472"/>
              <a:gd name="connsiteY10" fmla="*/ 289560 h 413547"/>
              <a:gd name="connsiteX11" fmla="*/ 2316997 w 2549472"/>
              <a:gd name="connsiteY11" fmla="*/ 320557 h 413547"/>
              <a:gd name="connsiteX12" fmla="*/ 2270502 w 2549472"/>
              <a:gd name="connsiteY12" fmla="*/ 343804 h 413547"/>
              <a:gd name="connsiteX13" fmla="*/ 2239505 w 2549472"/>
              <a:gd name="connsiteY13" fmla="*/ 359303 h 413547"/>
              <a:gd name="connsiteX14" fmla="*/ 2169763 w 2549472"/>
              <a:gd name="connsiteY14" fmla="*/ 398048 h 413547"/>
              <a:gd name="connsiteX15" fmla="*/ 1689316 w 2549472"/>
              <a:gd name="connsiteY15" fmla="*/ 374801 h 413547"/>
              <a:gd name="connsiteX16" fmla="*/ 1208868 w 2549472"/>
              <a:gd name="connsiteY16" fmla="*/ 367052 h 413547"/>
              <a:gd name="connsiteX17" fmla="*/ 1177872 w 2549472"/>
              <a:gd name="connsiteY17" fmla="*/ 374801 h 413547"/>
              <a:gd name="connsiteX18" fmla="*/ 1154624 w 2549472"/>
              <a:gd name="connsiteY18" fmla="*/ 382550 h 413547"/>
              <a:gd name="connsiteX19" fmla="*/ 1100380 w 2549472"/>
              <a:gd name="connsiteY19" fmla="*/ 367052 h 413547"/>
              <a:gd name="connsiteX20" fmla="*/ 1015139 w 2549472"/>
              <a:gd name="connsiteY20" fmla="*/ 359303 h 413547"/>
              <a:gd name="connsiteX21" fmla="*/ 906651 w 2549472"/>
              <a:gd name="connsiteY21" fmla="*/ 367052 h 413547"/>
              <a:gd name="connsiteX22" fmla="*/ 860156 w 2549472"/>
              <a:gd name="connsiteY22" fmla="*/ 351553 h 413547"/>
              <a:gd name="connsiteX23" fmla="*/ 759417 w 2549472"/>
              <a:gd name="connsiteY23" fmla="*/ 359303 h 413547"/>
              <a:gd name="connsiteX24" fmla="*/ 480448 w 2549472"/>
              <a:gd name="connsiteY24" fmla="*/ 367052 h 413547"/>
              <a:gd name="connsiteX25" fmla="*/ 364211 w 2549472"/>
              <a:gd name="connsiteY25" fmla="*/ 374801 h 413547"/>
              <a:gd name="connsiteX26" fmla="*/ 340963 w 2549472"/>
              <a:gd name="connsiteY26" fmla="*/ 382550 h 413547"/>
              <a:gd name="connsiteX27" fmla="*/ 278970 w 2549472"/>
              <a:gd name="connsiteY27" fmla="*/ 390299 h 413547"/>
              <a:gd name="connsiteX28" fmla="*/ 240224 w 2549472"/>
              <a:gd name="connsiteY28" fmla="*/ 398048 h 413547"/>
              <a:gd name="connsiteX29" fmla="*/ 178231 w 2549472"/>
              <a:gd name="connsiteY29" fmla="*/ 413547 h 413547"/>
              <a:gd name="connsiteX30" fmla="*/ 154983 w 2549472"/>
              <a:gd name="connsiteY30" fmla="*/ 398048 h 413547"/>
              <a:gd name="connsiteX31" fmla="*/ 116238 w 2549472"/>
              <a:gd name="connsiteY31" fmla="*/ 405797 h 413547"/>
              <a:gd name="connsiteX32" fmla="*/ 0 w 2549472"/>
              <a:gd name="connsiteY32" fmla="*/ 405797 h 4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49472" h="413547">
                <a:moveTo>
                  <a:pt x="2549472" y="2842"/>
                </a:moveTo>
                <a:cubicBezTo>
                  <a:pt x="2503171" y="33708"/>
                  <a:pt x="2543427" y="0"/>
                  <a:pt x="2518475" y="41587"/>
                </a:cubicBezTo>
                <a:cubicBezTo>
                  <a:pt x="2514716" y="47852"/>
                  <a:pt x="2507361" y="51241"/>
                  <a:pt x="2502977" y="57086"/>
                </a:cubicBezTo>
                <a:cubicBezTo>
                  <a:pt x="2491801" y="71987"/>
                  <a:pt x="2482312" y="88083"/>
                  <a:pt x="2471980" y="103581"/>
                </a:cubicBezTo>
                <a:cubicBezTo>
                  <a:pt x="2466814" y="111330"/>
                  <a:pt x="2459427" y="117993"/>
                  <a:pt x="2456482" y="126828"/>
                </a:cubicBezTo>
                <a:cubicBezTo>
                  <a:pt x="2453899" y="134577"/>
                  <a:pt x="2452936" y="143071"/>
                  <a:pt x="2448733" y="150075"/>
                </a:cubicBezTo>
                <a:cubicBezTo>
                  <a:pt x="2444974" y="156340"/>
                  <a:pt x="2438400" y="160408"/>
                  <a:pt x="2433234" y="165574"/>
                </a:cubicBezTo>
                <a:cubicBezTo>
                  <a:pt x="2430651" y="173323"/>
                  <a:pt x="2430386" y="182286"/>
                  <a:pt x="2425485" y="188821"/>
                </a:cubicBezTo>
                <a:cubicBezTo>
                  <a:pt x="2414526" y="203433"/>
                  <a:pt x="2386739" y="227567"/>
                  <a:pt x="2386739" y="227567"/>
                </a:cubicBezTo>
                <a:cubicBezTo>
                  <a:pt x="2373282" y="267937"/>
                  <a:pt x="2387804" y="235922"/>
                  <a:pt x="2363492" y="266313"/>
                </a:cubicBezTo>
                <a:cubicBezTo>
                  <a:pt x="2357674" y="273585"/>
                  <a:pt x="2354055" y="282489"/>
                  <a:pt x="2347994" y="289560"/>
                </a:cubicBezTo>
                <a:cubicBezTo>
                  <a:pt x="2338485" y="300654"/>
                  <a:pt x="2330859" y="315936"/>
                  <a:pt x="2316997" y="320557"/>
                </a:cubicBezTo>
                <a:cubicBezTo>
                  <a:pt x="2274377" y="334764"/>
                  <a:pt x="2312561" y="319770"/>
                  <a:pt x="2270502" y="343804"/>
                </a:cubicBezTo>
                <a:cubicBezTo>
                  <a:pt x="2260472" y="349535"/>
                  <a:pt x="2249411" y="353360"/>
                  <a:pt x="2239505" y="359303"/>
                </a:cubicBezTo>
                <a:cubicBezTo>
                  <a:pt x="2172894" y="399270"/>
                  <a:pt x="2216523" y="382462"/>
                  <a:pt x="2169763" y="398048"/>
                </a:cubicBezTo>
                <a:cubicBezTo>
                  <a:pt x="1970670" y="386337"/>
                  <a:pt x="1881820" y="379079"/>
                  <a:pt x="1689316" y="374801"/>
                </a:cubicBezTo>
                <a:lnTo>
                  <a:pt x="1208868" y="367052"/>
                </a:lnTo>
                <a:cubicBezTo>
                  <a:pt x="1198536" y="369635"/>
                  <a:pt x="1188112" y="371875"/>
                  <a:pt x="1177872" y="374801"/>
                </a:cubicBezTo>
                <a:cubicBezTo>
                  <a:pt x="1170018" y="377045"/>
                  <a:pt x="1162752" y="383363"/>
                  <a:pt x="1154624" y="382550"/>
                </a:cubicBezTo>
                <a:cubicBezTo>
                  <a:pt x="1135912" y="380679"/>
                  <a:pt x="1118929" y="370143"/>
                  <a:pt x="1100380" y="367052"/>
                </a:cubicBezTo>
                <a:cubicBezTo>
                  <a:pt x="1072237" y="362362"/>
                  <a:pt x="1043553" y="361886"/>
                  <a:pt x="1015139" y="359303"/>
                </a:cubicBezTo>
                <a:cubicBezTo>
                  <a:pt x="978976" y="361886"/>
                  <a:pt x="942861" y="368863"/>
                  <a:pt x="906651" y="367052"/>
                </a:cubicBezTo>
                <a:cubicBezTo>
                  <a:pt x="890335" y="366236"/>
                  <a:pt x="876470" y="352412"/>
                  <a:pt x="860156" y="351553"/>
                </a:cubicBezTo>
                <a:cubicBezTo>
                  <a:pt x="826524" y="349783"/>
                  <a:pt x="793068" y="357929"/>
                  <a:pt x="759417" y="359303"/>
                </a:cubicBezTo>
                <a:cubicBezTo>
                  <a:pt x="666469" y="363097"/>
                  <a:pt x="573438" y="364469"/>
                  <a:pt x="480448" y="367052"/>
                </a:cubicBezTo>
                <a:cubicBezTo>
                  <a:pt x="441702" y="369635"/>
                  <a:pt x="402805" y="370513"/>
                  <a:pt x="364211" y="374801"/>
                </a:cubicBezTo>
                <a:cubicBezTo>
                  <a:pt x="356092" y="375703"/>
                  <a:pt x="349000" y="381089"/>
                  <a:pt x="340963" y="382550"/>
                </a:cubicBezTo>
                <a:cubicBezTo>
                  <a:pt x="320474" y="386275"/>
                  <a:pt x="299553" y="387132"/>
                  <a:pt x="278970" y="390299"/>
                </a:cubicBezTo>
                <a:cubicBezTo>
                  <a:pt x="265952" y="392302"/>
                  <a:pt x="253058" y="395086"/>
                  <a:pt x="240224" y="398048"/>
                </a:cubicBezTo>
                <a:cubicBezTo>
                  <a:pt x="219469" y="402838"/>
                  <a:pt x="178231" y="413547"/>
                  <a:pt x="178231" y="413547"/>
                </a:cubicBezTo>
                <a:cubicBezTo>
                  <a:pt x="170482" y="408381"/>
                  <a:pt x="164225" y="399203"/>
                  <a:pt x="154983" y="398048"/>
                </a:cubicBezTo>
                <a:cubicBezTo>
                  <a:pt x="141914" y="396414"/>
                  <a:pt x="129392" y="405139"/>
                  <a:pt x="116238" y="405797"/>
                </a:cubicBezTo>
                <a:cubicBezTo>
                  <a:pt x="77540" y="407732"/>
                  <a:pt x="38746" y="405797"/>
                  <a:pt x="0" y="40579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>
            <a:off x="5715000" y="2667000"/>
            <a:ext cx="2181386" cy="461665"/>
          </a:xfrm>
          <a:custGeom>
            <a:avLst/>
            <a:gdLst>
              <a:gd name="connsiteX0" fmla="*/ 2549472 w 2549472"/>
              <a:gd name="connsiteY0" fmla="*/ 2842 h 413547"/>
              <a:gd name="connsiteX1" fmla="*/ 2518475 w 2549472"/>
              <a:gd name="connsiteY1" fmla="*/ 41587 h 413547"/>
              <a:gd name="connsiteX2" fmla="*/ 2502977 w 2549472"/>
              <a:gd name="connsiteY2" fmla="*/ 57086 h 413547"/>
              <a:gd name="connsiteX3" fmla="*/ 2471980 w 2549472"/>
              <a:gd name="connsiteY3" fmla="*/ 103581 h 413547"/>
              <a:gd name="connsiteX4" fmla="*/ 2456482 w 2549472"/>
              <a:gd name="connsiteY4" fmla="*/ 126828 h 413547"/>
              <a:gd name="connsiteX5" fmla="*/ 2448733 w 2549472"/>
              <a:gd name="connsiteY5" fmla="*/ 150075 h 413547"/>
              <a:gd name="connsiteX6" fmla="*/ 2433234 w 2549472"/>
              <a:gd name="connsiteY6" fmla="*/ 165574 h 413547"/>
              <a:gd name="connsiteX7" fmla="*/ 2425485 w 2549472"/>
              <a:gd name="connsiteY7" fmla="*/ 188821 h 413547"/>
              <a:gd name="connsiteX8" fmla="*/ 2386739 w 2549472"/>
              <a:gd name="connsiteY8" fmla="*/ 227567 h 413547"/>
              <a:gd name="connsiteX9" fmla="*/ 2363492 w 2549472"/>
              <a:gd name="connsiteY9" fmla="*/ 266313 h 413547"/>
              <a:gd name="connsiteX10" fmla="*/ 2347994 w 2549472"/>
              <a:gd name="connsiteY10" fmla="*/ 289560 h 413547"/>
              <a:gd name="connsiteX11" fmla="*/ 2316997 w 2549472"/>
              <a:gd name="connsiteY11" fmla="*/ 320557 h 413547"/>
              <a:gd name="connsiteX12" fmla="*/ 2270502 w 2549472"/>
              <a:gd name="connsiteY12" fmla="*/ 343804 h 413547"/>
              <a:gd name="connsiteX13" fmla="*/ 2239505 w 2549472"/>
              <a:gd name="connsiteY13" fmla="*/ 359303 h 413547"/>
              <a:gd name="connsiteX14" fmla="*/ 2169763 w 2549472"/>
              <a:gd name="connsiteY14" fmla="*/ 398048 h 413547"/>
              <a:gd name="connsiteX15" fmla="*/ 1689316 w 2549472"/>
              <a:gd name="connsiteY15" fmla="*/ 374801 h 413547"/>
              <a:gd name="connsiteX16" fmla="*/ 1208868 w 2549472"/>
              <a:gd name="connsiteY16" fmla="*/ 367052 h 413547"/>
              <a:gd name="connsiteX17" fmla="*/ 1177872 w 2549472"/>
              <a:gd name="connsiteY17" fmla="*/ 374801 h 413547"/>
              <a:gd name="connsiteX18" fmla="*/ 1154624 w 2549472"/>
              <a:gd name="connsiteY18" fmla="*/ 382550 h 413547"/>
              <a:gd name="connsiteX19" fmla="*/ 1100380 w 2549472"/>
              <a:gd name="connsiteY19" fmla="*/ 367052 h 413547"/>
              <a:gd name="connsiteX20" fmla="*/ 1015139 w 2549472"/>
              <a:gd name="connsiteY20" fmla="*/ 359303 h 413547"/>
              <a:gd name="connsiteX21" fmla="*/ 906651 w 2549472"/>
              <a:gd name="connsiteY21" fmla="*/ 367052 h 413547"/>
              <a:gd name="connsiteX22" fmla="*/ 860156 w 2549472"/>
              <a:gd name="connsiteY22" fmla="*/ 351553 h 413547"/>
              <a:gd name="connsiteX23" fmla="*/ 759417 w 2549472"/>
              <a:gd name="connsiteY23" fmla="*/ 359303 h 413547"/>
              <a:gd name="connsiteX24" fmla="*/ 480448 w 2549472"/>
              <a:gd name="connsiteY24" fmla="*/ 367052 h 413547"/>
              <a:gd name="connsiteX25" fmla="*/ 364211 w 2549472"/>
              <a:gd name="connsiteY25" fmla="*/ 374801 h 413547"/>
              <a:gd name="connsiteX26" fmla="*/ 340963 w 2549472"/>
              <a:gd name="connsiteY26" fmla="*/ 382550 h 413547"/>
              <a:gd name="connsiteX27" fmla="*/ 278970 w 2549472"/>
              <a:gd name="connsiteY27" fmla="*/ 390299 h 413547"/>
              <a:gd name="connsiteX28" fmla="*/ 240224 w 2549472"/>
              <a:gd name="connsiteY28" fmla="*/ 398048 h 413547"/>
              <a:gd name="connsiteX29" fmla="*/ 178231 w 2549472"/>
              <a:gd name="connsiteY29" fmla="*/ 413547 h 413547"/>
              <a:gd name="connsiteX30" fmla="*/ 154983 w 2549472"/>
              <a:gd name="connsiteY30" fmla="*/ 398048 h 413547"/>
              <a:gd name="connsiteX31" fmla="*/ 116238 w 2549472"/>
              <a:gd name="connsiteY31" fmla="*/ 405797 h 413547"/>
              <a:gd name="connsiteX32" fmla="*/ 0 w 2549472"/>
              <a:gd name="connsiteY32" fmla="*/ 405797 h 4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49472" h="413547">
                <a:moveTo>
                  <a:pt x="2549472" y="2842"/>
                </a:moveTo>
                <a:cubicBezTo>
                  <a:pt x="2503171" y="33708"/>
                  <a:pt x="2543427" y="0"/>
                  <a:pt x="2518475" y="41587"/>
                </a:cubicBezTo>
                <a:cubicBezTo>
                  <a:pt x="2514716" y="47852"/>
                  <a:pt x="2507361" y="51241"/>
                  <a:pt x="2502977" y="57086"/>
                </a:cubicBezTo>
                <a:cubicBezTo>
                  <a:pt x="2491801" y="71987"/>
                  <a:pt x="2482312" y="88083"/>
                  <a:pt x="2471980" y="103581"/>
                </a:cubicBezTo>
                <a:cubicBezTo>
                  <a:pt x="2466814" y="111330"/>
                  <a:pt x="2459427" y="117993"/>
                  <a:pt x="2456482" y="126828"/>
                </a:cubicBezTo>
                <a:cubicBezTo>
                  <a:pt x="2453899" y="134577"/>
                  <a:pt x="2452936" y="143071"/>
                  <a:pt x="2448733" y="150075"/>
                </a:cubicBezTo>
                <a:cubicBezTo>
                  <a:pt x="2444974" y="156340"/>
                  <a:pt x="2438400" y="160408"/>
                  <a:pt x="2433234" y="165574"/>
                </a:cubicBezTo>
                <a:cubicBezTo>
                  <a:pt x="2430651" y="173323"/>
                  <a:pt x="2430386" y="182286"/>
                  <a:pt x="2425485" y="188821"/>
                </a:cubicBezTo>
                <a:cubicBezTo>
                  <a:pt x="2414526" y="203433"/>
                  <a:pt x="2386739" y="227567"/>
                  <a:pt x="2386739" y="227567"/>
                </a:cubicBezTo>
                <a:cubicBezTo>
                  <a:pt x="2373282" y="267937"/>
                  <a:pt x="2387804" y="235922"/>
                  <a:pt x="2363492" y="266313"/>
                </a:cubicBezTo>
                <a:cubicBezTo>
                  <a:pt x="2357674" y="273585"/>
                  <a:pt x="2354055" y="282489"/>
                  <a:pt x="2347994" y="289560"/>
                </a:cubicBezTo>
                <a:cubicBezTo>
                  <a:pt x="2338485" y="300654"/>
                  <a:pt x="2330859" y="315936"/>
                  <a:pt x="2316997" y="320557"/>
                </a:cubicBezTo>
                <a:cubicBezTo>
                  <a:pt x="2274377" y="334764"/>
                  <a:pt x="2312561" y="319770"/>
                  <a:pt x="2270502" y="343804"/>
                </a:cubicBezTo>
                <a:cubicBezTo>
                  <a:pt x="2260472" y="349535"/>
                  <a:pt x="2249411" y="353360"/>
                  <a:pt x="2239505" y="359303"/>
                </a:cubicBezTo>
                <a:cubicBezTo>
                  <a:pt x="2172894" y="399270"/>
                  <a:pt x="2216523" y="382462"/>
                  <a:pt x="2169763" y="398048"/>
                </a:cubicBezTo>
                <a:cubicBezTo>
                  <a:pt x="1970670" y="386337"/>
                  <a:pt x="1881820" y="379079"/>
                  <a:pt x="1689316" y="374801"/>
                </a:cubicBezTo>
                <a:lnTo>
                  <a:pt x="1208868" y="367052"/>
                </a:lnTo>
                <a:cubicBezTo>
                  <a:pt x="1198536" y="369635"/>
                  <a:pt x="1188112" y="371875"/>
                  <a:pt x="1177872" y="374801"/>
                </a:cubicBezTo>
                <a:cubicBezTo>
                  <a:pt x="1170018" y="377045"/>
                  <a:pt x="1162752" y="383363"/>
                  <a:pt x="1154624" y="382550"/>
                </a:cubicBezTo>
                <a:cubicBezTo>
                  <a:pt x="1135912" y="380679"/>
                  <a:pt x="1118929" y="370143"/>
                  <a:pt x="1100380" y="367052"/>
                </a:cubicBezTo>
                <a:cubicBezTo>
                  <a:pt x="1072237" y="362362"/>
                  <a:pt x="1043553" y="361886"/>
                  <a:pt x="1015139" y="359303"/>
                </a:cubicBezTo>
                <a:cubicBezTo>
                  <a:pt x="978976" y="361886"/>
                  <a:pt x="942861" y="368863"/>
                  <a:pt x="906651" y="367052"/>
                </a:cubicBezTo>
                <a:cubicBezTo>
                  <a:pt x="890335" y="366236"/>
                  <a:pt x="876470" y="352412"/>
                  <a:pt x="860156" y="351553"/>
                </a:cubicBezTo>
                <a:cubicBezTo>
                  <a:pt x="826524" y="349783"/>
                  <a:pt x="793068" y="357929"/>
                  <a:pt x="759417" y="359303"/>
                </a:cubicBezTo>
                <a:cubicBezTo>
                  <a:pt x="666469" y="363097"/>
                  <a:pt x="573438" y="364469"/>
                  <a:pt x="480448" y="367052"/>
                </a:cubicBezTo>
                <a:cubicBezTo>
                  <a:pt x="441702" y="369635"/>
                  <a:pt x="402805" y="370513"/>
                  <a:pt x="364211" y="374801"/>
                </a:cubicBezTo>
                <a:cubicBezTo>
                  <a:pt x="356092" y="375703"/>
                  <a:pt x="349000" y="381089"/>
                  <a:pt x="340963" y="382550"/>
                </a:cubicBezTo>
                <a:cubicBezTo>
                  <a:pt x="320474" y="386275"/>
                  <a:pt x="299553" y="387132"/>
                  <a:pt x="278970" y="390299"/>
                </a:cubicBezTo>
                <a:cubicBezTo>
                  <a:pt x="265952" y="392302"/>
                  <a:pt x="253058" y="395086"/>
                  <a:pt x="240224" y="398048"/>
                </a:cubicBezTo>
                <a:cubicBezTo>
                  <a:pt x="219469" y="402838"/>
                  <a:pt x="178231" y="413547"/>
                  <a:pt x="178231" y="413547"/>
                </a:cubicBezTo>
                <a:cubicBezTo>
                  <a:pt x="170482" y="408381"/>
                  <a:pt x="164225" y="399203"/>
                  <a:pt x="154983" y="398048"/>
                </a:cubicBezTo>
                <a:cubicBezTo>
                  <a:pt x="141914" y="396414"/>
                  <a:pt x="129392" y="405139"/>
                  <a:pt x="116238" y="405797"/>
                </a:cubicBezTo>
                <a:cubicBezTo>
                  <a:pt x="77540" y="407732"/>
                  <a:pt x="38746" y="405797"/>
                  <a:pt x="0" y="405797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 flipV="1">
            <a:off x="5715000" y="914400"/>
            <a:ext cx="2181386" cy="461665"/>
          </a:xfrm>
          <a:custGeom>
            <a:avLst/>
            <a:gdLst>
              <a:gd name="connsiteX0" fmla="*/ 2549472 w 2549472"/>
              <a:gd name="connsiteY0" fmla="*/ 2842 h 413547"/>
              <a:gd name="connsiteX1" fmla="*/ 2518475 w 2549472"/>
              <a:gd name="connsiteY1" fmla="*/ 41587 h 413547"/>
              <a:gd name="connsiteX2" fmla="*/ 2502977 w 2549472"/>
              <a:gd name="connsiteY2" fmla="*/ 57086 h 413547"/>
              <a:gd name="connsiteX3" fmla="*/ 2471980 w 2549472"/>
              <a:gd name="connsiteY3" fmla="*/ 103581 h 413547"/>
              <a:gd name="connsiteX4" fmla="*/ 2456482 w 2549472"/>
              <a:gd name="connsiteY4" fmla="*/ 126828 h 413547"/>
              <a:gd name="connsiteX5" fmla="*/ 2448733 w 2549472"/>
              <a:gd name="connsiteY5" fmla="*/ 150075 h 413547"/>
              <a:gd name="connsiteX6" fmla="*/ 2433234 w 2549472"/>
              <a:gd name="connsiteY6" fmla="*/ 165574 h 413547"/>
              <a:gd name="connsiteX7" fmla="*/ 2425485 w 2549472"/>
              <a:gd name="connsiteY7" fmla="*/ 188821 h 413547"/>
              <a:gd name="connsiteX8" fmla="*/ 2386739 w 2549472"/>
              <a:gd name="connsiteY8" fmla="*/ 227567 h 413547"/>
              <a:gd name="connsiteX9" fmla="*/ 2363492 w 2549472"/>
              <a:gd name="connsiteY9" fmla="*/ 266313 h 413547"/>
              <a:gd name="connsiteX10" fmla="*/ 2347994 w 2549472"/>
              <a:gd name="connsiteY10" fmla="*/ 289560 h 413547"/>
              <a:gd name="connsiteX11" fmla="*/ 2316997 w 2549472"/>
              <a:gd name="connsiteY11" fmla="*/ 320557 h 413547"/>
              <a:gd name="connsiteX12" fmla="*/ 2270502 w 2549472"/>
              <a:gd name="connsiteY12" fmla="*/ 343804 h 413547"/>
              <a:gd name="connsiteX13" fmla="*/ 2239505 w 2549472"/>
              <a:gd name="connsiteY13" fmla="*/ 359303 h 413547"/>
              <a:gd name="connsiteX14" fmla="*/ 2169763 w 2549472"/>
              <a:gd name="connsiteY14" fmla="*/ 398048 h 413547"/>
              <a:gd name="connsiteX15" fmla="*/ 1689316 w 2549472"/>
              <a:gd name="connsiteY15" fmla="*/ 374801 h 413547"/>
              <a:gd name="connsiteX16" fmla="*/ 1208868 w 2549472"/>
              <a:gd name="connsiteY16" fmla="*/ 367052 h 413547"/>
              <a:gd name="connsiteX17" fmla="*/ 1177872 w 2549472"/>
              <a:gd name="connsiteY17" fmla="*/ 374801 h 413547"/>
              <a:gd name="connsiteX18" fmla="*/ 1154624 w 2549472"/>
              <a:gd name="connsiteY18" fmla="*/ 382550 h 413547"/>
              <a:gd name="connsiteX19" fmla="*/ 1100380 w 2549472"/>
              <a:gd name="connsiteY19" fmla="*/ 367052 h 413547"/>
              <a:gd name="connsiteX20" fmla="*/ 1015139 w 2549472"/>
              <a:gd name="connsiteY20" fmla="*/ 359303 h 413547"/>
              <a:gd name="connsiteX21" fmla="*/ 906651 w 2549472"/>
              <a:gd name="connsiteY21" fmla="*/ 367052 h 413547"/>
              <a:gd name="connsiteX22" fmla="*/ 860156 w 2549472"/>
              <a:gd name="connsiteY22" fmla="*/ 351553 h 413547"/>
              <a:gd name="connsiteX23" fmla="*/ 759417 w 2549472"/>
              <a:gd name="connsiteY23" fmla="*/ 359303 h 413547"/>
              <a:gd name="connsiteX24" fmla="*/ 480448 w 2549472"/>
              <a:gd name="connsiteY24" fmla="*/ 367052 h 413547"/>
              <a:gd name="connsiteX25" fmla="*/ 364211 w 2549472"/>
              <a:gd name="connsiteY25" fmla="*/ 374801 h 413547"/>
              <a:gd name="connsiteX26" fmla="*/ 340963 w 2549472"/>
              <a:gd name="connsiteY26" fmla="*/ 382550 h 413547"/>
              <a:gd name="connsiteX27" fmla="*/ 278970 w 2549472"/>
              <a:gd name="connsiteY27" fmla="*/ 390299 h 413547"/>
              <a:gd name="connsiteX28" fmla="*/ 240224 w 2549472"/>
              <a:gd name="connsiteY28" fmla="*/ 398048 h 413547"/>
              <a:gd name="connsiteX29" fmla="*/ 178231 w 2549472"/>
              <a:gd name="connsiteY29" fmla="*/ 413547 h 413547"/>
              <a:gd name="connsiteX30" fmla="*/ 154983 w 2549472"/>
              <a:gd name="connsiteY30" fmla="*/ 398048 h 413547"/>
              <a:gd name="connsiteX31" fmla="*/ 116238 w 2549472"/>
              <a:gd name="connsiteY31" fmla="*/ 405797 h 413547"/>
              <a:gd name="connsiteX32" fmla="*/ 0 w 2549472"/>
              <a:gd name="connsiteY32" fmla="*/ 405797 h 4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49472" h="413547">
                <a:moveTo>
                  <a:pt x="2549472" y="2842"/>
                </a:moveTo>
                <a:cubicBezTo>
                  <a:pt x="2503171" y="33708"/>
                  <a:pt x="2543427" y="0"/>
                  <a:pt x="2518475" y="41587"/>
                </a:cubicBezTo>
                <a:cubicBezTo>
                  <a:pt x="2514716" y="47852"/>
                  <a:pt x="2507361" y="51241"/>
                  <a:pt x="2502977" y="57086"/>
                </a:cubicBezTo>
                <a:cubicBezTo>
                  <a:pt x="2491801" y="71987"/>
                  <a:pt x="2482312" y="88083"/>
                  <a:pt x="2471980" y="103581"/>
                </a:cubicBezTo>
                <a:cubicBezTo>
                  <a:pt x="2466814" y="111330"/>
                  <a:pt x="2459427" y="117993"/>
                  <a:pt x="2456482" y="126828"/>
                </a:cubicBezTo>
                <a:cubicBezTo>
                  <a:pt x="2453899" y="134577"/>
                  <a:pt x="2452936" y="143071"/>
                  <a:pt x="2448733" y="150075"/>
                </a:cubicBezTo>
                <a:cubicBezTo>
                  <a:pt x="2444974" y="156340"/>
                  <a:pt x="2438400" y="160408"/>
                  <a:pt x="2433234" y="165574"/>
                </a:cubicBezTo>
                <a:cubicBezTo>
                  <a:pt x="2430651" y="173323"/>
                  <a:pt x="2430386" y="182286"/>
                  <a:pt x="2425485" y="188821"/>
                </a:cubicBezTo>
                <a:cubicBezTo>
                  <a:pt x="2414526" y="203433"/>
                  <a:pt x="2386739" y="227567"/>
                  <a:pt x="2386739" y="227567"/>
                </a:cubicBezTo>
                <a:cubicBezTo>
                  <a:pt x="2373282" y="267937"/>
                  <a:pt x="2387804" y="235922"/>
                  <a:pt x="2363492" y="266313"/>
                </a:cubicBezTo>
                <a:cubicBezTo>
                  <a:pt x="2357674" y="273585"/>
                  <a:pt x="2354055" y="282489"/>
                  <a:pt x="2347994" y="289560"/>
                </a:cubicBezTo>
                <a:cubicBezTo>
                  <a:pt x="2338485" y="300654"/>
                  <a:pt x="2330859" y="315936"/>
                  <a:pt x="2316997" y="320557"/>
                </a:cubicBezTo>
                <a:cubicBezTo>
                  <a:pt x="2274377" y="334764"/>
                  <a:pt x="2312561" y="319770"/>
                  <a:pt x="2270502" y="343804"/>
                </a:cubicBezTo>
                <a:cubicBezTo>
                  <a:pt x="2260472" y="349535"/>
                  <a:pt x="2249411" y="353360"/>
                  <a:pt x="2239505" y="359303"/>
                </a:cubicBezTo>
                <a:cubicBezTo>
                  <a:pt x="2172894" y="399270"/>
                  <a:pt x="2216523" y="382462"/>
                  <a:pt x="2169763" y="398048"/>
                </a:cubicBezTo>
                <a:cubicBezTo>
                  <a:pt x="1970670" y="386337"/>
                  <a:pt x="1881820" y="379079"/>
                  <a:pt x="1689316" y="374801"/>
                </a:cubicBezTo>
                <a:lnTo>
                  <a:pt x="1208868" y="367052"/>
                </a:lnTo>
                <a:cubicBezTo>
                  <a:pt x="1198536" y="369635"/>
                  <a:pt x="1188112" y="371875"/>
                  <a:pt x="1177872" y="374801"/>
                </a:cubicBezTo>
                <a:cubicBezTo>
                  <a:pt x="1170018" y="377045"/>
                  <a:pt x="1162752" y="383363"/>
                  <a:pt x="1154624" y="382550"/>
                </a:cubicBezTo>
                <a:cubicBezTo>
                  <a:pt x="1135912" y="380679"/>
                  <a:pt x="1118929" y="370143"/>
                  <a:pt x="1100380" y="367052"/>
                </a:cubicBezTo>
                <a:cubicBezTo>
                  <a:pt x="1072237" y="362362"/>
                  <a:pt x="1043553" y="361886"/>
                  <a:pt x="1015139" y="359303"/>
                </a:cubicBezTo>
                <a:cubicBezTo>
                  <a:pt x="978976" y="361886"/>
                  <a:pt x="942861" y="368863"/>
                  <a:pt x="906651" y="367052"/>
                </a:cubicBezTo>
                <a:cubicBezTo>
                  <a:pt x="890335" y="366236"/>
                  <a:pt x="876470" y="352412"/>
                  <a:pt x="860156" y="351553"/>
                </a:cubicBezTo>
                <a:cubicBezTo>
                  <a:pt x="826524" y="349783"/>
                  <a:pt x="793068" y="357929"/>
                  <a:pt x="759417" y="359303"/>
                </a:cubicBezTo>
                <a:cubicBezTo>
                  <a:pt x="666469" y="363097"/>
                  <a:pt x="573438" y="364469"/>
                  <a:pt x="480448" y="367052"/>
                </a:cubicBezTo>
                <a:cubicBezTo>
                  <a:pt x="441702" y="369635"/>
                  <a:pt x="402805" y="370513"/>
                  <a:pt x="364211" y="374801"/>
                </a:cubicBezTo>
                <a:cubicBezTo>
                  <a:pt x="356092" y="375703"/>
                  <a:pt x="349000" y="381089"/>
                  <a:pt x="340963" y="382550"/>
                </a:cubicBezTo>
                <a:cubicBezTo>
                  <a:pt x="320474" y="386275"/>
                  <a:pt x="299553" y="387132"/>
                  <a:pt x="278970" y="390299"/>
                </a:cubicBezTo>
                <a:cubicBezTo>
                  <a:pt x="265952" y="392302"/>
                  <a:pt x="253058" y="395086"/>
                  <a:pt x="240224" y="398048"/>
                </a:cubicBezTo>
                <a:cubicBezTo>
                  <a:pt x="219469" y="402838"/>
                  <a:pt x="178231" y="413547"/>
                  <a:pt x="178231" y="413547"/>
                </a:cubicBezTo>
                <a:cubicBezTo>
                  <a:pt x="170482" y="408381"/>
                  <a:pt x="164225" y="399203"/>
                  <a:pt x="154983" y="398048"/>
                </a:cubicBezTo>
                <a:cubicBezTo>
                  <a:pt x="141914" y="396414"/>
                  <a:pt x="129392" y="405139"/>
                  <a:pt x="116238" y="405797"/>
                </a:cubicBezTo>
                <a:cubicBezTo>
                  <a:pt x="77540" y="407732"/>
                  <a:pt x="38746" y="405797"/>
                  <a:pt x="0" y="405797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flipV="1">
            <a:off x="76200" y="838200"/>
            <a:ext cx="2543014" cy="461665"/>
          </a:xfrm>
          <a:custGeom>
            <a:avLst/>
            <a:gdLst>
              <a:gd name="connsiteX0" fmla="*/ 2549472 w 2549472"/>
              <a:gd name="connsiteY0" fmla="*/ 2842 h 413547"/>
              <a:gd name="connsiteX1" fmla="*/ 2518475 w 2549472"/>
              <a:gd name="connsiteY1" fmla="*/ 41587 h 413547"/>
              <a:gd name="connsiteX2" fmla="*/ 2502977 w 2549472"/>
              <a:gd name="connsiteY2" fmla="*/ 57086 h 413547"/>
              <a:gd name="connsiteX3" fmla="*/ 2471980 w 2549472"/>
              <a:gd name="connsiteY3" fmla="*/ 103581 h 413547"/>
              <a:gd name="connsiteX4" fmla="*/ 2456482 w 2549472"/>
              <a:gd name="connsiteY4" fmla="*/ 126828 h 413547"/>
              <a:gd name="connsiteX5" fmla="*/ 2448733 w 2549472"/>
              <a:gd name="connsiteY5" fmla="*/ 150075 h 413547"/>
              <a:gd name="connsiteX6" fmla="*/ 2433234 w 2549472"/>
              <a:gd name="connsiteY6" fmla="*/ 165574 h 413547"/>
              <a:gd name="connsiteX7" fmla="*/ 2425485 w 2549472"/>
              <a:gd name="connsiteY7" fmla="*/ 188821 h 413547"/>
              <a:gd name="connsiteX8" fmla="*/ 2386739 w 2549472"/>
              <a:gd name="connsiteY8" fmla="*/ 227567 h 413547"/>
              <a:gd name="connsiteX9" fmla="*/ 2363492 w 2549472"/>
              <a:gd name="connsiteY9" fmla="*/ 266313 h 413547"/>
              <a:gd name="connsiteX10" fmla="*/ 2347994 w 2549472"/>
              <a:gd name="connsiteY10" fmla="*/ 289560 h 413547"/>
              <a:gd name="connsiteX11" fmla="*/ 2316997 w 2549472"/>
              <a:gd name="connsiteY11" fmla="*/ 320557 h 413547"/>
              <a:gd name="connsiteX12" fmla="*/ 2270502 w 2549472"/>
              <a:gd name="connsiteY12" fmla="*/ 343804 h 413547"/>
              <a:gd name="connsiteX13" fmla="*/ 2239505 w 2549472"/>
              <a:gd name="connsiteY13" fmla="*/ 359303 h 413547"/>
              <a:gd name="connsiteX14" fmla="*/ 2169763 w 2549472"/>
              <a:gd name="connsiteY14" fmla="*/ 398048 h 413547"/>
              <a:gd name="connsiteX15" fmla="*/ 1689316 w 2549472"/>
              <a:gd name="connsiteY15" fmla="*/ 374801 h 413547"/>
              <a:gd name="connsiteX16" fmla="*/ 1208868 w 2549472"/>
              <a:gd name="connsiteY16" fmla="*/ 367052 h 413547"/>
              <a:gd name="connsiteX17" fmla="*/ 1177872 w 2549472"/>
              <a:gd name="connsiteY17" fmla="*/ 374801 h 413547"/>
              <a:gd name="connsiteX18" fmla="*/ 1154624 w 2549472"/>
              <a:gd name="connsiteY18" fmla="*/ 382550 h 413547"/>
              <a:gd name="connsiteX19" fmla="*/ 1100380 w 2549472"/>
              <a:gd name="connsiteY19" fmla="*/ 367052 h 413547"/>
              <a:gd name="connsiteX20" fmla="*/ 1015139 w 2549472"/>
              <a:gd name="connsiteY20" fmla="*/ 359303 h 413547"/>
              <a:gd name="connsiteX21" fmla="*/ 906651 w 2549472"/>
              <a:gd name="connsiteY21" fmla="*/ 367052 h 413547"/>
              <a:gd name="connsiteX22" fmla="*/ 860156 w 2549472"/>
              <a:gd name="connsiteY22" fmla="*/ 351553 h 413547"/>
              <a:gd name="connsiteX23" fmla="*/ 759417 w 2549472"/>
              <a:gd name="connsiteY23" fmla="*/ 359303 h 413547"/>
              <a:gd name="connsiteX24" fmla="*/ 480448 w 2549472"/>
              <a:gd name="connsiteY24" fmla="*/ 367052 h 413547"/>
              <a:gd name="connsiteX25" fmla="*/ 364211 w 2549472"/>
              <a:gd name="connsiteY25" fmla="*/ 374801 h 413547"/>
              <a:gd name="connsiteX26" fmla="*/ 340963 w 2549472"/>
              <a:gd name="connsiteY26" fmla="*/ 382550 h 413547"/>
              <a:gd name="connsiteX27" fmla="*/ 278970 w 2549472"/>
              <a:gd name="connsiteY27" fmla="*/ 390299 h 413547"/>
              <a:gd name="connsiteX28" fmla="*/ 240224 w 2549472"/>
              <a:gd name="connsiteY28" fmla="*/ 398048 h 413547"/>
              <a:gd name="connsiteX29" fmla="*/ 178231 w 2549472"/>
              <a:gd name="connsiteY29" fmla="*/ 413547 h 413547"/>
              <a:gd name="connsiteX30" fmla="*/ 154983 w 2549472"/>
              <a:gd name="connsiteY30" fmla="*/ 398048 h 413547"/>
              <a:gd name="connsiteX31" fmla="*/ 116238 w 2549472"/>
              <a:gd name="connsiteY31" fmla="*/ 405797 h 413547"/>
              <a:gd name="connsiteX32" fmla="*/ 0 w 2549472"/>
              <a:gd name="connsiteY32" fmla="*/ 405797 h 4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49472" h="413547">
                <a:moveTo>
                  <a:pt x="2549472" y="2842"/>
                </a:moveTo>
                <a:cubicBezTo>
                  <a:pt x="2503171" y="33708"/>
                  <a:pt x="2543427" y="0"/>
                  <a:pt x="2518475" y="41587"/>
                </a:cubicBezTo>
                <a:cubicBezTo>
                  <a:pt x="2514716" y="47852"/>
                  <a:pt x="2507361" y="51241"/>
                  <a:pt x="2502977" y="57086"/>
                </a:cubicBezTo>
                <a:cubicBezTo>
                  <a:pt x="2491801" y="71987"/>
                  <a:pt x="2482312" y="88083"/>
                  <a:pt x="2471980" y="103581"/>
                </a:cubicBezTo>
                <a:cubicBezTo>
                  <a:pt x="2466814" y="111330"/>
                  <a:pt x="2459427" y="117993"/>
                  <a:pt x="2456482" y="126828"/>
                </a:cubicBezTo>
                <a:cubicBezTo>
                  <a:pt x="2453899" y="134577"/>
                  <a:pt x="2452936" y="143071"/>
                  <a:pt x="2448733" y="150075"/>
                </a:cubicBezTo>
                <a:cubicBezTo>
                  <a:pt x="2444974" y="156340"/>
                  <a:pt x="2438400" y="160408"/>
                  <a:pt x="2433234" y="165574"/>
                </a:cubicBezTo>
                <a:cubicBezTo>
                  <a:pt x="2430651" y="173323"/>
                  <a:pt x="2430386" y="182286"/>
                  <a:pt x="2425485" y="188821"/>
                </a:cubicBezTo>
                <a:cubicBezTo>
                  <a:pt x="2414526" y="203433"/>
                  <a:pt x="2386739" y="227567"/>
                  <a:pt x="2386739" y="227567"/>
                </a:cubicBezTo>
                <a:cubicBezTo>
                  <a:pt x="2373282" y="267937"/>
                  <a:pt x="2387804" y="235922"/>
                  <a:pt x="2363492" y="266313"/>
                </a:cubicBezTo>
                <a:cubicBezTo>
                  <a:pt x="2357674" y="273585"/>
                  <a:pt x="2354055" y="282489"/>
                  <a:pt x="2347994" y="289560"/>
                </a:cubicBezTo>
                <a:cubicBezTo>
                  <a:pt x="2338485" y="300654"/>
                  <a:pt x="2330859" y="315936"/>
                  <a:pt x="2316997" y="320557"/>
                </a:cubicBezTo>
                <a:cubicBezTo>
                  <a:pt x="2274377" y="334764"/>
                  <a:pt x="2312561" y="319770"/>
                  <a:pt x="2270502" y="343804"/>
                </a:cubicBezTo>
                <a:cubicBezTo>
                  <a:pt x="2260472" y="349535"/>
                  <a:pt x="2249411" y="353360"/>
                  <a:pt x="2239505" y="359303"/>
                </a:cubicBezTo>
                <a:cubicBezTo>
                  <a:pt x="2172894" y="399270"/>
                  <a:pt x="2216523" y="382462"/>
                  <a:pt x="2169763" y="398048"/>
                </a:cubicBezTo>
                <a:cubicBezTo>
                  <a:pt x="1970670" y="386337"/>
                  <a:pt x="1881820" y="379079"/>
                  <a:pt x="1689316" y="374801"/>
                </a:cubicBezTo>
                <a:lnTo>
                  <a:pt x="1208868" y="367052"/>
                </a:lnTo>
                <a:cubicBezTo>
                  <a:pt x="1198536" y="369635"/>
                  <a:pt x="1188112" y="371875"/>
                  <a:pt x="1177872" y="374801"/>
                </a:cubicBezTo>
                <a:cubicBezTo>
                  <a:pt x="1170018" y="377045"/>
                  <a:pt x="1162752" y="383363"/>
                  <a:pt x="1154624" y="382550"/>
                </a:cubicBezTo>
                <a:cubicBezTo>
                  <a:pt x="1135912" y="380679"/>
                  <a:pt x="1118929" y="370143"/>
                  <a:pt x="1100380" y="367052"/>
                </a:cubicBezTo>
                <a:cubicBezTo>
                  <a:pt x="1072237" y="362362"/>
                  <a:pt x="1043553" y="361886"/>
                  <a:pt x="1015139" y="359303"/>
                </a:cubicBezTo>
                <a:cubicBezTo>
                  <a:pt x="978976" y="361886"/>
                  <a:pt x="942861" y="368863"/>
                  <a:pt x="906651" y="367052"/>
                </a:cubicBezTo>
                <a:cubicBezTo>
                  <a:pt x="890335" y="366236"/>
                  <a:pt x="876470" y="352412"/>
                  <a:pt x="860156" y="351553"/>
                </a:cubicBezTo>
                <a:cubicBezTo>
                  <a:pt x="826524" y="349783"/>
                  <a:pt x="793068" y="357929"/>
                  <a:pt x="759417" y="359303"/>
                </a:cubicBezTo>
                <a:cubicBezTo>
                  <a:pt x="666469" y="363097"/>
                  <a:pt x="573438" y="364469"/>
                  <a:pt x="480448" y="367052"/>
                </a:cubicBezTo>
                <a:cubicBezTo>
                  <a:pt x="441702" y="369635"/>
                  <a:pt x="402805" y="370513"/>
                  <a:pt x="364211" y="374801"/>
                </a:cubicBezTo>
                <a:cubicBezTo>
                  <a:pt x="356092" y="375703"/>
                  <a:pt x="349000" y="381089"/>
                  <a:pt x="340963" y="382550"/>
                </a:cubicBezTo>
                <a:cubicBezTo>
                  <a:pt x="320474" y="386275"/>
                  <a:pt x="299553" y="387132"/>
                  <a:pt x="278970" y="390299"/>
                </a:cubicBezTo>
                <a:cubicBezTo>
                  <a:pt x="265952" y="392302"/>
                  <a:pt x="253058" y="395086"/>
                  <a:pt x="240224" y="398048"/>
                </a:cubicBezTo>
                <a:cubicBezTo>
                  <a:pt x="219469" y="402838"/>
                  <a:pt x="178231" y="413547"/>
                  <a:pt x="178231" y="413547"/>
                </a:cubicBezTo>
                <a:cubicBezTo>
                  <a:pt x="170482" y="408381"/>
                  <a:pt x="164225" y="399203"/>
                  <a:pt x="154983" y="398048"/>
                </a:cubicBezTo>
                <a:cubicBezTo>
                  <a:pt x="141914" y="396414"/>
                  <a:pt x="129392" y="405139"/>
                  <a:pt x="116238" y="405797"/>
                </a:cubicBezTo>
                <a:cubicBezTo>
                  <a:pt x="77540" y="407732"/>
                  <a:pt x="38746" y="405797"/>
                  <a:pt x="0" y="40579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8194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Shrouds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>
            <a:off x="2590800" y="2971801"/>
            <a:ext cx="914400" cy="78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3"/>
          </p:cNvCxnSpPr>
          <p:nvPr/>
        </p:nvCxnSpPr>
        <p:spPr bwMode="auto">
          <a:xfrm flipV="1">
            <a:off x="4770290" y="2971800"/>
            <a:ext cx="944710" cy="78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0" y="137160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410200" y="1066800"/>
            <a:ext cx="762000" cy="1828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ooling_path_com_eng"/>
          <p:cNvPicPr>
            <a:picLocks noChangeAspect="1" noChangeArrowheads="1"/>
          </p:cNvPicPr>
          <p:nvPr/>
        </p:nvPicPr>
        <p:blipFill>
          <a:blip r:embed="rId3"/>
          <a:srcRect t="2640" b="3630"/>
          <a:stretch>
            <a:fillRect/>
          </a:stretch>
        </p:blipFill>
        <p:spPr bwMode="auto">
          <a:xfrm>
            <a:off x="539750" y="981075"/>
            <a:ext cx="7923213" cy="5294313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391400" cy="457200"/>
          </a:xfrm>
        </p:spPr>
        <p:txBody>
          <a:bodyPr/>
          <a:lstStyle/>
          <a:p>
            <a:r>
              <a:rPr lang="en-GB" dirty="0"/>
              <a:t>SSD Cooling system : measurement results</a:t>
            </a:r>
            <a:r>
              <a:rPr lang="en-GB" sz="2400" dirty="0"/>
              <a:t> 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248025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65760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667000" y="4800600"/>
            <a:ext cx="85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 W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95288" y="2276475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 W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7812088" y="4797425"/>
            <a:ext cx="70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 W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248400" y="592455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33.1</a:t>
            </a:r>
            <a:r>
              <a:rPr lang="en-US" sz="1800" baseline="30000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948488" y="4581525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33.7</a:t>
            </a:r>
            <a:r>
              <a:rPr lang="en-US" sz="1800" baseline="30000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084888" y="342900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27.6</a:t>
            </a:r>
            <a:r>
              <a:rPr lang="en-US" sz="1800" baseline="30000">
                <a:solidFill>
                  <a:srgbClr val="FF9933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143000" y="289560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33.2</a:t>
            </a:r>
            <a:r>
              <a:rPr lang="en-US" sz="1800" baseline="30000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590800" y="137160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30.7</a:t>
            </a:r>
            <a:r>
              <a:rPr lang="en-US" sz="1800" baseline="30000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1042988" y="1196975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24.5</a:t>
            </a:r>
            <a:r>
              <a:rPr lang="en-US" sz="1800" baseline="30000">
                <a:solidFill>
                  <a:srgbClr val="FF9933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1835150" y="3925888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25.1</a:t>
            </a:r>
            <a:r>
              <a:rPr lang="en-US" sz="1800" baseline="30000">
                <a:solidFill>
                  <a:srgbClr val="FF9933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048000" y="457517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30.9</a:t>
            </a:r>
            <a:r>
              <a:rPr lang="en-US" sz="1800" baseline="30000">
                <a:solidFill>
                  <a:srgbClr val="CC0000"/>
                </a:solidFill>
                <a:cs typeface="Times New Roman" pitchFamily="18" charset="0"/>
              </a:rPr>
              <a:t> o</a:t>
            </a:r>
            <a:r>
              <a:rPr lang="en-US" sz="1800">
                <a:solidFill>
                  <a:srgbClr val="CC00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4945063" y="565467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27.8</a:t>
            </a:r>
            <a:r>
              <a:rPr lang="en-US" sz="1800" baseline="30000">
                <a:solidFill>
                  <a:srgbClr val="FF9933"/>
                </a:solidFill>
                <a:cs typeface="Times New Roman" pitchFamily="18" charset="0"/>
              </a:rPr>
              <a:t> o</a:t>
            </a:r>
            <a:r>
              <a:rPr lang="en-US" sz="1800">
                <a:solidFill>
                  <a:srgbClr val="FF9933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152400" y="13716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19</a:t>
            </a:r>
            <a:r>
              <a:rPr lang="en-US" sz="1800" baseline="30000">
                <a:solidFill>
                  <a:schemeClr val="accent2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C</a:t>
            </a:r>
            <a:r>
              <a:rPr lang="en-US"/>
              <a:t> 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8194675" y="6016625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29</a:t>
            </a:r>
            <a:r>
              <a:rPr lang="en-US" sz="1800" baseline="30000">
                <a:solidFill>
                  <a:schemeClr val="accent2"/>
                </a:solidFill>
                <a:cs typeface="Times New Roman" pitchFamily="18" charset="0"/>
              </a:rPr>
              <a:t>o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C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</p:spPr>
        <p:txBody>
          <a:bodyPr/>
          <a:lstStyle/>
          <a:p>
            <a:fld id="{FDB18DCA-E122-4133-A825-446913F304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1600200" y="1066800"/>
            <a:ext cx="1371600" cy="2514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3657600"/>
            <a:ext cx="1371600" cy="2514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137160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Electronics</a:t>
            </a:r>
          </a:p>
          <a:p>
            <a:r>
              <a:rPr lang="en-US" dirty="0" smtClean="0"/>
              <a:t>To be Replaced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1"/>
            <a:endCxn id="21" idx="6"/>
          </p:cNvCxnSpPr>
          <p:nvPr/>
        </p:nvCxnSpPr>
        <p:spPr bwMode="auto">
          <a:xfrm rot="10800000" flipV="1">
            <a:off x="2971800" y="1787098"/>
            <a:ext cx="1219200" cy="537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3" idx="2"/>
            <a:endCxn id="22" idx="1"/>
          </p:cNvCxnSpPr>
          <p:nvPr/>
        </p:nvCxnSpPr>
        <p:spPr bwMode="auto">
          <a:xfrm rot="16200000" flipH="1">
            <a:off x="4832465" y="2713852"/>
            <a:ext cx="1823257" cy="8007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85775" y="5600700"/>
          <a:ext cx="2880360" cy="609600"/>
        </p:xfrm>
        <a:graphic>
          <a:graphicData uri="http://schemas.openxmlformats.org/drawingml/2006/table">
            <a:tbl>
              <a:tblPr/>
              <a:tblGrid>
                <a:gridCol w="1440180"/>
                <a:gridCol w="720090"/>
                <a:gridCol w="72009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Cooling  Off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000" b="1" baseline="0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19 </a:t>
                      </a:r>
                      <a:r>
                        <a:rPr lang="en-US" sz="1000" b="1" baseline="30000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0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000" b="1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SIDE P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SIDE 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ADC Board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42.8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46.5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n-GB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Board</a:t>
                      </a:r>
                      <a:r>
                        <a:rPr lang="en-GB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FPGA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34.8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36.5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n-US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Board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onn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45.2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45.4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943600" y="762000"/>
          <a:ext cx="2880360" cy="643890"/>
        </p:xfrm>
        <a:graphic>
          <a:graphicData uri="http://schemas.openxmlformats.org/drawingml/2006/table">
            <a:tbl>
              <a:tblPr/>
              <a:tblGrid>
                <a:gridCol w="1440180"/>
                <a:gridCol w="720090"/>
                <a:gridCol w="72009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Cooling  On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000" b="1" baseline="0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19 </a:t>
                      </a:r>
                      <a:r>
                        <a:rPr lang="en-US" sz="1000" b="1" baseline="30000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0" dirty="0" err="1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000" b="1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SIDE P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SIDE 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ADC Board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33.1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33.2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n-GB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Board </a:t>
                      </a:r>
                      <a:r>
                        <a:rPr lang="en-GB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FPGA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33.7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30.7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n-US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Board C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onn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27.6</a:t>
                      </a:r>
                      <a:r>
                        <a:rPr lang="en-US" sz="1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24.5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18DCA-E122-4133-A825-446913F304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276600"/>
          </a:xfrm>
        </p:spPr>
        <p:txBody>
          <a:bodyPr/>
          <a:lstStyle/>
          <a:p>
            <a:r>
              <a:rPr lang="en-US" sz="2000" dirty="0" smtClean="0"/>
              <a:t>The performance of the old electronics was perfectly satisfactory when the cooling system was in perfect condition</a:t>
            </a:r>
          </a:p>
          <a:p>
            <a:r>
              <a:rPr lang="en-US" sz="2000" dirty="0" smtClean="0"/>
              <a:t>The new SSD electronics will be designed with ‘next generation’ components</a:t>
            </a:r>
          </a:p>
          <a:p>
            <a:r>
              <a:rPr lang="en-US" sz="2000" dirty="0" smtClean="0"/>
              <a:t>The new electronics is projected to consume less power than the old electronics even though the new electronics is faster</a:t>
            </a:r>
          </a:p>
          <a:p>
            <a:r>
              <a:rPr lang="en-US" sz="2000" dirty="0" smtClean="0"/>
              <a:t>So if we can design a new cooling system that has the same cooling capacity as the old system, but is more reliable, then we should be successful in cooling the new electronics, too.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47800" y="5334000"/>
            <a:ext cx="6248400" cy="5355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</a:rPr>
              <a:t>1 l/sec of air at 0.5 m/sec was extensively tested on the bench, and  was shown to work, without vibration or other difficulties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BNL_Engineering">
  <a:themeElements>
    <a:clrScheme name="LBNL-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BNL-ENG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LBNL-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-E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-E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LBNL_Engineering</Template>
  <TotalTime>91</TotalTime>
  <Words>1543</Words>
  <Application>Microsoft PowerPoint</Application>
  <PresentationFormat>On-screen Show (4:3)</PresentationFormat>
  <Paragraphs>189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LBNL_Engineering</vt:lpstr>
      <vt:lpstr>Picture</vt:lpstr>
      <vt:lpstr>SSD Mechanics</vt:lpstr>
      <vt:lpstr>Silicon Strip Detector</vt:lpstr>
      <vt:lpstr>SSD Integration Overview</vt:lpstr>
      <vt:lpstr>SSD Ladder</vt:lpstr>
      <vt:lpstr>Changes in Mechanical Support of Ladders</vt:lpstr>
      <vt:lpstr>SSD Mounted Directly to OSC </vt:lpstr>
      <vt:lpstr>SSD Services</vt:lpstr>
      <vt:lpstr>SSD Cooling system : measurement results </vt:lpstr>
      <vt:lpstr>Slide 9</vt:lpstr>
      <vt:lpstr>The Previous Solution – a Vortec Transvector</vt:lpstr>
      <vt:lpstr>Hose Collapse/Kink</vt:lpstr>
      <vt:lpstr>A Different Solution to the Same Problem</vt:lpstr>
      <vt:lpstr>RP-212-EL and RP-426-QL  </vt:lpstr>
      <vt:lpstr>Cooling Summary</vt:lpstr>
      <vt:lpstr>Conclusion</vt:lpstr>
      <vt:lpstr>Backup</vt:lpstr>
      <vt:lpstr>Losses are a function of distance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SSD Mechanics</dc:title>
  <dc:creator>ECAnderssen_local</dc:creator>
  <cp:lastModifiedBy>ECAnderssen_local</cp:lastModifiedBy>
  <cp:revision>4</cp:revision>
  <dcterms:created xsi:type="dcterms:W3CDTF">2009-03-24T06:08:08Z</dcterms:created>
  <dcterms:modified xsi:type="dcterms:W3CDTF">2009-03-24T14:57:20Z</dcterms:modified>
</cp:coreProperties>
</file>