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92929"/>
    <a:srgbClr val="EAEAEA"/>
    <a:srgbClr val="000000"/>
    <a:srgbClr val="C0C0C0"/>
    <a:srgbClr val="1C1C1C"/>
    <a:srgbClr val="9A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48" autoAdjust="0"/>
    <p:restoredTop sz="94660" autoAdjust="0"/>
  </p:normalViewPr>
  <p:slideViewPr>
    <p:cSldViewPr>
      <p:cViewPr varScale="1">
        <p:scale>
          <a:sx n="123" d="100"/>
          <a:sy n="123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F052CA4-59C3-446B-94EC-89158FE971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/>
            </a:lvl1pPr>
          </a:lstStyle>
          <a:p>
            <a:fld id="{FBDFA3D1-9C73-43B1-82C3-4CF6148356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A4EC2-434D-4448-85E0-8F5E20232E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608D2-E7F2-465F-9972-469FA6790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C2A96-3CF7-40DE-9FD1-CE05C555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47377-F830-4CFF-BA3B-5A6643194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18DCA-E122-4133-A825-446913F30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C0580-7C3C-4CEE-AF8F-6E97EC464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20075-DFFD-463E-B5D3-4B2E9001D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97F32-A785-4176-8246-1F7A39F77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2FDF1-488C-4EE4-9766-DDCDBE7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C3EBC-FA42-4633-8A66-DD470614F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8FAE8-1AD4-4FFC-9B9C-1D574ED6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45877-BB6A-4BBA-898A-F4BBB8EC8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532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6508750"/>
            <a:ext cx="5276850" cy="14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89100" y="6577013"/>
            <a:ext cx="579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 b="1" i="0">
                <a:solidFill>
                  <a:srgbClr val="085131"/>
                </a:solidFill>
                <a:latin typeface="BankGothic Lt BT" pitchFamily="34" charset="0"/>
              </a:rPr>
              <a:t>Engineering Division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/>
          <a:srcRect r="17188" b="-8679"/>
          <a:stretch>
            <a:fillRect/>
          </a:stretch>
        </p:blipFill>
        <p:spPr bwMode="auto">
          <a:xfrm>
            <a:off x="152400" y="76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/>
          <a:srcRect l="84375" b="-8679"/>
          <a:stretch>
            <a:fillRect/>
          </a:stretch>
        </p:blipFill>
        <p:spPr bwMode="auto">
          <a:xfrm>
            <a:off x="82296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7898846-F8E0-4F4D-98A4-13A362E832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BD5E2-3D7C-4371-8876-20ABC07F662F}" type="slidenum">
              <a:rPr lang="en-US"/>
              <a:pPr/>
              <a:t>1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HFT Middle Support Cylinder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Eric Anderssen, LBNL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3200400"/>
          </a:xfrm>
        </p:spPr>
        <p:txBody>
          <a:bodyPr/>
          <a:lstStyle/>
          <a:p>
            <a:r>
              <a:rPr lang="en-US" dirty="0" smtClean="0"/>
              <a:t>The MSC directly supports the IST and Pixel detectors as well as the Beam Pipe mid-section</a:t>
            </a:r>
          </a:p>
          <a:p>
            <a:r>
              <a:rPr lang="en-US" dirty="0" smtClean="0"/>
              <a:t>The MSC is supported by externally by the Cone Structures (bolted flanges to Cones)</a:t>
            </a:r>
          </a:p>
          <a:p>
            <a:r>
              <a:rPr lang="en-US" dirty="0" smtClean="0"/>
              <a:t>IST and Pixels are Cantilevered from the MSC Interface Flange, along with Far Beam Pipe Support</a:t>
            </a:r>
          </a:p>
          <a:p>
            <a:r>
              <a:rPr lang="en-US" dirty="0" smtClean="0"/>
              <a:t>Breaks (bolted flange joints) necessitated by assembly (discussed later)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7946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1671935"/>
            <a:ext cx="3025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Pixel Insertion Tube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5240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667000"/>
            <a:ext cx="214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MSC Interface Flange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rot="10800000">
            <a:off x="5715000" y="2438401"/>
            <a:ext cx="762000" cy="3978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Isosceles Triangle 10"/>
          <p:cNvSpPr/>
          <p:nvPr/>
        </p:nvSpPr>
        <p:spPr bwMode="auto">
          <a:xfrm>
            <a:off x="5562600" y="2667000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228600" y="2667000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2057400"/>
          </a:xfrm>
        </p:spPr>
        <p:txBody>
          <a:bodyPr/>
          <a:lstStyle/>
          <a:p>
            <a:r>
              <a:rPr lang="en-US" dirty="0" smtClean="0"/>
              <a:t>Pixel Insertion Tube Simply supported at both ends</a:t>
            </a:r>
          </a:p>
          <a:p>
            <a:r>
              <a:rPr lang="en-US" dirty="0" smtClean="0"/>
              <a:t>Cantilever section is bolted to inside of ESC (East Support Cylinder/Cone)  Fingered interface to allow IST Services to pass thru this interface</a:t>
            </a:r>
          </a:p>
          <a:p>
            <a:r>
              <a:rPr lang="en-US" dirty="0" smtClean="0"/>
              <a:t>Lengths still under iteration with ESC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124200" cy="33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685800"/>
            <a:ext cx="3276600" cy="33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Sequence Drives MSC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685800"/>
            <a:ext cx="4267200" cy="3200400"/>
          </a:xfrm>
        </p:spPr>
        <p:txBody>
          <a:bodyPr/>
          <a:lstStyle/>
          <a:p>
            <a:r>
              <a:rPr lang="en-US" sz="1800" dirty="0" smtClean="0"/>
              <a:t>IST is integrated first (and tested) on smaller MSC Cylinder</a:t>
            </a:r>
          </a:p>
          <a:p>
            <a:r>
              <a:rPr lang="en-US" sz="1800" dirty="0" smtClean="0"/>
              <a:t>Interface Flange is present to allow service integration (connector strain relief)</a:t>
            </a:r>
          </a:p>
          <a:p>
            <a:r>
              <a:rPr lang="en-US" sz="1800" dirty="0" smtClean="0"/>
              <a:t>Beam Pipe installed/Supported after IST Integrated onto MSC</a:t>
            </a:r>
          </a:p>
          <a:p>
            <a:r>
              <a:rPr lang="en-US" sz="1800" dirty="0" smtClean="0"/>
              <a:t>Note Pixel Kinematic mounts also part of this structure</a:t>
            </a:r>
          </a:p>
          <a:p>
            <a:r>
              <a:rPr lang="en-US" sz="1800" dirty="0" smtClean="0"/>
              <a:t>Mounts May interfere with IST…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45089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91000"/>
            <a:ext cx="8915400" cy="214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62200" y="3200400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Pixel Kinematic Mounts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>
            <a:off x="1905000" y="2819401"/>
            <a:ext cx="457200" cy="55027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940804" y="4854843"/>
            <a:ext cx="762000" cy="72325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1324312" y="2514600"/>
            <a:ext cx="4572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1361618" y="3009900"/>
            <a:ext cx="381794" cy="7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2171700" y="5448300"/>
            <a:ext cx="381794" cy="7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6057900" y="5448300"/>
            <a:ext cx="381794" cy="7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6058297" y="4990703"/>
            <a:ext cx="381000" cy="7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2172097" y="4953248"/>
            <a:ext cx="381000" cy="7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Assembly of Beam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657600"/>
            <a:ext cx="5181600" cy="2743200"/>
          </a:xfrm>
        </p:spPr>
        <p:txBody>
          <a:bodyPr/>
          <a:lstStyle/>
          <a:p>
            <a:r>
              <a:rPr lang="en-US" sz="1800" dirty="0" smtClean="0"/>
              <a:t>Access to Vacuum Flange during assembly necessitates split in ISC</a:t>
            </a:r>
          </a:p>
          <a:p>
            <a:r>
              <a:rPr lang="en-US" sz="1800" dirty="0" smtClean="0"/>
              <a:t>Note also Beam Pipe support at MSC Interface flange—access needed to make up support</a:t>
            </a:r>
          </a:p>
          <a:p>
            <a:r>
              <a:rPr lang="en-US" sz="1800" dirty="0" smtClean="0"/>
              <a:t>Large overhang, and External Pixel Insertion tooling may lead to longer PIT</a:t>
            </a:r>
          </a:p>
          <a:p>
            <a:r>
              <a:rPr lang="en-US" sz="1800" dirty="0" smtClean="0"/>
              <a:t>Services for IST Now routed over PIT</a:t>
            </a:r>
          </a:p>
          <a:p>
            <a:r>
              <a:rPr lang="en-US" sz="1600" dirty="0" smtClean="0"/>
              <a:t>View to left shows gaps in fingers for IST Services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3657600" cy="27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8991601" cy="14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r="882"/>
          <a:stretch>
            <a:fillRect/>
          </a:stretch>
        </p:blipFill>
        <p:spPr bwMode="auto">
          <a:xfrm>
            <a:off x="152400" y="22860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1569204" y="2530098"/>
            <a:ext cx="1752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895600"/>
            <a:ext cx="29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4892298" y="1584702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67898" y="1600200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943600" y="1905000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7680702" y="1752600"/>
            <a:ext cx="228600" cy="3048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0704" y="2514600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&lt;Length Between Supports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 Services on Outside of MSC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2057400"/>
          </a:xfrm>
        </p:spPr>
        <p:txBody>
          <a:bodyPr/>
          <a:lstStyle/>
          <a:p>
            <a:r>
              <a:rPr lang="en-US" dirty="0" smtClean="0"/>
              <a:t>Route is moderately torturous, but gap can be increased with minimal effort</a:t>
            </a:r>
          </a:p>
          <a:p>
            <a:r>
              <a:rPr lang="en-US" dirty="0" smtClean="0"/>
              <a:t>Tubes (~1cm OD Rigid Aluminum) need to be routed thru this gap along with cables of similar size</a:t>
            </a:r>
          </a:p>
          <a:p>
            <a:r>
              <a:rPr lang="en-US" dirty="0" smtClean="0"/>
              <a:t>8 Support Fingers, so 3 Staves per Gap (3-6Tubes/3Cables)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2400" y="609600"/>
            <a:ext cx="8610600" cy="3581400"/>
            <a:chOff x="152400" y="609600"/>
            <a:chExt cx="8610600" cy="3581400"/>
          </a:xfrm>
        </p:grpSpPr>
        <p:pic>
          <p:nvPicPr>
            <p:cNvPr id="5122" name="Picture 2" descr="C:\Users\ECAnderssen_local\Desktop\Figures\Snap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52400" y="1066800"/>
              <a:ext cx="4574616" cy="3124200"/>
            </a:xfrm>
            <a:prstGeom prst="rect">
              <a:avLst/>
            </a:prstGeom>
            <a:noFill/>
          </p:spPr>
        </p:pic>
        <p:pic>
          <p:nvPicPr>
            <p:cNvPr id="7" name="Picture 2" descr="C:\Users\ECAnderssen_local\Desktop\Figures\Snap1.png"/>
            <p:cNvPicPr>
              <a:picLocks noChangeAspect="1" noChangeArrowheads="1"/>
            </p:cNvPicPr>
            <p:nvPr/>
          </p:nvPicPr>
          <p:blipFill>
            <a:blip r:embed="rId2"/>
            <a:srcRect l="31945" t="30505" r="34722" b="32889"/>
            <a:stretch>
              <a:fillRect/>
            </a:stretch>
          </p:blipFill>
          <p:spPr bwMode="auto">
            <a:xfrm flipH="1">
              <a:off x="5105400" y="609600"/>
              <a:ext cx="3657600" cy="2743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8" name="Oval 7"/>
            <p:cNvSpPr/>
            <p:nvPr/>
          </p:nvSpPr>
          <p:spPr bwMode="auto">
            <a:xfrm>
              <a:off x="1828800" y="2209800"/>
              <a:ext cx="1524000" cy="9906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2209800" y="762000"/>
              <a:ext cx="3886200" cy="1524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667000" y="3200400"/>
              <a:ext cx="39624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553200" y="144780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12mm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562600" y="1219200"/>
              <a:ext cx="609600" cy="1588"/>
            </a:xfrm>
            <a:prstGeom prst="lin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6200000" flipH="1">
              <a:off x="5829300" y="1562100"/>
              <a:ext cx="1676400" cy="99060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6232902" y="1500753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162800" y="2895600"/>
              <a:ext cx="914400" cy="1588"/>
            </a:xfrm>
            <a:prstGeom prst="lin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562600"/>
          </a:xfrm>
        </p:spPr>
        <p:txBody>
          <a:bodyPr/>
          <a:lstStyle/>
          <a:p>
            <a:r>
              <a:rPr lang="en-US" dirty="0" smtClean="0"/>
              <a:t>Recent work on Cone structures shifted Pixel Mount locations (potential interference with IST)</a:t>
            </a:r>
          </a:p>
          <a:p>
            <a:r>
              <a:rPr lang="en-US" dirty="0" smtClean="0"/>
              <a:t>IST working on shorter layout—may alleviate</a:t>
            </a:r>
          </a:p>
          <a:p>
            <a:r>
              <a:rPr lang="en-US" dirty="0" smtClean="0"/>
              <a:t>Lengths are easy to change—Mfg limit ~2.8m which we are nowhere near</a:t>
            </a:r>
          </a:p>
          <a:p>
            <a:r>
              <a:rPr lang="en-US" dirty="0" smtClean="0"/>
              <a:t>Beam Pipe supports still need to be designed, but scheme allows access to flanges</a:t>
            </a:r>
          </a:p>
          <a:p>
            <a:r>
              <a:rPr lang="en-US" dirty="0" smtClean="0"/>
              <a:t>Pixel Insertion well understood for internal geometry</a:t>
            </a:r>
          </a:p>
          <a:p>
            <a:r>
              <a:rPr lang="en-US" dirty="0" smtClean="0"/>
              <a:t>External Pixel insertion scheme not yet—may affect length of PIT</a:t>
            </a:r>
          </a:p>
          <a:p>
            <a:r>
              <a:rPr lang="en-US" dirty="0" smtClean="0"/>
              <a:t>External Support on East End of Beam Pipe will affect Pixel Insertion (longer PIT may help by removing this external support)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BNL_Engineering">
  <a:themeElements>
    <a:clrScheme name="LBNL-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BNL-ENG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LBNL-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-E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LBNL_Engineering</Template>
  <TotalTime>87</TotalTime>
  <Words>390</Words>
  <Application>Microsoft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LBNL_Engineering</vt:lpstr>
      <vt:lpstr>HFT Middle Support Cylinder</vt:lpstr>
      <vt:lpstr>Description</vt:lpstr>
      <vt:lpstr>MST Supports</vt:lpstr>
      <vt:lpstr>Assembly Sequence Drives MSC Layout</vt:lpstr>
      <vt:lpstr>Staged Assembly of Beam Pipe</vt:lpstr>
      <vt:lpstr>IST Services on Outside of MSC</vt:lpstr>
      <vt:lpstr>Integration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HFT Middle Support Cylinder</dc:title>
  <dc:creator>ECAnderssen_local</dc:creator>
  <cp:lastModifiedBy>ECAnderssen_local</cp:lastModifiedBy>
  <cp:revision>7</cp:revision>
  <dcterms:created xsi:type="dcterms:W3CDTF">2009-03-24T04:40:44Z</dcterms:created>
  <dcterms:modified xsi:type="dcterms:W3CDTF">2009-03-24T06:07:52Z</dcterms:modified>
</cp:coreProperties>
</file>