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57" r:id="rId5"/>
    <p:sldId id="267" r:id="rId6"/>
    <p:sldId id="258" r:id="rId7"/>
    <p:sldId id="259" r:id="rId8"/>
    <p:sldId id="260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3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8AC5-1C1D-4F0A-B631-1199EAD3239A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02B9-4BAB-4566-8F4A-8FFB540BB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676400" y="2590800"/>
            <a:ext cx="5029200" cy="228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channel for the whole frame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29718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Mask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3122612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3275012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342582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91000" y="357822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3732212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35330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line0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337547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321551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307067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line3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0" y="291827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line4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21" idx="3"/>
          </p:cNvCxnSpPr>
          <p:nvPr/>
        </p:nvCxnSpPr>
        <p:spPr>
          <a:xfrm>
            <a:off x="2286000" y="3428206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228201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MaskIn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057400" y="3123406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FIFO</a:t>
            </a:r>
            <a:endParaRPr lang="en-US" sz="9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71600" y="3423076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43000" y="3223071"/>
            <a:ext cx="593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DataIn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4724400" y="29718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Seed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715000" y="44196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58816" y="4218801"/>
            <a:ext cx="708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DataOut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676400" y="25262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76600" y="41910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logic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3581400" y="4038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104606" y="4037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4196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43000" y="4218801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</a:p>
          <a:p>
            <a:r>
              <a:rPr lang="en-US" sz="1200" dirty="0" smtClean="0"/>
              <a:t>C0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channel system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1588532"/>
            <a:ext cx="5029200" cy="228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1969532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12034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91000" y="227274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91000" y="242355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257595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272994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253073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line0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237320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line1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221324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206840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line3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1916003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line4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17" idx="3"/>
          </p:cNvCxnSpPr>
          <p:nvPr/>
        </p:nvCxnSpPr>
        <p:spPr>
          <a:xfrm>
            <a:off x="2286000" y="2425938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0" y="2225933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MaskIn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2057400" y="2121138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FIFO</a:t>
            </a:r>
            <a:endParaRPr lang="en-US" sz="9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71600" y="2420808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000" y="2220803"/>
            <a:ext cx="593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DataIn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724400" y="1969532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Seed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15000" y="3417332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58816" y="3216533"/>
            <a:ext cx="708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DataOut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676400" y="1524000"/>
            <a:ext cx="129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 channel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76600" y="3188732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logic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81400" y="3036332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104606" y="3035538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95400" y="3417332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43000" y="30435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</a:p>
          <a:p>
            <a:r>
              <a:rPr lang="en-US" sz="1200" dirty="0" smtClean="0"/>
              <a:t>C0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6400" y="4038600"/>
            <a:ext cx="5029200" cy="228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71800" y="44196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Mask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191000" y="4570412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1000" y="4722812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191000" y="487362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191000" y="502602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91000" y="5180012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91000" y="49808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line0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4191000" y="482327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line1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4191000" y="4663314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1000" y="451847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line3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191000" y="436607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line4</a:t>
            </a:r>
            <a:endParaRPr lang="en-US" sz="1200" dirty="0"/>
          </a:p>
        </p:txBody>
      </p:sp>
      <p:cxnSp>
        <p:nvCxnSpPr>
          <p:cNvPr id="41" name="Straight Arrow Connector 40"/>
          <p:cNvCxnSpPr>
            <a:stCxn id="43" idx="3"/>
          </p:cNvCxnSpPr>
          <p:nvPr/>
        </p:nvCxnSpPr>
        <p:spPr>
          <a:xfrm>
            <a:off x="2286000" y="4876006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000" y="4676001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MaskIn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2057400" y="4571206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FIFO</a:t>
            </a:r>
            <a:endParaRPr lang="en-US" sz="9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371600" y="4870876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43000" y="4670871"/>
            <a:ext cx="593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DataIn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4724400" y="44196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Seed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715000" y="58674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58816" y="5666601"/>
            <a:ext cx="708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DataOut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676400" y="3974068"/>
            <a:ext cx="14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channel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276600" y="56388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logic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3581400" y="54864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104606" y="5485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95400" y="5867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43000" y="5666601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</a:p>
          <a:p>
            <a:r>
              <a:rPr lang="en-US" sz="1200" dirty="0" smtClean="0"/>
              <a:t>C0</a:t>
            </a:r>
          </a:p>
        </p:txBody>
      </p:sp>
      <p:cxnSp>
        <p:nvCxnSpPr>
          <p:cNvPr id="68" name="Straight Connector 67"/>
          <p:cNvCxnSpPr/>
          <p:nvPr/>
        </p:nvCxnSpPr>
        <p:spPr>
          <a:xfrm rot="5400000">
            <a:off x="1181100" y="39243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371600" y="3733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371600" y="4114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3654" y="3810000"/>
            <a:ext cx="927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Shared data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Three or more channels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1207532"/>
            <a:ext cx="5029200" cy="16880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1348929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Mask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1499741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91000" y="1652141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91000" y="1802953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1955353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2109341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1910130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line0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17526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line1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1592643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line2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91000" y="1447800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line3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1295400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line4</a:t>
            </a:r>
            <a:endParaRPr lang="en-US" sz="1050" dirty="0"/>
          </a:p>
        </p:txBody>
      </p:sp>
      <p:cxnSp>
        <p:nvCxnSpPr>
          <p:cNvPr id="15" name="Straight Arrow Connector 14"/>
          <p:cNvCxnSpPr>
            <a:stCxn id="17" idx="3"/>
          </p:cNvCxnSpPr>
          <p:nvPr/>
        </p:nvCxnSpPr>
        <p:spPr>
          <a:xfrm>
            <a:off x="2286000" y="1805335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0" y="1605330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MaskIn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2057400" y="1500535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FIFO</a:t>
            </a:r>
            <a:endParaRPr lang="en-US" sz="9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71600" y="1800205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000" y="1600200"/>
            <a:ext cx="593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DataIn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724400" y="1348929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Seed</a:t>
            </a:r>
          </a:p>
          <a:p>
            <a:pPr algn="ctr"/>
            <a:r>
              <a:rPr lang="en-US" sz="1400" dirty="0" smtClean="0"/>
              <a:t>logic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15000" y="26670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58816" y="2438400"/>
            <a:ext cx="708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DataOut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676400" y="1170801"/>
            <a:ext cx="920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left channel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3276600" y="2568129"/>
            <a:ext cx="2438400" cy="251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Control</a:t>
            </a:r>
            <a:r>
              <a:rPr lang="en-US" dirty="0" smtClean="0"/>
              <a:t> </a:t>
            </a:r>
            <a:r>
              <a:rPr lang="en-US" sz="1400" dirty="0" smtClean="0"/>
              <a:t>logic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81400" y="2415729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104606" y="2414935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95400" y="26670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43000" y="22815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</a:p>
          <a:p>
            <a:r>
              <a:rPr lang="en-US" sz="1200" dirty="0" smtClean="0"/>
              <a:t>C0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6400" y="2971800"/>
            <a:ext cx="5029200" cy="1828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95600" y="3244334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Mask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114800" y="339514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14800" y="354754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114800" y="3698358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114800" y="3850758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14800" y="4004746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14800" y="3805535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line0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114800" y="3648005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line1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3488048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14800" y="334320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line3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114800" y="3200400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line4</a:t>
            </a:r>
            <a:endParaRPr lang="en-US" sz="1100" dirty="0"/>
          </a:p>
        </p:txBody>
      </p:sp>
      <p:cxnSp>
        <p:nvCxnSpPr>
          <p:cNvPr id="41" name="Straight Arrow Connector 40"/>
          <p:cNvCxnSpPr>
            <a:stCxn id="43" idx="3"/>
          </p:cNvCxnSpPr>
          <p:nvPr/>
        </p:nvCxnSpPr>
        <p:spPr>
          <a:xfrm>
            <a:off x="2209800" y="3700740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09800" y="3500735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MaskIn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1981200" y="3395940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FIFO</a:t>
            </a:r>
            <a:endParaRPr lang="en-US" sz="9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295400" y="3924210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6800" y="3724205"/>
            <a:ext cx="593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DataIn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4648200" y="3244334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Seed</a:t>
            </a:r>
          </a:p>
          <a:p>
            <a:pPr algn="ctr"/>
            <a:r>
              <a:rPr lang="en-US" sz="1400" dirty="0" smtClean="0"/>
              <a:t>logic</a:t>
            </a:r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638800" y="45720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82616" y="4343400"/>
            <a:ext cx="708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DataOut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676400" y="2923401"/>
            <a:ext cx="1454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center channel 1 .. n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200400" y="4463534"/>
            <a:ext cx="2438400" cy="260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Control logic</a:t>
            </a:r>
            <a:endParaRPr lang="en-US" sz="1400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3505200" y="4311134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028406" y="431034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219200" y="45720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66800" y="419100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</a:p>
          <a:p>
            <a:r>
              <a:rPr lang="en-US" sz="1200" dirty="0" smtClean="0"/>
              <a:t>C0</a:t>
            </a: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1181100" y="2933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371600" y="27432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371600" y="31242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43654" y="3048000"/>
            <a:ext cx="927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Shared data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676400" y="4865132"/>
            <a:ext cx="5029200" cy="17642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95600" y="5061466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Mask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114800" y="5212278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14800" y="5364678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114800" y="551549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114800" y="566789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114800" y="5821878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114800" y="5622667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line0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4114800" y="5465137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line1</a:t>
            </a:r>
            <a:endParaRPr 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4114800" y="5305180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14800" y="5160337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line3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4114800" y="5017532"/>
            <a:ext cx="4651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line4</a:t>
            </a:r>
            <a:endParaRPr lang="en-US" sz="1100" dirty="0"/>
          </a:p>
        </p:txBody>
      </p:sp>
      <p:cxnSp>
        <p:nvCxnSpPr>
          <p:cNvPr id="71" name="Straight Arrow Connector 70"/>
          <p:cNvCxnSpPr>
            <a:stCxn id="73" idx="3"/>
          </p:cNvCxnSpPr>
          <p:nvPr/>
        </p:nvCxnSpPr>
        <p:spPr>
          <a:xfrm>
            <a:off x="2209800" y="5517872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09800" y="5317867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MaskIn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1981200" y="5213072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FIFO</a:t>
            </a:r>
            <a:endParaRPr lang="en-US" sz="900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295400" y="5512742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066800" y="5312737"/>
            <a:ext cx="593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DataIn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4648200" y="5061466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Seed</a:t>
            </a:r>
          </a:p>
          <a:p>
            <a:pPr algn="ctr"/>
            <a:r>
              <a:rPr lang="en-US" sz="1400" dirty="0" smtClean="0"/>
              <a:t>logic</a:t>
            </a:r>
            <a:endParaRPr lang="en-US" sz="14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638800" y="64008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682616" y="6172200"/>
            <a:ext cx="708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DataOut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1676400" y="4828401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right channel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200400" y="6280666"/>
            <a:ext cx="2438400" cy="27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Control logic</a:t>
            </a:r>
            <a:endParaRPr lang="en-US" sz="1400" dirty="0"/>
          </a:p>
        </p:txBody>
      </p:sp>
      <p:cxnSp>
        <p:nvCxnSpPr>
          <p:cNvPr id="81" name="Straight Arrow Connector 80"/>
          <p:cNvCxnSpPr/>
          <p:nvPr/>
        </p:nvCxnSpPr>
        <p:spPr>
          <a:xfrm rot="5400000">
            <a:off x="3505200" y="612826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5028406" y="6127472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219200" y="64008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66800" y="601980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</a:p>
          <a:p>
            <a:r>
              <a:rPr lang="en-US" sz="1200" dirty="0" smtClean="0"/>
              <a:t>C0</a:t>
            </a:r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1181100" y="4838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371600" y="46482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371600" y="50292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43654" y="4724400"/>
            <a:ext cx="927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Shared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905000" y="1828800"/>
            <a:ext cx="5486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V5 cluster search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72400" y="3352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USB Rx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371600" y="3015342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USB </a:t>
            </a:r>
            <a:r>
              <a:rPr lang="en-US" sz="1200" dirty="0" err="1" smtClean="0"/>
              <a:t>Tx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886200" y="3429000"/>
            <a:ext cx="2667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DSP</a:t>
            </a:r>
            <a:r>
              <a:rPr lang="en-US" sz="1200" dirty="0" err="1" smtClean="0"/>
              <a:t>Core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886200" y="2133600"/>
            <a:ext cx="2667000" cy="838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DSP</a:t>
            </a:r>
            <a:r>
              <a:rPr lang="en-US" sz="1200" dirty="0" err="1" smtClean="0"/>
              <a:t>Controller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343400" y="32004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5562600" y="32004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67000" y="3505200"/>
            <a:ext cx="30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Cluster FIFO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4838700" y="59817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ADC Data</a:t>
            </a:r>
            <a:endParaRPr lang="en-US" sz="1200" dirty="0"/>
          </a:p>
        </p:txBody>
      </p:sp>
      <p:sp>
        <p:nvSpPr>
          <p:cNvPr id="12" name="Trapezoid 11"/>
          <p:cNvSpPr/>
          <p:nvPr/>
        </p:nvSpPr>
        <p:spPr>
          <a:xfrm>
            <a:off x="4572000" y="5105400"/>
            <a:ext cx="1219200" cy="381000"/>
          </a:xfrm>
          <a:prstGeom prst="trapezoid">
            <a:avLst>
              <a:gd name="adj" fmla="val 7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12" idx="0"/>
          </p:cNvCxnSpPr>
          <p:nvPr/>
        </p:nvCxnSpPr>
        <p:spPr>
          <a:xfrm rot="5400000" flipH="1" flipV="1">
            <a:off x="5067300" y="4991100"/>
            <a:ext cx="228600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 flipH="1" flipV="1">
            <a:off x="4419600" y="5867400"/>
            <a:ext cx="762000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5400000">
            <a:off x="5524500" y="54483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PC data</a:t>
            </a:r>
            <a:endParaRPr lang="en-US" sz="1200" dirty="0"/>
          </a:p>
        </p:txBody>
      </p:sp>
      <p:cxnSp>
        <p:nvCxnSpPr>
          <p:cNvPr id="19" name="Elbow Connector 18"/>
          <p:cNvCxnSpPr/>
          <p:nvPr/>
        </p:nvCxnSpPr>
        <p:spPr>
          <a:xfrm rot="5400000" flipH="1" flipV="1">
            <a:off x="5449094" y="5599906"/>
            <a:ext cx="228600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5" idx="1"/>
            <a:endCxn id="9" idx="3"/>
          </p:cNvCxnSpPr>
          <p:nvPr/>
        </p:nvCxnSpPr>
        <p:spPr>
          <a:xfrm rot="10800000">
            <a:off x="2971800" y="4000500"/>
            <a:ext cx="914400" cy="152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rapezoid 27"/>
          <p:cNvSpPr/>
          <p:nvPr/>
        </p:nvSpPr>
        <p:spPr>
          <a:xfrm rot="16200000">
            <a:off x="1562100" y="3238501"/>
            <a:ext cx="1219200" cy="381000"/>
          </a:xfrm>
          <a:prstGeom prst="trapezoid">
            <a:avLst>
              <a:gd name="adj" fmla="val 7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Elbow Connector 29"/>
          <p:cNvCxnSpPr>
            <a:stCxn id="6" idx="1"/>
          </p:cNvCxnSpPr>
          <p:nvPr/>
        </p:nvCxnSpPr>
        <p:spPr>
          <a:xfrm rot="10800000" flipV="1">
            <a:off x="2362200" y="2552700"/>
            <a:ext cx="1524000" cy="647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2362200" y="38100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0"/>
            <a:endCxn id="4" idx="3"/>
          </p:cNvCxnSpPr>
          <p:nvPr/>
        </p:nvCxnSpPr>
        <p:spPr>
          <a:xfrm rot="10800000" flipV="1">
            <a:off x="1676400" y="3429000"/>
            <a:ext cx="304800" cy="54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" idx="1"/>
            <a:endCxn id="18" idx="0"/>
          </p:cNvCxnSpPr>
          <p:nvPr/>
        </p:nvCxnSpPr>
        <p:spPr>
          <a:xfrm rot="10800000" flipV="1">
            <a:off x="6096000" y="3771900"/>
            <a:ext cx="1676400" cy="2095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3" idx="1"/>
            <a:endCxn id="6" idx="3"/>
          </p:cNvCxnSpPr>
          <p:nvPr/>
        </p:nvCxnSpPr>
        <p:spPr>
          <a:xfrm rot="10800000">
            <a:off x="6553200" y="2552700"/>
            <a:ext cx="1219200" cy="1219200"/>
          </a:xfrm>
          <a:prstGeom prst="bentConnector3">
            <a:avLst>
              <a:gd name="adj1" fmla="val 6785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 core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81168" y="1905000"/>
            <a:ext cx="3200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00368" y="19812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38368" y="23622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8368" y="27432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62368" y="22098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62368" y="25908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62368" y="29718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95568" y="33528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57568" y="33528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9568" y="33528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1800" y="1905000"/>
            <a:ext cx="1235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State Machine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1219200" y="20574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FIFO RD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219200" y="25908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FIFO WR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6477000" y="22098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Register 1..N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1066800" y="44958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Line FIFO 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048000" y="41910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L0,C0 Ctrl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4343400" y="44958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DSP Channel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066800" y="57150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Cluster list FIFO 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09600" y="47990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67000" y="4800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62000" y="2799340"/>
            <a:ext cx="4572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62000" y="2267528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09800" y="2275176"/>
            <a:ext cx="762000" cy="10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38600" y="4341812"/>
            <a:ext cx="457200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209800" y="4343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9600" y="6018212"/>
            <a:ext cx="4572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09800" y="2799340"/>
            <a:ext cx="762000" cy="1082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133600" y="4419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2667000" y="6019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72200" y="2665412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420394" y="4419600"/>
            <a:ext cx="151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endCxn id="20" idx="0"/>
          </p:cNvCxnSpPr>
          <p:nvPr/>
        </p:nvCxnSpPr>
        <p:spPr>
          <a:xfrm rot="10800000" flipV="1">
            <a:off x="1866900" y="3429000"/>
            <a:ext cx="1104900" cy="1066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1715294" y="5524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28800" y="5334000"/>
            <a:ext cx="7553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SM control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1828800" y="3246580"/>
            <a:ext cx="7553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SM control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304800" y="5773579"/>
            <a:ext cx="635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Data out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2667000" y="5773579"/>
            <a:ext cx="731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Cluster list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200400" y="4630579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DATA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045265" y="4114800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L0, C0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381000" y="4630579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DATA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" y="2573179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 USB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2057400"/>
            <a:ext cx="699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From USB</a:t>
            </a:r>
            <a:endParaRPr lang="en-US" sz="1000" dirty="0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2057400" y="2743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5400000">
            <a:off x="914400" y="3200400"/>
            <a:ext cx="1600200" cy="1600200"/>
          </a:xfrm>
          <a:prstGeom prst="bentConnector3">
            <a:avLst>
              <a:gd name="adj1" fmla="val 4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/>
          <p:cNvSpPr/>
          <p:nvPr/>
        </p:nvSpPr>
        <p:spPr>
          <a:xfrm rot="16200000">
            <a:off x="2933700" y="5829301"/>
            <a:ext cx="1219200" cy="381000"/>
          </a:xfrm>
          <a:prstGeom prst="trapezoid">
            <a:avLst>
              <a:gd name="adj" fmla="val 7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3543300" y="52959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4419600" y="5943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3733800" y="5791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3733800" y="6400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3352800" y="5486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23333" y="5163979"/>
            <a:ext cx="10711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Raw/list data sel.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 for image processing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4762021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762185" y="552402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590800" y="37338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delay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590800" y="27432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delay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590800" y="47244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delay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590800" y="17526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delay</a:t>
            </a:r>
            <a:endParaRPr lang="en-US" dirty="0"/>
          </a:p>
        </p:txBody>
      </p:sp>
      <p:cxnSp>
        <p:nvCxnSpPr>
          <p:cNvPr id="18" name="Shape 17"/>
          <p:cNvCxnSpPr>
            <a:stCxn id="15" idx="3"/>
            <a:endCxn id="13" idx="1"/>
          </p:cNvCxnSpPr>
          <p:nvPr/>
        </p:nvCxnSpPr>
        <p:spPr>
          <a:xfrm flipH="1" flipV="1">
            <a:off x="2590800" y="4076700"/>
            <a:ext cx="1295400" cy="990600"/>
          </a:xfrm>
          <a:prstGeom prst="bentConnector5">
            <a:avLst>
              <a:gd name="adj1" fmla="val -17647"/>
              <a:gd name="adj2" fmla="val 50000"/>
              <a:gd name="adj3" fmla="val 1176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/>
          <p:nvPr/>
        </p:nvCxnSpPr>
        <p:spPr>
          <a:xfrm flipH="1" flipV="1">
            <a:off x="2590800" y="3124200"/>
            <a:ext cx="1295400" cy="990600"/>
          </a:xfrm>
          <a:prstGeom prst="bentConnector5">
            <a:avLst>
              <a:gd name="adj1" fmla="val -17647"/>
              <a:gd name="adj2" fmla="val 50000"/>
              <a:gd name="adj3" fmla="val 1176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flipH="1" flipV="1">
            <a:off x="2590800" y="2133600"/>
            <a:ext cx="1295400" cy="990600"/>
          </a:xfrm>
          <a:prstGeom prst="bentConnector5">
            <a:avLst>
              <a:gd name="adj1" fmla="val -17647"/>
              <a:gd name="adj2" fmla="val 50000"/>
              <a:gd name="adj3" fmla="val 1176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410200" y="4762815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371785" y="552481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019800" y="4762815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5981385" y="552481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629400" y="4762815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6590985" y="552481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  <a:endCxn id="22" idx="1"/>
          </p:cNvCxnSpPr>
          <p:nvPr/>
        </p:nvCxnSpPr>
        <p:spPr>
          <a:xfrm>
            <a:off x="5029200" y="5066821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3"/>
            <a:endCxn id="24" idx="1"/>
          </p:cNvCxnSpPr>
          <p:nvPr/>
        </p:nvCxnSpPr>
        <p:spPr>
          <a:xfrm>
            <a:off x="5638800" y="506761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3"/>
            <a:endCxn id="26" idx="1"/>
          </p:cNvCxnSpPr>
          <p:nvPr/>
        </p:nvCxnSpPr>
        <p:spPr>
          <a:xfrm>
            <a:off x="6248400" y="506761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58000" y="506761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5" idx="1"/>
          </p:cNvCxnSpPr>
          <p:nvPr/>
        </p:nvCxnSpPr>
        <p:spPr>
          <a:xfrm>
            <a:off x="3886200" y="5066027"/>
            <a:ext cx="9144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4473923" y="4913791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5083523" y="491458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5693123" y="491458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6302723" y="4914585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endCxn id="15" idx="1"/>
          </p:cNvCxnSpPr>
          <p:nvPr/>
        </p:nvCxnSpPr>
        <p:spPr>
          <a:xfrm rot="5400000" flipH="1" flipV="1">
            <a:off x="1733550" y="5543550"/>
            <a:ext cx="1333500" cy="381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801230" y="5791200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4762815" y="6553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410830" y="579199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5372415" y="655399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020430" y="579199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5400000" flipH="1" flipV="1">
            <a:off x="5982015" y="655399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630030" y="579199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6591615" y="655399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8" idx="3"/>
            <a:endCxn id="50" idx="1"/>
          </p:cNvCxnSpPr>
          <p:nvPr/>
        </p:nvCxnSpPr>
        <p:spPr>
          <a:xfrm>
            <a:off x="5029830" y="6096000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2" idx="1"/>
          </p:cNvCxnSpPr>
          <p:nvPr/>
        </p:nvCxnSpPr>
        <p:spPr>
          <a:xfrm>
            <a:off x="5639430" y="609679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2" idx="3"/>
            <a:endCxn id="54" idx="1"/>
          </p:cNvCxnSpPr>
          <p:nvPr/>
        </p:nvCxnSpPr>
        <p:spPr>
          <a:xfrm>
            <a:off x="6249030" y="609679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858630" y="609679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4474553" y="594297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5084153" y="594376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5693753" y="594376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6303353" y="594376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209800" y="60960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407544" y="5562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-2,-2</a:t>
            </a:r>
            <a:endParaRPr lang="en-US" sz="1200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5017144" y="55626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-2,-1</a:t>
            </a:r>
            <a:endParaRPr lang="en-US" sz="1200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5626744" y="556260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-2,0</a:t>
            </a:r>
            <a:endParaRPr lang="en-US" sz="1200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6236344" y="556260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-2,1</a:t>
            </a:r>
            <a:endParaRPr lang="en-US" sz="1200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6858000" y="556260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-2,2</a:t>
            </a:r>
            <a:endParaRPr lang="en-US" sz="1200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1790709" y="6324600"/>
            <a:ext cx="80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DataIn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403856" y="452360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-1,-2</a:t>
            </a:r>
            <a:endParaRPr lang="en-US" sz="1200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5013456" y="452360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-1,-1</a:t>
            </a:r>
            <a:endParaRPr lang="en-US" sz="1200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5623056" y="4523601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-1,0</a:t>
            </a:r>
            <a:endParaRPr lang="en-US" sz="1200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6232656" y="4523601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-1,1</a:t>
            </a:r>
            <a:endParaRPr lang="en-US" sz="1200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6854312" y="4523601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-1,2</a:t>
            </a:r>
            <a:endParaRPr lang="en-US" sz="1200" baseline="-25000" dirty="0"/>
          </a:p>
        </p:txBody>
      </p:sp>
      <p:sp>
        <p:nvSpPr>
          <p:cNvPr id="82" name="Rectangle 81"/>
          <p:cNvSpPr/>
          <p:nvPr/>
        </p:nvSpPr>
        <p:spPr>
          <a:xfrm>
            <a:off x="4800600" y="3804706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410200" y="3805500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019800" y="3805500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629400" y="3805500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/>
          <p:cNvCxnSpPr>
            <a:stCxn id="82" idx="3"/>
            <a:endCxn id="83" idx="1"/>
          </p:cNvCxnSpPr>
          <p:nvPr/>
        </p:nvCxnSpPr>
        <p:spPr>
          <a:xfrm>
            <a:off x="5029200" y="4109506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3" idx="3"/>
            <a:endCxn id="84" idx="1"/>
          </p:cNvCxnSpPr>
          <p:nvPr/>
        </p:nvCxnSpPr>
        <p:spPr>
          <a:xfrm>
            <a:off x="5638800" y="4110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4" idx="3"/>
            <a:endCxn id="85" idx="1"/>
          </p:cNvCxnSpPr>
          <p:nvPr/>
        </p:nvCxnSpPr>
        <p:spPr>
          <a:xfrm>
            <a:off x="6248400" y="4110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858000" y="4110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82" idx="1"/>
          </p:cNvCxnSpPr>
          <p:nvPr/>
        </p:nvCxnSpPr>
        <p:spPr>
          <a:xfrm>
            <a:off x="3886200" y="4108712"/>
            <a:ext cx="9144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4473923" y="395647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 flipH="1" flipV="1">
            <a:off x="5083523" y="395727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 flipH="1" flipV="1">
            <a:off x="5693123" y="395727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 flipH="1" flipV="1">
            <a:off x="6302723" y="395727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403856" y="3566286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0</a:t>
            </a:r>
            <a:r>
              <a:rPr lang="en-US" sz="1200" baseline="-25000" dirty="0" smtClean="0"/>
              <a:t>,-2</a:t>
            </a:r>
            <a:endParaRPr lang="en-US" sz="1200" baseline="-25000" dirty="0"/>
          </a:p>
        </p:txBody>
      </p:sp>
      <p:sp>
        <p:nvSpPr>
          <p:cNvPr id="96" name="TextBox 95"/>
          <p:cNvSpPr txBox="1"/>
          <p:nvPr/>
        </p:nvSpPr>
        <p:spPr>
          <a:xfrm>
            <a:off x="5013456" y="3566286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0</a:t>
            </a:r>
            <a:r>
              <a:rPr lang="en-US" sz="1200" baseline="-25000" dirty="0" smtClean="0"/>
              <a:t>,-1</a:t>
            </a:r>
            <a:endParaRPr lang="en-US" sz="1200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5623056" y="3566286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0</a:t>
            </a:r>
            <a:r>
              <a:rPr lang="en-US" sz="1200" baseline="-25000" dirty="0" smtClean="0"/>
              <a:t>,0</a:t>
            </a:r>
            <a:endParaRPr lang="en-US" sz="1200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6232656" y="3566286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0</a:t>
            </a:r>
            <a:r>
              <a:rPr lang="en-US" sz="1200" baseline="-25000" dirty="0" smtClean="0"/>
              <a:t>,1</a:t>
            </a:r>
            <a:endParaRPr lang="en-US" sz="1200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6854312" y="3566286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0</a:t>
            </a:r>
            <a:r>
              <a:rPr lang="en-US" sz="1200" baseline="-25000" dirty="0" smtClean="0"/>
              <a:t>,2</a:t>
            </a:r>
            <a:endParaRPr lang="en-US" sz="1200" baseline="-25000" dirty="0"/>
          </a:p>
        </p:txBody>
      </p:sp>
      <p:sp>
        <p:nvSpPr>
          <p:cNvPr id="136" name="Rectangle 135"/>
          <p:cNvSpPr/>
          <p:nvPr/>
        </p:nvSpPr>
        <p:spPr>
          <a:xfrm>
            <a:off x="4802456" y="1762420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Arrow Connector 136"/>
          <p:cNvCxnSpPr/>
          <p:nvPr/>
        </p:nvCxnSpPr>
        <p:spPr>
          <a:xfrm rot="5400000" flipH="1" flipV="1">
            <a:off x="4764041" y="252442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5412056" y="176321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 rot="5400000" flipH="1" flipV="1">
            <a:off x="5373641" y="252521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6021656" y="176321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rot="5400000" flipH="1" flipV="1">
            <a:off x="5983241" y="252521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6631256" y="176321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 rot="5400000" flipH="1" flipV="1">
            <a:off x="6592841" y="252521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36" idx="3"/>
            <a:endCxn id="138" idx="1"/>
          </p:cNvCxnSpPr>
          <p:nvPr/>
        </p:nvCxnSpPr>
        <p:spPr>
          <a:xfrm>
            <a:off x="5031056" y="2067220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38" idx="3"/>
            <a:endCxn id="140" idx="1"/>
          </p:cNvCxnSpPr>
          <p:nvPr/>
        </p:nvCxnSpPr>
        <p:spPr>
          <a:xfrm>
            <a:off x="5640656" y="206801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40" idx="3"/>
            <a:endCxn id="142" idx="1"/>
          </p:cNvCxnSpPr>
          <p:nvPr/>
        </p:nvCxnSpPr>
        <p:spPr>
          <a:xfrm>
            <a:off x="6250256" y="206801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6859856" y="206801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rot="5400000" flipH="1" flipV="1">
            <a:off x="4475779" y="191419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5400000" flipH="1" flipV="1">
            <a:off x="5085379" y="191498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5400000" flipH="1" flipV="1">
            <a:off x="5694979" y="191498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rot="5400000" flipH="1" flipV="1">
            <a:off x="6304579" y="191498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4803086" y="2814270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Arrow Connector 152"/>
          <p:cNvCxnSpPr/>
          <p:nvPr/>
        </p:nvCxnSpPr>
        <p:spPr>
          <a:xfrm rot="5400000" flipH="1" flipV="1">
            <a:off x="4764671" y="357627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5412686" y="281506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Arrow Connector 154"/>
          <p:cNvCxnSpPr/>
          <p:nvPr/>
        </p:nvCxnSpPr>
        <p:spPr>
          <a:xfrm rot="5400000" flipH="1" flipV="1">
            <a:off x="5374271" y="357706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6022286" y="281506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Straight Arrow Connector 156"/>
          <p:cNvCxnSpPr/>
          <p:nvPr/>
        </p:nvCxnSpPr>
        <p:spPr>
          <a:xfrm rot="5400000" flipH="1" flipV="1">
            <a:off x="5983871" y="357706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6631886" y="2815064"/>
            <a:ext cx="228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rot="5400000" flipH="1" flipV="1">
            <a:off x="6593471" y="357706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52" idx="3"/>
            <a:endCxn id="154" idx="1"/>
          </p:cNvCxnSpPr>
          <p:nvPr/>
        </p:nvCxnSpPr>
        <p:spPr>
          <a:xfrm>
            <a:off x="5031686" y="3119070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4" idx="3"/>
            <a:endCxn id="156" idx="1"/>
          </p:cNvCxnSpPr>
          <p:nvPr/>
        </p:nvCxnSpPr>
        <p:spPr>
          <a:xfrm>
            <a:off x="5641286" y="311986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6" idx="3"/>
            <a:endCxn id="158" idx="1"/>
          </p:cNvCxnSpPr>
          <p:nvPr/>
        </p:nvCxnSpPr>
        <p:spPr>
          <a:xfrm>
            <a:off x="6250886" y="311986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6860486" y="311986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rot="5400000" flipH="1" flipV="1">
            <a:off x="4476409" y="296604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5400000" flipH="1" flipV="1">
            <a:off x="5086009" y="296683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5400000" flipH="1" flipV="1">
            <a:off x="5695609" y="296683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rot="5400000" flipH="1" flipV="1">
            <a:off x="6305209" y="296683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409400" y="258567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1</a:t>
            </a:r>
            <a:r>
              <a:rPr lang="en-US" sz="1200" baseline="-25000" dirty="0" smtClean="0"/>
              <a:t>,-2</a:t>
            </a:r>
            <a:endParaRPr lang="en-US" sz="1200" baseline="-25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5019000" y="258567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1</a:t>
            </a:r>
            <a:r>
              <a:rPr lang="en-US" sz="1200" baseline="-25000" dirty="0" smtClean="0"/>
              <a:t>,-1</a:t>
            </a:r>
            <a:endParaRPr lang="en-US" sz="1200" baseline="-25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628600" y="258567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1</a:t>
            </a:r>
            <a:r>
              <a:rPr lang="en-US" sz="1200" baseline="-25000" dirty="0" smtClean="0"/>
              <a:t>,0</a:t>
            </a:r>
            <a:endParaRPr lang="en-US" sz="1200" baseline="-25000" dirty="0"/>
          </a:p>
        </p:txBody>
      </p:sp>
      <p:sp>
        <p:nvSpPr>
          <p:cNvPr id="171" name="TextBox 170"/>
          <p:cNvSpPr txBox="1"/>
          <p:nvPr/>
        </p:nvSpPr>
        <p:spPr>
          <a:xfrm>
            <a:off x="6238200" y="258567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1</a:t>
            </a:r>
            <a:r>
              <a:rPr lang="en-US" sz="1200" baseline="-25000" dirty="0" smtClean="0"/>
              <a:t>,1</a:t>
            </a:r>
            <a:endParaRPr lang="en-US" sz="1200" baseline="-250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859856" y="258567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1</a:t>
            </a:r>
            <a:r>
              <a:rPr lang="en-US" sz="1200" baseline="-25000" dirty="0" smtClean="0"/>
              <a:t>,2</a:t>
            </a:r>
            <a:endParaRPr lang="en-US" sz="1200" baseline="-25000" dirty="0"/>
          </a:p>
        </p:txBody>
      </p:sp>
      <p:sp>
        <p:nvSpPr>
          <p:cNvPr id="173" name="TextBox 172"/>
          <p:cNvSpPr txBox="1"/>
          <p:nvPr/>
        </p:nvSpPr>
        <p:spPr>
          <a:xfrm>
            <a:off x="4405712" y="152400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2</a:t>
            </a:r>
            <a:r>
              <a:rPr lang="en-US" sz="1200" baseline="-25000" dirty="0" smtClean="0"/>
              <a:t>,-2</a:t>
            </a:r>
            <a:endParaRPr lang="en-US" sz="1200" baseline="-25000" dirty="0"/>
          </a:p>
        </p:txBody>
      </p:sp>
      <p:sp>
        <p:nvSpPr>
          <p:cNvPr id="174" name="TextBox 173"/>
          <p:cNvSpPr txBox="1"/>
          <p:nvPr/>
        </p:nvSpPr>
        <p:spPr>
          <a:xfrm>
            <a:off x="5015312" y="152400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2</a:t>
            </a:r>
            <a:r>
              <a:rPr lang="en-US" sz="1200" baseline="-25000" dirty="0" smtClean="0"/>
              <a:t>,-1</a:t>
            </a:r>
            <a:endParaRPr lang="en-US" sz="1200" baseline="-25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5624912" y="15240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2</a:t>
            </a:r>
            <a:r>
              <a:rPr lang="en-US" sz="1200" baseline="-25000" dirty="0" smtClean="0"/>
              <a:t>,0</a:t>
            </a:r>
            <a:endParaRPr lang="en-US" sz="1200" baseline="-25000" dirty="0"/>
          </a:p>
        </p:txBody>
      </p:sp>
      <p:sp>
        <p:nvSpPr>
          <p:cNvPr id="176" name="TextBox 175"/>
          <p:cNvSpPr txBox="1"/>
          <p:nvPr/>
        </p:nvSpPr>
        <p:spPr>
          <a:xfrm>
            <a:off x="6234512" y="15240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2</a:t>
            </a:r>
            <a:r>
              <a:rPr lang="en-US" sz="1200" baseline="-25000" dirty="0" smtClean="0"/>
              <a:t>,1</a:t>
            </a:r>
            <a:endParaRPr lang="en-US" sz="1200" baseline="-25000" dirty="0"/>
          </a:p>
        </p:txBody>
      </p:sp>
      <p:sp>
        <p:nvSpPr>
          <p:cNvPr id="177" name="TextBox 176"/>
          <p:cNvSpPr txBox="1"/>
          <p:nvPr/>
        </p:nvSpPr>
        <p:spPr>
          <a:xfrm>
            <a:off x="6856168" y="15240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/>
              <a:t>2</a:t>
            </a:r>
            <a:r>
              <a:rPr lang="en-US" sz="1200" baseline="-25000" dirty="0" smtClean="0"/>
              <a:t>,2</a:t>
            </a:r>
            <a:endParaRPr lang="en-US" sz="1200" baseline="-25000" dirty="0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3886200" y="3121143"/>
            <a:ext cx="9144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3886200" y="2064957"/>
            <a:ext cx="9144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Complete block diagram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2590801"/>
            <a:ext cx="80772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3800" y="3037386"/>
            <a:ext cx="6858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Search Matrix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19600" y="3135184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2971800"/>
            <a:ext cx="6783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Matrix Data</a:t>
            </a:r>
            <a:endParaRPr lang="en-US" sz="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4800" y="3220204"/>
            <a:ext cx="685800" cy="5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3020199"/>
            <a:ext cx="593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DataIn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5715000" y="3037386"/>
            <a:ext cx="7620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 Clustering</a:t>
            </a:r>
            <a:endParaRPr lang="en-US" sz="900" dirty="0"/>
          </a:p>
        </p:txBody>
      </p:sp>
      <p:sp>
        <p:nvSpPr>
          <p:cNvPr id="24" name="Rectangle 23"/>
          <p:cNvSpPr/>
          <p:nvPr/>
        </p:nvSpPr>
        <p:spPr>
          <a:xfrm>
            <a:off x="2286000" y="4549329"/>
            <a:ext cx="5410200" cy="403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Channel </a:t>
            </a:r>
            <a:r>
              <a:rPr lang="en-US" sz="1400" dirty="0" smtClean="0"/>
              <a:t>Control</a:t>
            </a:r>
            <a:r>
              <a:rPr lang="en-US" dirty="0" smtClean="0"/>
              <a:t> </a:t>
            </a:r>
            <a:r>
              <a:rPr lang="en-US" sz="1400" dirty="0" smtClean="0"/>
              <a:t>logic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04800" y="4722812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8434" y="44913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L0</a:t>
            </a:r>
          </a:p>
          <a:p>
            <a:r>
              <a:rPr lang="en-US" sz="1200" dirty="0" smtClean="0"/>
              <a:t>C0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38200" y="1905000"/>
            <a:ext cx="6858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Pedestal memory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752600" y="1905000"/>
            <a:ext cx="6858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Gain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364858" y="1905000"/>
            <a:ext cx="685800" cy="40672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Noise</a:t>
            </a:r>
          </a:p>
          <a:p>
            <a:pPr algn="ctr"/>
            <a:r>
              <a:rPr lang="pt-BR" sz="500" dirty="0" smtClean="0"/>
              <a:t>(Optional)</a:t>
            </a:r>
            <a:endParaRPr lang="en-US" sz="1050" dirty="0"/>
          </a:p>
        </p:txBody>
      </p:sp>
      <p:sp>
        <p:nvSpPr>
          <p:cNvPr id="46" name="Rectangle 45"/>
          <p:cNvSpPr/>
          <p:nvPr/>
        </p:nvSpPr>
        <p:spPr>
          <a:xfrm>
            <a:off x="7543800" y="1905000"/>
            <a:ext cx="12192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Reconstructed image</a:t>
            </a:r>
            <a:endParaRPr lang="en-US" dirty="0"/>
          </a:p>
        </p:txBody>
      </p:sp>
      <p:sp>
        <p:nvSpPr>
          <p:cNvPr id="47" name="Trapezoid 46"/>
          <p:cNvSpPr/>
          <p:nvPr/>
        </p:nvSpPr>
        <p:spPr>
          <a:xfrm rot="5400000">
            <a:off x="800100" y="3009900"/>
            <a:ext cx="533400" cy="152400"/>
          </a:xfrm>
          <a:prstGeom prst="trapezoid">
            <a:avLst>
              <a:gd name="adj" fmla="val 7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sz="1050" dirty="0" smtClean="0"/>
              <a:t>+</a:t>
            </a:r>
            <a:r>
              <a:rPr lang="pt-BR" sz="500" dirty="0" smtClean="0"/>
              <a:t> </a:t>
            </a:r>
            <a:r>
              <a:rPr lang="pt-BR" sz="1400" dirty="0" smtClean="0"/>
              <a:t>-</a:t>
            </a:r>
            <a:endParaRPr lang="en-US" sz="105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62000" y="2971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2" idx="2"/>
          </p:cNvCxnSpPr>
          <p:nvPr/>
        </p:nvCxnSpPr>
        <p:spPr>
          <a:xfrm rot="5400000">
            <a:off x="641514" y="2432214"/>
            <a:ext cx="660072" cy="419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apezoid 51"/>
          <p:cNvSpPr/>
          <p:nvPr/>
        </p:nvSpPr>
        <p:spPr>
          <a:xfrm rot="5400000">
            <a:off x="1714500" y="3086100"/>
            <a:ext cx="533400" cy="152400"/>
          </a:xfrm>
          <a:prstGeom prst="trapezoid">
            <a:avLst>
              <a:gd name="adj" fmla="val 7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sz="1050" dirty="0" smtClean="0"/>
              <a:t>x</a:t>
            </a:r>
            <a:endParaRPr lang="en-US" sz="105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1676400" y="2971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7" idx="0"/>
          </p:cNvCxnSpPr>
          <p:nvPr/>
        </p:nvCxnSpPr>
        <p:spPr>
          <a:xfrm>
            <a:off x="1143000" y="3086100"/>
            <a:ext cx="7620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5400000">
            <a:off x="1555914" y="2406486"/>
            <a:ext cx="660072" cy="419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apezoid 62"/>
          <p:cNvSpPr/>
          <p:nvPr/>
        </p:nvSpPr>
        <p:spPr>
          <a:xfrm rot="5400000">
            <a:off x="3086100" y="3162300"/>
            <a:ext cx="533400" cy="152400"/>
          </a:xfrm>
          <a:prstGeom prst="trapezoid">
            <a:avLst>
              <a:gd name="adj" fmla="val 79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3012690" y="1905000"/>
            <a:ext cx="6858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Bad pixel mask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3048000" y="3048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971800" y="278639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0</a:t>
            </a:r>
            <a:endParaRPr lang="en-US" dirty="0"/>
          </a:p>
        </p:txBody>
      </p:sp>
      <p:cxnSp>
        <p:nvCxnSpPr>
          <p:cNvPr id="70" name="Straight Arrow Connector 69"/>
          <p:cNvCxnSpPr>
            <a:stCxn id="64" idx="2"/>
            <a:endCxn id="63" idx="1"/>
          </p:cNvCxnSpPr>
          <p:nvPr/>
        </p:nvCxnSpPr>
        <p:spPr>
          <a:xfrm rot="5400000">
            <a:off x="2993951" y="2670577"/>
            <a:ext cx="720488" cy="2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0"/>
            <a:endCxn id="4" idx="1"/>
          </p:cNvCxnSpPr>
          <p:nvPr/>
        </p:nvCxnSpPr>
        <p:spPr>
          <a:xfrm>
            <a:off x="3429000" y="3238500"/>
            <a:ext cx="304800" cy="2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419600" y="337694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43400" y="3213556"/>
            <a:ext cx="6783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Matrix Data</a:t>
            </a:r>
            <a:endParaRPr lang="en-US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4572000" y="3124200"/>
            <a:ext cx="338554" cy="18851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pt-BR" sz="1000" dirty="0" smtClean="0"/>
              <a:t>...</a:t>
            </a:r>
            <a:endParaRPr lang="en-US" sz="1000" dirty="0"/>
          </a:p>
        </p:txBody>
      </p:sp>
      <p:sp>
        <p:nvSpPr>
          <p:cNvPr id="77" name="Rectangle 76"/>
          <p:cNvSpPr/>
          <p:nvPr/>
        </p:nvSpPr>
        <p:spPr>
          <a:xfrm>
            <a:off x="7086600" y="3250872"/>
            <a:ext cx="7620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Cluster</a:t>
            </a:r>
          </a:p>
          <a:p>
            <a:pPr algn="ctr"/>
            <a:r>
              <a:rPr lang="pt-BR" sz="1050" dirty="0" smtClean="0"/>
              <a:t>validation</a:t>
            </a:r>
            <a:endParaRPr lang="en-US" sz="1050" dirty="0"/>
          </a:p>
        </p:txBody>
      </p:sp>
      <p:sp>
        <p:nvSpPr>
          <p:cNvPr id="78" name="Rectangle 77"/>
          <p:cNvSpPr/>
          <p:nvPr/>
        </p:nvSpPr>
        <p:spPr>
          <a:xfrm>
            <a:off x="7086600" y="3860472"/>
            <a:ext cx="7620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Sub pixel (COG)</a:t>
            </a:r>
            <a:endParaRPr lang="en-US" sz="1100" dirty="0"/>
          </a:p>
        </p:txBody>
      </p:sp>
      <p:cxnSp>
        <p:nvCxnSpPr>
          <p:cNvPr id="84" name="Straight Arrow Connector 83"/>
          <p:cNvCxnSpPr>
            <a:endCxn id="46" idx="2"/>
          </p:cNvCxnSpPr>
          <p:nvPr/>
        </p:nvCxnSpPr>
        <p:spPr>
          <a:xfrm rot="5400000" flipH="1" flipV="1">
            <a:off x="7289964" y="3175164"/>
            <a:ext cx="17268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5126314" y="3580812"/>
            <a:ext cx="263288" cy="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874694" y="3670756"/>
            <a:ext cx="5261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Th Neig.</a:t>
            </a:r>
            <a:endParaRPr lang="en-US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774333" y="1689556"/>
            <a:ext cx="825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32MB @400fps</a:t>
            </a:r>
            <a:endParaRPr lang="en-US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1676400" y="1689556"/>
            <a:ext cx="825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32MB @400fps</a:t>
            </a:r>
            <a:endParaRPr lang="en-US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5270133" y="1689556"/>
            <a:ext cx="825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32MB @400fps</a:t>
            </a:r>
            <a:endParaRPr lang="en-US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7696200" y="1689556"/>
            <a:ext cx="9012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2x 64MB @ N fps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2907933" y="1676400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2MB @400fps</a:t>
            </a:r>
            <a:endParaRPr lang="en-US" sz="800" dirty="0"/>
          </a:p>
        </p:txBody>
      </p:sp>
      <p:sp>
        <p:nvSpPr>
          <p:cNvPr id="97" name="Rectangle 96"/>
          <p:cNvSpPr/>
          <p:nvPr/>
        </p:nvSpPr>
        <p:spPr>
          <a:xfrm>
            <a:off x="2362200" y="3124200"/>
            <a:ext cx="6858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&gt;&gt; n</a:t>
            </a:r>
            <a:endParaRPr lang="en-US" dirty="0"/>
          </a:p>
        </p:txBody>
      </p:sp>
      <p:cxnSp>
        <p:nvCxnSpPr>
          <p:cNvPr id="99" name="Elbow Connector 98"/>
          <p:cNvCxnSpPr>
            <a:stCxn id="52" idx="0"/>
            <a:endCxn id="97" idx="1"/>
          </p:cNvCxnSpPr>
          <p:nvPr/>
        </p:nvCxnSpPr>
        <p:spPr>
          <a:xfrm>
            <a:off x="2057400" y="3162300"/>
            <a:ext cx="304800" cy="1652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/>
          <p:nvPr/>
        </p:nvCxnSpPr>
        <p:spPr>
          <a:xfrm flipV="1">
            <a:off x="3048000" y="3352800"/>
            <a:ext cx="228600" cy="509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437858" y="2973567"/>
            <a:ext cx="7328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/>
              <a:t>Cluster Matrix</a:t>
            </a:r>
          </a:p>
          <a:p>
            <a:r>
              <a:rPr lang="pt-BR" sz="700" dirty="0" smtClean="0"/>
              <a:t>              Size</a:t>
            </a:r>
          </a:p>
          <a:p>
            <a:r>
              <a:rPr lang="pt-BR" sz="700" dirty="0" smtClean="0"/>
              <a:t>              Charge</a:t>
            </a:r>
          </a:p>
          <a:p>
            <a:r>
              <a:rPr lang="pt-BR" sz="700" dirty="0" smtClean="0"/>
              <a:t>              Length</a:t>
            </a:r>
          </a:p>
          <a:p>
            <a:r>
              <a:rPr lang="pt-BR" sz="700" dirty="0" smtClean="0"/>
              <a:t>              Width</a:t>
            </a:r>
            <a:endParaRPr lang="en-US" sz="700" dirty="0"/>
          </a:p>
        </p:txBody>
      </p:sp>
      <p:cxnSp>
        <p:nvCxnSpPr>
          <p:cNvPr id="154" name="Elbow Connector 153"/>
          <p:cNvCxnSpPr>
            <a:stCxn id="20" idx="3"/>
            <a:endCxn id="78" idx="1"/>
          </p:cNvCxnSpPr>
          <p:nvPr/>
        </p:nvCxnSpPr>
        <p:spPr>
          <a:xfrm>
            <a:off x="6477000" y="3240750"/>
            <a:ext cx="609600" cy="82308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0800000">
            <a:off x="7848600" y="4038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77" idx="2"/>
            <a:endCxn id="78" idx="0"/>
          </p:cNvCxnSpPr>
          <p:nvPr/>
        </p:nvCxnSpPr>
        <p:spPr>
          <a:xfrm rot="5400000">
            <a:off x="7366164" y="3759036"/>
            <a:ext cx="2028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>
            <a:stCxn id="192" idx="3"/>
            <a:endCxn id="176" idx="1"/>
          </p:cNvCxnSpPr>
          <p:nvPr/>
        </p:nvCxnSpPr>
        <p:spPr>
          <a:xfrm flipV="1">
            <a:off x="5562600" y="2859771"/>
            <a:ext cx="1524000" cy="381767"/>
          </a:xfrm>
          <a:prstGeom prst="bentConnector3">
            <a:avLst>
              <a:gd name="adj1" fmla="val 3044"/>
            </a:avLst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stCxn id="20" idx="3"/>
            <a:endCxn id="77" idx="1"/>
          </p:cNvCxnSpPr>
          <p:nvPr/>
        </p:nvCxnSpPr>
        <p:spPr>
          <a:xfrm>
            <a:off x="6477000" y="3240750"/>
            <a:ext cx="609600" cy="21348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7086600" y="2656407"/>
            <a:ext cx="762000" cy="40672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50" dirty="0" smtClean="0"/>
              <a:t>Digital pixel</a:t>
            </a:r>
            <a:endParaRPr lang="en-US" sz="1050" dirty="0"/>
          </a:p>
        </p:txBody>
      </p:sp>
      <p:cxnSp>
        <p:nvCxnSpPr>
          <p:cNvPr id="178" name="Straight Arrow Connector 177"/>
          <p:cNvCxnSpPr>
            <a:stCxn id="77" idx="0"/>
            <a:endCxn id="176" idx="2"/>
          </p:cNvCxnSpPr>
          <p:nvPr/>
        </p:nvCxnSpPr>
        <p:spPr>
          <a:xfrm rot="5400000" flipH="1" flipV="1">
            <a:off x="7373732" y="3157004"/>
            <a:ext cx="187737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7848600" y="2865764"/>
            <a:ext cx="3048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3008245" y="3784272"/>
            <a:ext cx="685800" cy="40672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Bad pixel List</a:t>
            </a:r>
            <a:endParaRPr lang="en-US" dirty="0"/>
          </a:p>
        </p:txBody>
      </p:sp>
      <p:cxnSp>
        <p:nvCxnSpPr>
          <p:cNvPr id="190" name="Straight Arrow Connector 189"/>
          <p:cNvCxnSpPr>
            <a:stCxn id="188" idx="0"/>
            <a:endCxn id="63" idx="3"/>
          </p:cNvCxnSpPr>
          <p:nvPr/>
        </p:nvCxnSpPr>
        <p:spPr>
          <a:xfrm rot="5400000" flipH="1" flipV="1">
            <a:off x="3182228" y="3613701"/>
            <a:ext cx="339488" cy="1655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2309853" y="3368702"/>
            <a:ext cx="7505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Divide by 2^n</a:t>
            </a:r>
            <a:endParaRPr lang="en-US" sz="800" dirty="0"/>
          </a:p>
        </p:txBody>
      </p:sp>
      <p:sp>
        <p:nvSpPr>
          <p:cNvPr id="192" name="Rectangle 191"/>
          <p:cNvSpPr/>
          <p:nvPr/>
        </p:nvSpPr>
        <p:spPr>
          <a:xfrm>
            <a:off x="4953000" y="3038174"/>
            <a:ext cx="609600" cy="40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Seed</a:t>
            </a:r>
          </a:p>
          <a:p>
            <a:pPr algn="ctr"/>
            <a:r>
              <a:rPr lang="en-US" sz="900" dirty="0" smtClean="0"/>
              <a:t>Logic</a:t>
            </a:r>
            <a:endParaRPr lang="en-US" sz="900" dirty="0"/>
          </a:p>
        </p:txBody>
      </p:sp>
      <p:sp>
        <p:nvSpPr>
          <p:cNvPr id="196" name="TextBox 195"/>
          <p:cNvSpPr txBox="1"/>
          <p:nvPr/>
        </p:nvSpPr>
        <p:spPr>
          <a:xfrm>
            <a:off x="5047715" y="3670756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Th Seed</a:t>
            </a:r>
          </a:p>
        </p:txBody>
      </p:sp>
      <p:cxnSp>
        <p:nvCxnSpPr>
          <p:cNvPr id="197" name="Straight Arrow Connector 196"/>
          <p:cNvCxnSpPr/>
          <p:nvPr/>
        </p:nvCxnSpPr>
        <p:spPr>
          <a:xfrm rot="5400000" flipH="1" flipV="1">
            <a:off x="5964198" y="3560487"/>
            <a:ext cx="263288" cy="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198"/>
          <p:cNvCxnSpPr>
            <a:stCxn id="45" idx="2"/>
            <a:endCxn id="20" idx="0"/>
          </p:cNvCxnSpPr>
          <p:nvPr/>
        </p:nvCxnSpPr>
        <p:spPr>
          <a:xfrm rot="16200000" flipH="1">
            <a:off x="5539050" y="2480436"/>
            <a:ext cx="725658" cy="388242"/>
          </a:xfrm>
          <a:prstGeom prst="bent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200"/>
          <p:cNvCxnSpPr>
            <a:stCxn id="45" idx="2"/>
            <a:endCxn id="192" idx="0"/>
          </p:cNvCxnSpPr>
          <p:nvPr/>
        </p:nvCxnSpPr>
        <p:spPr>
          <a:xfrm rot="5400000">
            <a:off x="5119556" y="2449972"/>
            <a:ext cx="726446" cy="449958"/>
          </a:xfrm>
          <a:prstGeom prst="bentConnector3">
            <a:avLst>
              <a:gd name="adj1" fmla="val 50000"/>
            </a:avLst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>
            <a:stCxn id="192" idx="3"/>
            <a:endCxn id="20" idx="1"/>
          </p:cNvCxnSpPr>
          <p:nvPr/>
        </p:nvCxnSpPr>
        <p:spPr>
          <a:xfrm flipV="1">
            <a:off x="5562600" y="3240750"/>
            <a:ext cx="152400" cy="7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system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209800" y="2667000"/>
            <a:ext cx="48768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8194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DDR3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838200" y="38862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DDR3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276600" y="3048000"/>
            <a:ext cx="2667000" cy="838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ymbol" pitchFamily="18" charset="2"/>
                <a:cs typeface="Syastro" pitchFamily="2" charset="0"/>
              </a:rPr>
              <a:t>m</a:t>
            </a:r>
            <a:r>
              <a:rPr lang="en-US" dirty="0" err="1" smtClean="0"/>
              <a:t>Controller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4343400"/>
            <a:ext cx="2667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0" y="2971800"/>
            <a:ext cx="304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Ethernet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588591" y="260246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4600" y="1981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Display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495800" y="1981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jtag</a:t>
            </a:r>
            <a:endParaRPr lang="en-US" sz="1200" dirty="0"/>
          </a:p>
        </p:txBody>
      </p:sp>
      <p:cxnSp>
        <p:nvCxnSpPr>
          <p:cNvPr id="16" name="Elbow Connector 15"/>
          <p:cNvCxnSpPr>
            <a:stCxn id="10" idx="2"/>
          </p:cNvCxnSpPr>
          <p:nvPr/>
        </p:nvCxnSpPr>
        <p:spPr>
          <a:xfrm rot="16200000" flipH="1">
            <a:off x="3067050" y="2381250"/>
            <a:ext cx="838200" cy="495300"/>
          </a:xfrm>
          <a:prstGeom prst="bentConnector3">
            <a:avLst>
              <a:gd name="adj1" fmla="val 32870"/>
            </a:avLst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1" idx="2"/>
          </p:cNvCxnSpPr>
          <p:nvPr/>
        </p:nvCxnSpPr>
        <p:spPr>
          <a:xfrm rot="5400000">
            <a:off x="4705350" y="2533650"/>
            <a:ext cx="838200" cy="190500"/>
          </a:xfrm>
          <a:prstGeom prst="bentConnector3">
            <a:avLst>
              <a:gd name="adj1" fmla="val 3287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3"/>
          </p:cNvCxnSpPr>
          <p:nvPr/>
        </p:nvCxnSpPr>
        <p:spPr>
          <a:xfrm>
            <a:off x="1143000" y="3238500"/>
            <a:ext cx="2133600" cy="114300"/>
          </a:xfrm>
          <a:prstGeom prst="bentConnector3">
            <a:avLst>
              <a:gd name="adj1" fmla="val 2414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3"/>
          </p:cNvCxnSpPr>
          <p:nvPr/>
        </p:nvCxnSpPr>
        <p:spPr>
          <a:xfrm flipV="1">
            <a:off x="1143000" y="3581400"/>
            <a:ext cx="2133600" cy="723900"/>
          </a:xfrm>
          <a:prstGeom prst="bentConnector3">
            <a:avLst>
              <a:gd name="adj1" fmla="val 2379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" idx="1"/>
            <a:endCxn id="6" idx="3"/>
          </p:cNvCxnSpPr>
          <p:nvPr/>
        </p:nvCxnSpPr>
        <p:spPr>
          <a:xfrm rot="10800000">
            <a:off x="5943600" y="3467100"/>
            <a:ext cx="1828800" cy="114300"/>
          </a:xfrm>
          <a:prstGeom prst="bentConnector3">
            <a:avLst>
              <a:gd name="adj1" fmla="val 28099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733800" y="4114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4953000" y="4114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772400" y="4876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ADCs</a:t>
            </a:r>
            <a:endParaRPr lang="en-US" sz="1200" dirty="0"/>
          </a:p>
        </p:txBody>
      </p:sp>
      <p:cxnSp>
        <p:nvCxnSpPr>
          <p:cNvPr id="38" name="Elbow Connector 37"/>
          <p:cNvCxnSpPr>
            <a:stCxn id="36" idx="1"/>
            <a:endCxn id="7" idx="3"/>
          </p:cNvCxnSpPr>
          <p:nvPr/>
        </p:nvCxnSpPr>
        <p:spPr>
          <a:xfrm rot="10800000">
            <a:off x="5943600" y="5067300"/>
            <a:ext cx="1828800" cy="228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</a:t>
            </a:r>
            <a:r>
              <a:rPr lang="en-US" dirty="0" err="1" smtClean="0"/>
              <a:t>packge</a:t>
            </a:r>
            <a:r>
              <a:rPr lang="en-US" dirty="0" smtClean="0"/>
              <a:t> received by the FPGA system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2047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 (4 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(2 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 (10 bits)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(0)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(1)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(Size</a:t>
                      </a:r>
                      <a:r>
                        <a:rPr lang="en-US" baseline="0" dirty="0" smtClean="0"/>
                        <a:t> -1)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5181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 refers to the </a:t>
            </a:r>
            <a:r>
              <a:rPr lang="en-US" dirty="0" err="1" smtClean="0"/>
              <a:t>submodule</a:t>
            </a:r>
            <a:r>
              <a:rPr lang="en-US" dirty="0" smtClean="0"/>
              <a:t> that the package is being sent.</a:t>
            </a:r>
          </a:p>
          <a:p>
            <a:r>
              <a:rPr lang="en-US" dirty="0" smtClean="0"/>
              <a:t>TYPE could be  write register, read register, write data…</a:t>
            </a:r>
          </a:p>
          <a:p>
            <a:r>
              <a:rPr lang="en-US" dirty="0" smtClean="0"/>
              <a:t>Size is this package size, we want small for read/write register but big ones to download data such as the pedestal.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DSP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209800" y="2667000"/>
            <a:ext cx="48768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8194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DDR3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838200" y="38862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DDR3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276600" y="3048000"/>
            <a:ext cx="2667000" cy="838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DSP</a:t>
            </a:r>
            <a:r>
              <a:rPr lang="en-US" sz="1200" dirty="0" err="1" smtClean="0"/>
              <a:t>Controller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276600" y="4343400"/>
            <a:ext cx="2667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DSP</a:t>
            </a:r>
            <a:r>
              <a:rPr lang="en-US" sz="1200" dirty="0" err="1" smtClean="0"/>
              <a:t>Core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7772400" y="2971800"/>
            <a:ext cx="304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Bias &amp; Clock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588591" y="2602468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DSP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14600" y="1981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Display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495800" y="1981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jtag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3733800" y="4114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4953000" y="4114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772400" y="4876800"/>
            <a:ext cx="304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ADCs</a:t>
            </a:r>
            <a:endParaRPr lang="en-US" sz="1200" dirty="0"/>
          </a:p>
        </p:txBody>
      </p:sp>
      <p:cxnSp>
        <p:nvCxnSpPr>
          <p:cNvPr id="38" name="Elbow Connector 37"/>
          <p:cNvCxnSpPr>
            <a:stCxn id="36" idx="1"/>
            <a:endCxn id="7" idx="3"/>
          </p:cNvCxnSpPr>
          <p:nvPr/>
        </p:nvCxnSpPr>
        <p:spPr>
          <a:xfrm rot="10800000">
            <a:off x="5943600" y="5067300"/>
            <a:ext cx="1828800" cy="228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3"/>
            <a:endCxn id="8" idx="1"/>
          </p:cNvCxnSpPr>
          <p:nvPr/>
        </p:nvCxnSpPr>
        <p:spPr>
          <a:xfrm>
            <a:off x="5943600" y="3467100"/>
            <a:ext cx="1828800" cy="1143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Symbol" pitchFamily="18" charset="2"/>
                <a:cs typeface="Syastro" pitchFamily="2" charset="0"/>
              </a:rPr>
              <a:t>m</a:t>
            </a:r>
            <a:r>
              <a:rPr lang="en-US" dirty="0" err="1" smtClean="0"/>
              <a:t>Controller</a:t>
            </a:r>
            <a:r>
              <a:rPr lang="en-US" dirty="0" smtClean="0"/>
              <a:t> block diagram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26670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NiosII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43200" y="26670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SG DMA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14800" y="26670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TSE core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486400" y="26670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DDR3</a:t>
            </a:r>
          </a:p>
          <a:p>
            <a:pPr algn="ctr"/>
            <a:r>
              <a:rPr lang="en-US" dirty="0" smtClean="0"/>
              <a:t>ctrl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0" y="26670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PIO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22366</TotalTime>
  <Words>449</Words>
  <Application>Microsoft Office PowerPoint</Application>
  <PresentationFormat>On-screen Show (4:3)</PresentationFormat>
  <Paragraphs>240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V5 cluster search</vt:lpstr>
      <vt:lpstr>HIP core</vt:lpstr>
      <vt:lpstr>Mask for image processing</vt:lpstr>
      <vt:lpstr>Complete block diagram</vt:lpstr>
      <vt:lpstr>FPGA system</vt:lpstr>
      <vt:lpstr>Control packge received by the FPGA system</vt:lpstr>
      <vt:lpstr>DSP</vt:lpstr>
      <vt:lpstr>mController block diagram</vt:lpstr>
      <vt:lpstr>1 channel for the whole frame</vt:lpstr>
      <vt:lpstr>Two channel system</vt:lpstr>
      <vt:lpstr>Three or more channels</vt:lpstr>
    </vt:vector>
  </TitlesOfParts>
  <Company>Lawrence Berkeley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ddoering</dc:creator>
  <cp:lastModifiedBy>ddoering</cp:lastModifiedBy>
  <cp:revision>2236</cp:revision>
  <dcterms:created xsi:type="dcterms:W3CDTF">2009-10-22T20:03:07Z</dcterms:created>
  <dcterms:modified xsi:type="dcterms:W3CDTF">2010-04-16T23:19:13Z</dcterms:modified>
</cp:coreProperties>
</file>