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6" r:id="rId4"/>
    <p:sldId id="257" r:id="rId5"/>
    <p:sldId id="267" r:id="rId6"/>
    <p:sldId id="258" r:id="rId7"/>
    <p:sldId id="259" r:id="rId8"/>
    <p:sldId id="260" r:id="rId9"/>
    <p:sldId id="261" r:id="rId10"/>
    <p:sldId id="263" r:id="rId11"/>
    <p:sldId id="264" r:id="rId12"/>
    <p:sldId id="265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0" d="100"/>
          <a:sy n="120" d="100"/>
        </p:scale>
        <p:origin x="-738" y="1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78AC5-1C1D-4F0A-B631-1199EAD3239A}" type="datetimeFigureOut">
              <a:rPr lang="en-US" smtClean="0"/>
              <a:pPr/>
              <a:t>4/12/2010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F02B9-4BAB-4566-8F4A-8FFB540BB1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78AC5-1C1D-4F0A-B631-1199EAD3239A}" type="datetimeFigureOut">
              <a:rPr lang="en-US" smtClean="0"/>
              <a:pPr/>
              <a:t>4/12/2010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F02B9-4BAB-4566-8F4A-8FFB540BB1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78AC5-1C1D-4F0A-B631-1199EAD3239A}" type="datetimeFigureOut">
              <a:rPr lang="en-US" smtClean="0"/>
              <a:pPr/>
              <a:t>4/12/2010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F02B9-4BAB-4566-8F4A-8FFB540BB1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78AC5-1C1D-4F0A-B631-1199EAD3239A}" type="datetimeFigureOut">
              <a:rPr lang="en-US" smtClean="0"/>
              <a:pPr/>
              <a:t>4/12/2010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F02B9-4BAB-4566-8F4A-8FFB540BB1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78AC5-1C1D-4F0A-B631-1199EAD3239A}" type="datetimeFigureOut">
              <a:rPr lang="en-US" smtClean="0"/>
              <a:pPr/>
              <a:t>4/12/2010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F02B9-4BAB-4566-8F4A-8FFB540BB1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78AC5-1C1D-4F0A-B631-1199EAD3239A}" type="datetimeFigureOut">
              <a:rPr lang="en-US" smtClean="0"/>
              <a:pPr/>
              <a:t>4/12/2010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F02B9-4BAB-4566-8F4A-8FFB540BB1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78AC5-1C1D-4F0A-B631-1199EAD3239A}" type="datetimeFigureOut">
              <a:rPr lang="en-US" smtClean="0"/>
              <a:pPr/>
              <a:t>4/12/2010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F02B9-4BAB-4566-8F4A-8FFB540BB1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78AC5-1C1D-4F0A-B631-1199EAD3239A}" type="datetimeFigureOut">
              <a:rPr lang="en-US" smtClean="0"/>
              <a:pPr/>
              <a:t>4/12/2010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F02B9-4BAB-4566-8F4A-8FFB540BB1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78AC5-1C1D-4F0A-B631-1199EAD3239A}" type="datetimeFigureOut">
              <a:rPr lang="en-US" smtClean="0"/>
              <a:pPr/>
              <a:t>4/12/2010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F02B9-4BAB-4566-8F4A-8FFB540BB1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78AC5-1C1D-4F0A-B631-1199EAD3239A}" type="datetimeFigureOut">
              <a:rPr lang="en-US" smtClean="0"/>
              <a:pPr/>
              <a:t>4/12/2010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F02B9-4BAB-4566-8F4A-8FFB540BB1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78AC5-1C1D-4F0A-B631-1199EAD3239A}" type="datetimeFigureOut">
              <a:rPr lang="en-US" smtClean="0"/>
              <a:pPr/>
              <a:t>4/12/2010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F02B9-4BAB-4566-8F4A-8FFB540BB1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078AC5-1C1D-4F0A-B631-1199EAD3239A}" type="datetimeFigureOut">
              <a:rPr lang="en-US" smtClean="0"/>
              <a:pPr/>
              <a:t>4/12/2010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3F02B9-4BAB-4566-8F4A-8FFB540BB1D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1676400" y="2590800"/>
            <a:ext cx="5029200" cy="2286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 channel for the whole frame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2971800" y="2971800"/>
            <a:ext cx="12192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Mask</a:t>
            </a:r>
            <a:endParaRPr lang="en-US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4191000" y="3122612"/>
            <a:ext cx="5334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4191000" y="3275012"/>
            <a:ext cx="5334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4191000" y="3425824"/>
            <a:ext cx="5334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4191000" y="3578224"/>
            <a:ext cx="5334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4191000" y="3732212"/>
            <a:ext cx="5334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191000" y="3533001"/>
            <a:ext cx="4908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line0</a:t>
            </a:r>
            <a:endParaRPr lang="en-US" sz="1200" dirty="0"/>
          </a:p>
        </p:txBody>
      </p:sp>
      <p:sp>
        <p:nvSpPr>
          <p:cNvPr id="13" name="TextBox 12"/>
          <p:cNvSpPr txBox="1"/>
          <p:nvPr/>
        </p:nvSpPr>
        <p:spPr>
          <a:xfrm>
            <a:off x="4191000" y="3375471"/>
            <a:ext cx="4908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line1</a:t>
            </a:r>
            <a:endParaRPr lang="en-US" sz="1200" dirty="0"/>
          </a:p>
        </p:txBody>
      </p:sp>
      <p:sp>
        <p:nvSpPr>
          <p:cNvPr id="14" name="TextBox 13"/>
          <p:cNvSpPr txBox="1"/>
          <p:nvPr/>
        </p:nvSpPr>
        <p:spPr>
          <a:xfrm>
            <a:off x="4191000" y="3215514"/>
            <a:ext cx="4908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line2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191000" y="3070671"/>
            <a:ext cx="4908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line3</a:t>
            </a:r>
            <a:endParaRPr lang="en-US" sz="1200" dirty="0"/>
          </a:p>
        </p:txBody>
      </p:sp>
      <p:sp>
        <p:nvSpPr>
          <p:cNvPr id="16" name="TextBox 15"/>
          <p:cNvSpPr txBox="1"/>
          <p:nvPr/>
        </p:nvSpPr>
        <p:spPr>
          <a:xfrm>
            <a:off x="4191000" y="2918271"/>
            <a:ext cx="4908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line4</a:t>
            </a:r>
            <a:endParaRPr lang="en-US" sz="1200" dirty="0"/>
          </a:p>
        </p:txBody>
      </p:sp>
      <p:cxnSp>
        <p:nvCxnSpPr>
          <p:cNvPr id="19" name="Straight Arrow Connector 18"/>
          <p:cNvCxnSpPr>
            <a:stCxn id="21" idx="3"/>
          </p:cNvCxnSpPr>
          <p:nvPr/>
        </p:nvCxnSpPr>
        <p:spPr>
          <a:xfrm>
            <a:off x="2286000" y="3428206"/>
            <a:ext cx="685800" cy="592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2286000" y="3228201"/>
            <a:ext cx="6399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MaskIn</a:t>
            </a:r>
            <a:endParaRPr lang="en-US" sz="1200" dirty="0"/>
          </a:p>
        </p:txBody>
      </p:sp>
      <p:sp>
        <p:nvSpPr>
          <p:cNvPr id="21" name="Rectangle 20"/>
          <p:cNvSpPr/>
          <p:nvPr/>
        </p:nvSpPr>
        <p:spPr>
          <a:xfrm>
            <a:off x="2057400" y="3123406"/>
            <a:ext cx="2286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smtClean="0"/>
              <a:t>FIFO</a:t>
            </a:r>
            <a:endParaRPr lang="en-US" sz="900" dirty="0"/>
          </a:p>
        </p:txBody>
      </p:sp>
      <p:cxnSp>
        <p:nvCxnSpPr>
          <p:cNvPr id="24" name="Straight Arrow Connector 23"/>
          <p:cNvCxnSpPr/>
          <p:nvPr/>
        </p:nvCxnSpPr>
        <p:spPr>
          <a:xfrm>
            <a:off x="1371600" y="3423076"/>
            <a:ext cx="685800" cy="592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1143000" y="3223071"/>
            <a:ext cx="5933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DataIn</a:t>
            </a:r>
            <a:endParaRPr lang="en-US" sz="1200" dirty="0"/>
          </a:p>
        </p:txBody>
      </p:sp>
      <p:sp>
        <p:nvSpPr>
          <p:cNvPr id="27" name="Rectangle 26"/>
          <p:cNvSpPr/>
          <p:nvPr/>
        </p:nvSpPr>
        <p:spPr>
          <a:xfrm>
            <a:off x="4724400" y="2971800"/>
            <a:ext cx="12192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Seed</a:t>
            </a:r>
          </a:p>
          <a:p>
            <a:pPr algn="ctr"/>
            <a:r>
              <a:rPr lang="en-US" dirty="0" smtClean="0"/>
              <a:t>logic</a:t>
            </a:r>
            <a:endParaRPr lang="en-US" dirty="0"/>
          </a:p>
        </p:txBody>
      </p:sp>
      <p:cxnSp>
        <p:nvCxnSpPr>
          <p:cNvPr id="28" name="Straight Arrow Connector 27"/>
          <p:cNvCxnSpPr/>
          <p:nvPr/>
        </p:nvCxnSpPr>
        <p:spPr>
          <a:xfrm>
            <a:off x="5715000" y="4419600"/>
            <a:ext cx="18288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6758816" y="4218801"/>
            <a:ext cx="7087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DataOut</a:t>
            </a:r>
            <a:endParaRPr lang="en-US" sz="1200" dirty="0"/>
          </a:p>
        </p:txBody>
      </p:sp>
      <p:sp>
        <p:nvSpPr>
          <p:cNvPr id="30" name="TextBox 29"/>
          <p:cNvSpPr txBox="1"/>
          <p:nvPr/>
        </p:nvSpPr>
        <p:spPr>
          <a:xfrm>
            <a:off x="1676400" y="2526268"/>
            <a:ext cx="9268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channel</a:t>
            </a:r>
            <a:endParaRPr lang="en-US" dirty="0"/>
          </a:p>
        </p:txBody>
      </p:sp>
      <p:sp>
        <p:nvSpPr>
          <p:cNvPr id="31" name="Rectangle 30"/>
          <p:cNvSpPr/>
          <p:nvPr/>
        </p:nvSpPr>
        <p:spPr>
          <a:xfrm>
            <a:off x="3276600" y="4191000"/>
            <a:ext cx="24384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Control logic</a:t>
            </a:r>
            <a:endParaRPr lang="en-US" dirty="0"/>
          </a:p>
        </p:txBody>
      </p:sp>
      <p:cxnSp>
        <p:nvCxnSpPr>
          <p:cNvPr id="33" name="Straight Arrow Connector 32"/>
          <p:cNvCxnSpPr/>
          <p:nvPr/>
        </p:nvCxnSpPr>
        <p:spPr>
          <a:xfrm rot="5400000">
            <a:off x="3581400" y="4038600"/>
            <a:ext cx="304800" cy="1588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rot="5400000">
            <a:off x="5104606" y="4037806"/>
            <a:ext cx="3048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>
            <a:off x="1295400" y="4419600"/>
            <a:ext cx="19812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1143000" y="4218801"/>
            <a:ext cx="3449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L0</a:t>
            </a:r>
          </a:p>
          <a:p>
            <a:r>
              <a:rPr lang="en-US" sz="1200" dirty="0" smtClean="0"/>
              <a:t>C0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channel system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1676400" y="1588532"/>
            <a:ext cx="5029200" cy="2286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2971800" y="1969532"/>
            <a:ext cx="12192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Mask</a:t>
            </a:r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4191000" y="2120344"/>
            <a:ext cx="5334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>
            <a:off x="4191000" y="2272744"/>
            <a:ext cx="5334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4191000" y="2423556"/>
            <a:ext cx="5334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4191000" y="2575956"/>
            <a:ext cx="5334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4191000" y="2729944"/>
            <a:ext cx="5334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4191000" y="2530733"/>
            <a:ext cx="4908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line0</a:t>
            </a:r>
            <a:endParaRPr lang="en-US" sz="1200" dirty="0"/>
          </a:p>
        </p:txBody>
      </p:sp>
      <p:sp>
        <p:nvSpPr>
          <p:cNvPr id="11" name="TextBox 10"/>
          <p:cNvSpPr txBox="1"/>
          <p:nvPr/>
        </p:nvSpPr>
        <p:spPr>
          <a:xfrm>
            <a:off x="4191000" y="2373203"/>
            <a:ext cx="4908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line1</a:t>
            </a:r>
            <a:endParaRPr lang="en-US" sz="1200" dirty="0"/>
          </a:p>
        </p:txBody>
      </p:sp>
      <p:sp>
        <p:nvSpPr>
          <p:cNvPr id="12" name="TextBox 11"/>
          <p:cNvSpPr txBox="1"/>
          <p:nvPr/>
        </p:nvSpPr>
        <p:spPr>
          <a:xfrm>
            <a:off x="4191000" y="2213246"/>
            <a:ext cx="4908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line2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191000" y="2068403"/>
            <a:ext cx="4908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line3</a:t>
            </a:r>
            <a:endParaRPr lang="en-US" sz="1200" dirty="0"/>
          </a:p>
        </p:txBody>
      </p:sp>
      <p:sp>
        <p:nvSpPr>
          <p:cNvPr id="14" name="TextBox 13"/>
          <p:cNvSpPr txBox="1"/>
          <p:nvPr/>
        </p:nvSpPr>
        <p:spPr>
          <a:xfrm>
            <a:off x="4191000" y="1916003"/>
            <a:ext cx="4908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line4</a:t>
            </a:r>
            <a:endParaRPr lang="en-US" sz="1200" dirty="0"/>
          </a:p>
        </p:txBody>
      </p:sp>
      <p:cxnSp>
        <p:nvCxnSpPr>
          <p:cNvPr id="15" name="Straight Arrow Connector 14"/>
          <p:cNvCxnSpPr>
            <a:stCxn id="17" idx="3"/>
          </p:cNvCxnSpPr>
          <p:nvPr/>
        </p:nvCxnSpPr>
        <p:spPr>
          <a:xfrm>
            <a:off x="2286000" y="2425938"/>
            <a:ext cx="685800" cy="592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2286000" y="2225933"/>
            <a:ext cx="6399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MaskIn</a:t>
            </a:r>
            <a:endParaRPr lang="en-US" sz="1200" dirty="0"/>
          </a:p>
        </p:txBody>
      </p:sp>
      <p:sp>
        <p:nvSpPr>
          <p:cNvPr id="17" name="Rectangle 16"/>
          <p:cNvSpPr/>
          <p:nvPr/>
        </p:nvSpPr>
        <p:spPr>
          <a:xfrm>
            <a:off x="2057400" y="2121138"/>
            <a:ext cx="2286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smtClean="0"/>
              <a:t>FIFO</a:t>
            </a:r>
            <a:endParaRPr lang="en-US" sz="900" dirty="0"/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1371600" y="2420808"/>
            <a:ext cx="685800" cy="592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143000" y="2220803"/>
            <a:ext cx="5933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DataIn</a:t>
            </a:r>
            <a:endParaRPr lang="en-US" sz="1200" dirty="0"/>
          </a:p>
        </p:txBody>
      </p:sp>
      <p:sp>
        <p:nvSpPr>
          <p:cNvPr id="20" name="Rectangle 19"/>
          <p:cNvSpPr/>
          <p:nvPr/>
        </p:nvSpPr>
        <p:spPr>
          <a:xfrm>
            <a:off x="4724400" y="1969532"/>
            <a:ext cx="12192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Seed</a:t>
            </a:r>
          </a:p>
          <a:p>
            <a:pPr algn="ctr"/>
            <a:r>
              <a:rPr lang="en-US" dirty="0" smtClean="0"/>
              <a:t>logic</a:t>
            </a:r>
            <a:endParaRPr lang="en-US" dirty="0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5715000" y="3417332"/>
            <a:ext cx="18288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6758816" y="3216533"/>
            <a:ext cx="7087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DataOut</a:t>
            </a:r>
            <a:endParaRPr lang="en-US" sz="1200" dirty="0"/>
          </a:p>
        </p:txBody>
      </p:sp>
      <p:sp>
        <p:nvSpPr>
          <p:cNvPr id="23" name="TextBox 22"/>
          <p:cNvSpPr txBox="1"/>
          <p:nvPr/>
        </p:nvSpPr>
        <p:spPr>
          <a:xfrm>
            <a:off x="1676400" y="1524000"/>
            <a:ext cx="12934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left channel</a:t>
            </a:r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3276600" y="3188732"/>
            <a:ext cx="24384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Control logic</a:t>
            </a:r>
            <a:endParaRPr lang="en-US" dirty="0"/>
          </a:p>
        </p:txBody>
      </p:sp>
      <p:cxnSp>
        <p:nvCxnSpPr>
          <p:cNvPr id="25" name="Straight Arrow Connector 24"/>
          <p:cNvCxnSpPr/>
          <p:nvPr/>
        </p:nvCxnSpPr>
        <p:spPr>
          <a:xfrm rot="5400000">
            <a:off x="3581400" y="3036332"/>
            <a:ext cx="304800" cy="1588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rot="5400000">
            <a:off x="5104606" y="3035538"/>
            <a:ext cx="3048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1295400" y="3417332"/>
            <a:ext cx="19812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1143000" y="3043535"/>
            <a:ext cx="3449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L0</a:t>
            </a:r>
          </a:p>
          <a:p>
            <a:r>
              <a:rPr lang="en-US" sz="1200" dirty="0" smtClean="0"/>
              <a:t>C0</a:t>
            </a:r>
          </a:p>
        </p:txBody>
      </p:sp>
      <p:sp>
        <p:nvSpPr>
          <p:cNvPr id="29" name="Rectangle 28"/>
          <p:cNvSpPr/>
          <p:nvPr/>
        </p:nvSpPr>
        <p:spPr>
          <a:xfrm>
            <a:off x="1676400" y="4038600"/>
            <a:ext cx="5029200" cy="2286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2971800" y="4419600"/>
            <a:ext cx="12192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Mask</a:t>
            </a:r>
            <a:endParaRPr lang="en-US" dirty="0"/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4191000" y="4570412"/>
            <a:ext cx="5334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4191000" y="4722812"/>
            <a:ext cx="5334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>
            <a:off x="4191000" y="4873624"/>
            <a:ext cx="5334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4191000" y="5026024"/>
            <a:ext cx="5334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4191000" y="5180012"/>
            <a:ext cx="5334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4191000" y="4980801"/>
            <a:ext cx="4908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line0</a:t>
            </a:r>
            <a:endParaRPr lang="en-US" sz="1200" dirty="0"/>
          </a:p>
        </p:txBody>
      </p:sp>
      <p:sp>
        <p:nvSpPr>
          <p:cNvPr id="37" name="TextBox 36"/>
          <p:cNvSpPr txBox="1"/>
          <p:nvPr/>
        </p:nvSpPr>
        <p:spPr>
          <a:xfrm>
            <a:off x="4191000" y="4823271"/>
            <a:ext cx="4908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line1</a:t>
            </a:r>
            <a:endParaRPr lang="en-US" sz="1200" dirty="0"/>
          </a:p>
        </p:txBody>
      </p:sp>
      <p:sp>
        <p:nvSpPr>
          <p:cNvPr id="38" name="TextBox 37"/>
          <p:cNvSpPr txBox="1"/>
          <p:nvPr/>
        </p:nvSpPr>
        <p:spPr>
          <a:xfrm>
            <a:off x="4191000" y="4663314"/>
            <a:ext cx="4908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line2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4191000" y="4518471"/>
            <a:ext cx="4908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line3</a:t>
            </a:r>
            <a:endParaRPr lang="en-US" sz="1200" dirty="0"/>
          </a:p>
        </p:txBody>
      </p:sp>
      <p:sp>
        <p:nvSpPr>
          <p:cNvPr id="40" name="TextBox 39"/>
          <p:cNvSpPr txBox="1"/>
          <p:nvPr/>
        </p:nvSpPr>
        <p:spPr>
          <a:xfrm>
            <a:off x="4191000" y="4366071"/>
            <a:ext cx="4908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line4</a:t>
            </a:r>
            <a:endParaRPr lang="en-US" sz="1200" dirty="0"/>
          </a:p>
        </p:txBody>
      </p:sp>
      <p:cxnSp>
        <p:nvCxnSpPr>
          <p:cNvPr id="41" name="Straight Arrow Connector 40"/>
          <p:cNvCxnSpPr>
            <a:stCxn id="43" idx="3"/>
          </p:cNvCxnSpPr>
          <p:nvPr/>
        </p:nvCxnSpPr>
        <p:spPr>
          <a:xfrm>
            <a:off x="2286000" y="4876006"/>
            <a:ext cx="685800" cy="592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2286000" y="4676001"/>
            <a:ext cx="6399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MaskIn</a:t>
            </a:r>
            <a:endParaRPr lang="en-US" sz="1200" dirty="0"/>
          </a:p>
        </p:txBody>
      </p:sp>
      <p:sp>
        <p:nvSpPr>
          <p:cNvPr id="43" name="Rectangle 42"/>
          <p:cNvSpPr/>
          <p:nvPr/>
        </p:nvSpPr>
        <p:spPr>
          <a:xfrm>
            <a:off x="2057400" y="4571206"/>
            <a:ext cx="2286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smtClean="0"/>
              <a:t>FIFO</a:t>
            </a:r>
            <a:endParaRPr lang="en-US" sz="900" dirty="0"/>
          </a:p>
        </p:txBody>
      </p:sp>
      <p:cxnSp>
        <p:nvCxnSpPr>
          <p:cNvPr id="44" name="Straight Arrow Connector 43"/>
          <p:cNvCxnSpPr/>
          <p:nvPr/>
        </p:nvCxnSpPr>
        <p:spPr>
          <a:xfrm>
            <a:off x="1371600" y="4870876"/>
            <a:ext cx="685800" cy="592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1143000" y="4670871"/>
            <a:ext cx="5933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DataIn</a:t>
            </a:r>
            <a:endParaRPr lang="en-US" sz="1200" dirty="0"/>
          </a:p>
        </p:txBody>
      </p:sp>
      <p:sp>
        <p:nvSpPr>
          <p:cNvPr id="46" name="Rectangle 45"/>
          <p:cNvSpPr/>
          <p:nvPr/>
        </p:nvSpPr>
        <p:spPr>
          <a:xfrm>
            <a:off x="4724400" y="4419600"/>
            <a:ext cx="12192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Seed</a:t>
            </a:r>
          </a:p>
          <a:p>
            <a:pPr algn="ctr"/>
            <a:r>
              <a:rPr lang="en-US" dirty="0" smtClean="0"/>
              <a:t>logic</a:t>
            </a:r>
            <a:endParaRPr lang="en-US" dirty="0"/>
          </a:p>
        </p:txBody>
      </p:sp>
      <p:cxnSp>
        <p:nvCxnSpPr>
          <p:cNvPr id="47" name="Straight Arrow Connector 46"/>
          <p:cNvCxnSpPr/>
          <p:nvPr/>
        </p:nvCxnSpPr>
        <p:spPr>
          <a:xfrm>
            <a:off x="5715000" y="5867400"/>
            <a:ext cx="18288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6758816" y="5666601"/>
            <a:ext cx="7087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DataOut</a:t>
            </a:r>
            <a:endParaRPr lang="en-US" sz="1200" dirty="0"/>
          </a:p>
        </p:txBody>
      </p:sp>
      <p:sp>
        <p:nvSpPr>
          <p:cNvPr id="49" name="TextBox 48"/>
          <p:cNvSpPr txBox="1"/>
          <p:nvPr/>
        </p:nvSpPr>
        <p:spPr>
          <a:xfrm>
            <a:off x="1676400" y="3974068"/>
            <a:ext cx="14713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right channel</a:t>
            </a:r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3276600" y="5638800"/>
            <a:ext cx="24384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Control logic</a:t>
            </a:r>
            <a:endParaRPr lang="en-US" dirty="0"/>
          </a:p>
        </p:txBody>
      </p:sp>
      <p:cxnSp>
        <p:nvCxnSpPr>
          <p:cNvPr id="51" name="Straight Arrow Connector 50"/>
          <p:cNvCxnSpPr/>
          <p:nvPr/>
        </p:nvCxnSpPr>
        <p:spPr>
          <a:xfrm rot="5400000">
            <a:off x="3581400" y="5486400"/>
            <a:ext cx="304800" cy="1588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 rot="5400000">
            <a:off x="5104606" y="5485606"/>
            <a:ext cx="3048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>
            <a:off x="1295400" y="5867400"/>
            <a:ext cx="19812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1143000" y="5666601"/>
            <a:ext cx="3449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L0</a:t>
            </a:r>
          </a:p>
          <a:p>
            <a:r>
              <a:rPr lang="en-US" sz="1200" dirty="0" smtClean="0"/>
              <a:t>C0</a:t>
            </a:r>
          </a:p>
        </p:txBody>
      </p:sp>
      <p:cxnSp>
        <p:nvCxnSpPr>
          <p:cNvPr id="68" name="Straight Connector 67"/>
          <p:cNvCxnSpPr/>
          <p:nvPr/>
        </p:nvCxnSpPr>
        <p:spPr>
          <a:xfrm rot="5400000">
            <a:off x="1181100" y="3924300"/>
            <a:ext cx="381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/>
          <p:nvPr/>
        </p:nvCxnSpPr>
        <p:spPr>
          <a:xfrm>
            <a:off x="1371600" y="3733800"/>
            <a:ext cx="3048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/>
          <p:nvPr/>
        </p:nvCxnSpPr>
        <p:spPr>
          <a:xfrm>
            <a:off x="1371600" y="4114800"/>
            <a:ext cx="3048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71"/>
          <p:cNvSpPr txBox="1"/>
          <p:nvPr/>
        </p:nvSpPr>
        <p:spPr>
          <a:xfrm>
            <a:off x="443654" y="3810000"/>
            <a:ext cx="9279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Shared data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 smtClean="0"/>
              <a:t>Three or more channels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1676400" y="1207532"/>
            <a:ext cx="5029200" cy="168806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2971800" y="1348929"/>
            <a:ext cx="12192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Mask</a:t>
            </a:r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4191000" y="1499741"/>
            <a:ext cx="5334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>
            <a:off x="4191000" y="1652141"/>
            <a:ext cx="5334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4191000" y="1802953"/>
            <a:ext cx="5334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4191000" y="1955353"/>
            <a:ext cx="5334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4191000" y="2109341"/>
            <a:ext cx="5334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4191000" y="1910130"/>
            <a:ext cx="46519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line0</a:t>
            </a:r>
            <a:endParaRPr lang="en-US" sz="1050" dirty="0"/>
          </a:p>
        </p:txBody>
      </p:sp>
      <p:sp>
        <p:nvSpPr>
          <p:cNvPr id="11" name="TextBox 10"/>
          <p:cNvSpPr txBox="1"/>
          <p:nvPr/>
        </p:nvSpPr>
        <p:spPr>
          <a:xfrm>
            <a:off x="4191000" y="1752600"/>
            <a:ext cx="4908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line1</a:t>
            </a:r>
            <a:endParaRPr lang="en-US" sz="1200" dirty="0"/>
          </a:p>
        </p:txBody>
      </p:sp>
      <p:sp>
        <p:nvSpPr>
          <p:cNvPr id="12" name="TextBox 11"/>
          <p:cNvSpPr txBox="1"/>
          <p:nvPr/>
        </p:nvSpPr>
        <p:spPr>
          <a:xfrm>
            <a:off x="4191000" y="1592643"/>
            <a:ext cx="46519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line2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191000" y="1447800"/>
            <a:ext cx="46519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line3</a:t>
            </a:r>
            <a:endParaRPr lang="en-US" sz="1050" dirty="0"/>
          </a:p>
        </p:txBody>
      </p:sp>
      <p:sp>
        <p:nvSpPr>
          <p:cNvPr id="14" name="TextBox 13"/>
          <p:cNvSpPr txBox="1"/>
          <p:nvPr/>
        </p:nvSpPr>
        <p:spPr>
          <a:xfrm>
            <a:off x="4191000" y="1295400"/>
            <a:ext cx="46519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line4</a:t>
            </a:r>
            <a:endParaRPr lang="en-US" sz="1050" dirty="0"/>
          </a:p>
        </p:txBody>
      </p:sp>
      <p:cxnSp>
        <p:nvCxnSpPr>
          <p:cNvPr id="15" name="Straight Arrow Connector 14"/>
          <p:cNvCxnSpPr>
            <a:stCxn id="17" idx="3"/>
          </p:cNvCxnSpPr>
          <p:nvPr/>
        </p:nvCxnSpPr>
        <p:spPr>
          <a:xfrm>
            <a:off x="2286000" y="1805335"/>
            <a:ext cx="685800" cy="592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2286000" y="1605330"/>
            <a:ext cx="6399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MaskIn</a:t>
            </a:r>
            <a:endParaRPr lang="en-US" sz="1200" dirty="0"/>
          </a:p>
        </p:txBody>
      </p:sp>
      <p:sp>
        <p:nvSpPr>
          <p:cNvPr id="17" name="Rectangle 16"/>
          <p:cNvSpPr/>
          <p:nvPr/>
        </p:nvSpPr>
        <p:spPr>
          <a:xfrm>
            <a:off x="2057400" y="1500535"/>
            <a:ext cx="2286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smtClean="0"/>
              <a:t>FIFO</a:t>
            </a:r>
            <a:endParaRPr lang="en-US" sz="900" dirty="0"/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1371600" y="1800205"/>
            <a:ext cx="685800" cy="592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143000" y="1600200"/>
            <a:ext cx="5933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DataIn</a:t>
            </a:r>
            <a:endParaRPr lang="en-US" sz="1200" dirty="0"/>
          </a:p>
        </p:txBody>
      </p:sp>
      <p:sp>
        <p:nvSpPr>
          <p:cNvPr id="20" name="Rectangle 19"/>
          <p:cNvSpPr/>
          <p:nvPr/>
        </p:nvSpPr>
        <p:spPr>
          <a:xfrm>
            <a:off x="4724400" y="1348929"/>
            <a:ext cx="12192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Seed</a:t>
            </a:r>
          </a:p>
          <a:p>
            <a:pPr algn="ctr"/>
            <a:r>
              <a:rPr lang="en-US" sz="1400" dirty="0" smtClean="0"/>
              <a:t>logic</a:t>
            </a:r>
            <a:endParaRPr lang="en-US" sz="1400" dirty="0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5715000" y="2667000"/>
            <a:ext cx="18288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6758816" y="2438400"/>
            <a:ext cx="7087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DataOut</a:t>
            </a:r>
            <a:endParaRPr lang="en-US" sz="1200" dirty="0"/>
          </a:p>
        </p:txBody>
      </p:sp>
      <p:sp>
        <p:nvSpPr>
          <p:cNvPr id="23" name="TextBox 22"/>
          <p:cNvSpPr txBox="1"/>
          <p:nvPr/>
        </p:nvSpPr>
        <p:spPr>
          <a:xfrm>
            <a:off x="1676400" y="1170801"/>
            <a:ext cx="9207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left channel</a:t>
            </a:r>
            <a:endParaRPr lang="en-US" sz="1200" dirty="0"/>
          </a:p>
        </p:txBody>
      </p:sp>
      <p:sp>
        <p:nvSpPr>
          <p:cNvPr id="24" name="Rectangle 23"/>
          <p:cNvSpPr/>
          <p:nvPr/>
        </p:nvSpPr>
        <p:spPr>
          <a:xfrm>
            <a:off x="3276600" y="2568129"/>
            <a:ext cx="2438400" cy="2512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Control</a:t>
            </a:r>
            <a:r>
              <a:rPr lang="en-US" dirty="0" smtClean="0"/>
              <a:t> </a:t>
            </a:r>
            <a:r>
              <a:rPr lang="en-US" sz="1400" dirty="0" smtClean="0"/>
              <a:t>logic</a:t>
            </a:r>
            <a:endParaRPr lang="en-US" dirty="0"/>
          </a:p>
        </p:txBody>
      </p:sp>
      <p:cxnSp>
        <p:nvCxnSpPr>
          <p:cNvPr id="25" name="Straight Arrow Connector 24"/>
          <p:cNvCxnSpPr/>
          <p:nvPr/>
        </p:nvCxnSpPr>
        <p:spPr>
          <a:xfrm rot="5400000">
            <a:off x="3581400" y="2415729"/>
            <a:ext cx="304800" cy="1588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rot="5400000">
            <a:off x="5104606" y="2414935"/>
            <a:ext cx="3048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1295400" y="2667000"/>
            <a:ext cx="19812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1143000" y="2281535"/>
            <a:ext cx="3449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L0</a:t>
            </a:r>
          </a:p>
          <a:p>
            <a:r>
              <a:rPr lang="en-US" sz="1200" dirty="0" smtClean="0"/>
              <a:t>C0</a:t>
            </a:r>
          </a:p>
        </p:txBody>
      </p:sp>
      <p:sp>
        <p:nvSpPr>
          <p:cNvPr id="29" name="Rectangle 28"/>
          <p:cNvSpPr/>
          <p:nvPr/>
        </p:nvSpPr>
        <p:spPr>
          <a:xfrm>
            <a:off x="1676400" y="2971800"/>
            <a:ext cx="5029200" cy="18288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2895600" y="3244334"/>
            <a:ext cx="12192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Mask</a:t>
            </a:r>
            <a:endParaRPr lang="en-US" dirty="0"/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4114800" y="3395146"/>
            <a:ext cx="5334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4114800" y="3547546"/>
            <a:ext cx="5334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>
            <a:off x="4114800" y="3698358"/>
            <a:ext cx="5334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4114800" y="3850758"/>
            <a:ext cx="5334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4114800" y="4004746"/>
            <a:ext cx="5334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4114800" y="3805535"/>
            <a:ext cx="46519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line0</a:t>
            </a:r>
            <a:endParaRPr lang="en-US" sz="1100" dirty="0"/>
          </a:p>
        </p:txBody>
      </p:sp>
      <p:sp>
        <p:nvSpPr>
          <p:cNvPr id="37" name="TextBox 36"/>
          <p:cNvSpPr txBox="1"/>
          <p:nvPr/>
        </p:nvSpPr>
        <p:spPr>
          <a:xfrm>
            <a:off x="4114800" y="3648005"/>
            <a:ext cx="46519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line1</a:t>
            </a:r>
            <a:endParaRPr lang="en-US" sz="1100" dirty="0"/>
          </a:p>
        </p:txBody>
      </p:sp>
      <p:sp>
        <p:nvSpPr>
          <p:cNvPr id="38" name="TextBox 37"/>
          <p:cNvSpPr txBox="1"/>
          <p:nvPr/>
        </p:nvSpPr>
        <p:spPr>
          <a:xfrm>
            <a:off x="4114800" y="3488048"/>
            <a:ext cx="46519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line2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4114800" y="3343205"/>
            <a:ext cx="4908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line3</a:t>
            </a:r>
            <a:endParaRPr lang="en-US" sz="1200" dirty="0"/>
          </a:p>
        </p:txBody>
      </p:sp>
      <p:sp>
        <p:nvSpPr>
          <p:cNvPr id="40" name="TextBox 39"/>
          <p:cNvSpPr txBox="1"/>
          <p:nvPr/>
        </p:nvSpPr>
        <p:spPr>
          <a:xfrm>
            <a:off x="4114800" y="3200400"/>
            <a:ext cx="46519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line4</a:t>
            </a:r>
            <a:endParaRPr lang="en-US" sz="1100" dirty="0"/>
          </a:p>
        </p:txBody>
      </p:sp>
      <p:cxnSp>
        <p:nvCxnSpPr>
          <p:cNvPr id="41" name="Straight Arrow Connector 40"/>
          <p:cNvCxnSpPr>
            <a:stCxn id="43" idx="3"/>
          </p:cNvCxnSpPr>
          <p:nvPr/>
        </p:nvCxnSpPr>
        <p:spPr>
          <a:xfrm>
            <a:off x="2209800" y="3700740"/>
            <a:ext cx="685800" cy="592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2209800" y="3500735"/>
            <a:ext cx="6399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MaskIn</a:t>
            </a:r>
            <a:endParaRPr lang="en-US" sz="1200" dirty="0"/>
          </a:p>
        </p:txBody>
      </p:sp>
      <p:sp>
        <p:nvSpPr>
          <p:cNvPr id="43" name="Rectangle 42"/>
          <p:cNvSpPr/>
          <p:nvPr/>
        </p:nvSpPr>
        <p:spPr>
          <a:xfrm>
            <a:off x="1981200" y="3395940"/>
            <a:ext cx="2286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smtClean="0"/>
              <a:t>FIFO</a:t>
            </a:r>
            <a:endParaRPr lang="en-US" sz="900" dirty="0"/>
          </a:p>
        </p:txBody>
      </p:sp>
      <p:cxnSp>
        <p:nvCxnSpPr>
          <p:cNvPr id="44" name="Straight Arrow Connector 43"/>
          <p:cNvCxnSpPr/>
          <p:nvPr/>
        </p:nvCxnSpPr>
        <p:spPr>
          <a:xfrm>
            <a:off x="1295400" y="3924210"/>
            <a:ext cx="685800" cy="592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1066800" y="3724205"/>
            <a:ext cx="5933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DataIn</a:t>
            </a:r>
            <a:endParaRPr lang="en-US" sz="1200" dirty="0"/>
          </a:p>
        </p:txBody>
      </p:sp>
      <p:sp>
        <p:nvSpPr>
          <p:cNvPr id="46" name="Rectangle 45"/>
          <p:cNvSpPr/>
          <p:nvPr/>
        </p:nvSpPr>
        <p:spPr>
          <a:xfrm>
            <a:off x="4648200" y="3244334"/>
            <a:ext cx="12192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Seed</a:t>
            </a:r>
          </a:p>
          <a:p>
            <a:pPr algn="ctr"/>
            <a:r>
              <a:rPr lang="en-US" sz="1400" dirty="0" smtClean="0"/>
              <a:t>logic</a:t>
            </a:r>
            <a:endParaRPr lang="en-US" sz="1400" dirty="0"/>
          </a:p>
        </p:txBody>
      </p:sp>
      <p:cxnSp>
        <p:nvCxnSpPr>
          <p:cNvPr id="47" name="Straight Arrow Connector 46"/>
          <p:cNvCxnSpPr/>
          <p:nvPr/>
        </p:nvCxnSpPr>
        <p:spPr>
          <a:xfrm>
            <a:off x="5638800" y="4572000"/>
            <a:ext cx="18288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6682616" y="4343400"/>
            <a:ext cx="7087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DataOut</a:t>
            </a:r>
            <a:endParaRPr lang="en-US" sz="1200" dirty="0"/>
          </a:p>
        </p:txBody>
      </p:sp>
      <p:sp>
        <p:nvSpPr>
          <p:cNvPr id="49" name="TextBox 48"/>
          <p:cNvSpPr txBox="1"/>
          <p:nvPr/>
        </p:nvSpPr>
        <p:spPr>
          <a:xfrm>
            <a:off x="1676400" y="2923401"/>
            <a:ext cx="14543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center channel 1 .. n</a:t>
            </a:r>
            <a:endParaRPr lang="en-US" sz="1200" dirty="0"/>
          </a:p>
        </p:txBody>
      </p:sp>
      <p:sp>
        <p:nvSpPr>
          <p:cNvPr id="50" name="Rectangle 49"/>
          <p:cNvSpPr/>
          <p:nvPr/>
        </p:nvSpPr>
        <p:spPr>
          <a:xfrm>
            <a:off x="3200400" y="4463534"/>
            <a:ext cx="2438400" cy="2608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Control logic</a:t>
            </a:r>
            <a:endParaRPr lang="en-US" sz="1400" dirty="0"/>
          </a:p>
        </p:txBody>
      </p:sp>
      <p:cxnSp>
        <p:nvCxnSpPr>
          <p:cNvPr id="51" name="Straight Arrow Connector 50"/>
          <p:cNvCxnSpPr/>
          <p:nvPr/>
        </p:nvCxnSpPr>
        <p:spPr>
          <a:xfrm rot="5400000">
            <a:off x="3505200" y="4311134"/>
            <a:ext cx="304800" cy="1588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 rot="5400000">
            <a:off x="5028406" y="4310340"/>
            <a:ext cx="3048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>
            <a:off x="1219200" y="4572000"/>
            <a:ext cx="19812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1066800" y="4191000"/>
            <a:ext cx="3449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L0</a:t>
            </a:r>
          </a:p>
          <a:p>
            <a:r>
              <a:rPr lang="en-US" sz="1200" dirty="0" smtClean="0"/>
              <a:t>C0</a:t>
            </a:r>
          </a:p>
        </p:txBody>
      </p:sp>
      <p:cxnSp>
        <p:nvCxnSpPr>
          <p:cNvPr id="55" name="Straight Connector 54"/>
          <p:cNvCxnSpPr/>
          <p:nvPr/>
        </p:nvCxnSpPr>
        <p:spPr>
          <a:xfrm rot="5400000">
            <a:off x="1181100" y="2933700"/>
            <a:ext cx="381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>
            <a:off x="1371600" y="2743200"/>
            <a:ext cx="3048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/>
          <p:nvPr/>
        </p:nvCxnSpPr>
        <p:spPr>
          <a:xfrm>
            <a:off x="1371600" y="3124200"/>
            <a:ext cx="3048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443654" y="3048000"/>
            <a:ext cx="9279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Shared data</a:t>
            </a:r>
          </a:p>
        </p:txBody>
      </p:sp>
      <p:sp>
        <p:nvSpPr>
          <p:cNvPr id="59" name="Rectangle 58"/>
          <p:cNvSpPr/>
          <p:nvPr/>
        </p:nvSpPr>
        <p:spPr>
          <a:xfrm>
            <a:off x="1676400" y="4865132"/>
            <a:ext cx="5029200" cy="176426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Rectangle 59"/>
          <p:cNvSpPr/>
          <p:nvPr/>
        </p:nvSpPr>
        <p:spPr>
          <a:xfrm>
            <a:off x="2895600" y="5061466"/>
            <a:ext cx="12192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Mask</a:t>
            </a:r>
            <a:endParaRPr lang="en-US" dirty="0"/>
          </a:p>
        </p:txBody>
      </p:sp>
      <p:cxnSp>
        <p:nvCxnSpPr>
          <p:cNvPr id="61" name="Straight Arrow Connector 60"/>
          <p:cNvCxnSpPr/>
          <p:nvPr/>
        </p:nvCxnSpPr>
        <p:spPr>
          <a:xfrm>
            <a:off x="4114800" y="5212278"/>
            <a:ext cx="5334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/>
          <p:nvPr/>
        </p:nvCxnSpPr>
        <p:spPr>
          <a:xfrm>
            <a:off x="4114800" y="5364678"/>
            <a:ext cx="5334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/>
          <p:nvPr/>
        </p:nvCxnSpPr>
        <p:spPr>
          <a:xfrm>
            <a:off x="4114800" y="5515490"/>
            <a:ext cx="5334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/>
          <p:nvPr/>
        </p:nvCxnSpPr>
        <p:spPr>
          <a:xfrm>
            <a:off x="4114800" y="5667890"/>
            <a:ext cx="5334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/>
          <p:nvPr/>
        </p:nvCxnSpPr>
        <p:spPr>
          <a:xfrm>
            <a:off x="4114800" y="5821878"/>
            <a:ext cx="5334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Box 65"/>
          <p:cNvSpPr txBox="1"/>
          <p:nvPr/>
        </p:nvSpPr>
        <p:spPr>
          <a:xfrm>
            <a:off x="4114800" y="5622667"/>
            <a:ext cx="46519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line0</a:t>
            </a:r>
            <a:endParaRPr lang="en-US" sz="1100" dirty="0"/>
          </a:p>
        </p:txBody>
      </p:sp>
      <p:sp>
        <p:nvSpPr>
          <p:cNvPr id="67" name="TextBox 66"/>
          <p:cNvSpPr txBox="1"/>
          <p:nvPr/>
        </p:nvSpPr>
        <p:spPr>
          <a:xfrm>
            <a:off x="4114800" y="5465137"/>
            <a:ext cx="46519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line1</a:t>
            </a:r>
            <a:endParaRPr lang="en-US" sz="1100" dirty="0"/>
          </a:p>
        </p:txBody>
      </p:sp>
      <p:sp>
        <p:nvSpPr>
          <p:cNvPr id="68" name="TextBox 67"/>
          <p:cNvSpPr txBox="1"/>
          <p:nvPr/>
        </p:nvSpPr>
        <p:spPr>
          <a:xfrm>
            <a:off x="4114800" y="5305180"/>
            <a:ext cx="46519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line2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4114800" y="5160337"/>
            <a:ext cx="46519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line3</a:t>
            </a:r>
            <a:endParaRPr lang="en-US" sz="1100" dirty="0"/>
          </a:p>
        </p:txBody>
      </p:sp>
      <p:sp>
        <p:nvSpPr>
          <p:cNvPr id="70" name="TextBox 69"/>
          <p:cNvSpPr txBox="1"/>
          <p:nvPr/>
        </p:nvSpPr>
        <p:spPr>
          <a:xfrm>
            <a:off x="4114800" y="5017532"/>
            <a:ext cx="46519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line4</a:t>
            </a:r>
            <a:endParaRPr lang="en-US" sz="1100" dirty="0"/>
          </a:p>
        </p:txBody>
      </p:sp>
      <p:cxnSp>
        <p:nvCxnSpPr>
          <p:cNvPr id="71" name="Straight Arrow Connector 70"/>
          <p:cNvCxnSpPr>
            <a:stCxn id="73" idx="3"/>
          </p:cNvCxnSpPr>
          <p:nvPr/>
        </p:nvCxnSpPr>
        <p:spPr>
          <a:xfrm>
            <a:off x="2209800" y="5517872"/>
            <a:ext cx="685800" cy="592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71"/>
          <p:cNvSpPr txBox="1"/>
          <p:nvPr/>
        </p:nvSpPr>
        <p:spPr>
          <a:xfrm>
            <a:off x="2209800" y="5317867"/>
            <a:ext cx="6399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MaskIn</a:t>
            </a:r>
            <a:endParaRPr lang="en-US" sz="1200" dirty="0"/>
          </a:p>
        </p:txBody>
      </p:sp>
      <p:sp>
        <p:nvSpPr>
          <p:cNvPr id="73" name="Rectangle 72"/>
          <p:cNvSpPr/>
          <p:nvPr/>
        </p:nvSpPr>
        <p:spPr>
          <a:xfrm>
            <a:off x="1981200" y="5213072"/>
            <a:ext cx="2286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smtClean="0"/>
              <a:t>FIFO</a:t>
            </a:r>
            <a:endParaRPr lang="en-US" sz="900" dirty="0"/>
          </a:p>
        </p:txBody>
      </p:sp>
      <p:cxnSp>
        <p:nvCxnSpPr>
          <p:cNvPr id="74" name="Straight Arrow Connector 73"/>
          <p:cNvCxnSpPr/>
          <p:nvPr/>
        </p:nvCxnSpPr>
        <p:spPr>
          <a:xfrm>
            <a:off x="1295400" y="5512742"/>
            <a:ext cx="685800" cy="592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Box 74"/>
          <p:cNvSpPr txBox="1"/>
          <p:nvPr/>
        </p:nvSpPr>
        <p:spPr>
          <a:xfrm>
            <a:off x="1066800" y="5312737"/>
            <a:ext cx="5933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DataIn</a:t>
            </a:r>
            <a:endParaRPr lang="en-US" sz="1200" dirty="0"/>
          </a:p>
        </p:txBody>
      </p:sp>
      <p:sp>
        <p:nvSpPr>
          <p:cNvPr id="76" name="Rectangle 75"/>
          <p:cNvSpPr/>
          <p:nvPr/>
        </p:nvSpPr>
        <p:spPr>
          <a:xfrm>
            <a:off x="4648200" y="5061466"/>
            <a:ext cx="12192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Seed</a:t>
            </a:r>
          </a:p>
          <a:p>
            <a:pPr algn="ctr"/>
            <a:r>
              <a:rPr lang="en-US" sz="1400" dirty="0" smtClean="0"/>
              <a:t>logic</a:t>
            </a:r>
            <a:endParaRPr lang="en-US" sz="1400" dirty="0"/>
          </a:p>
        </p:txBody>
      </p:sp>
      <p:cxnSp>
        <p:nvCxnSpPr>
          <p:cNvPr id="77" name="Straight Arrow Connector 76"/>
          <p:cNvCxnSpPr/>
          <p:nvPr/>
        </p:nvCxnSpPr>
        <p:spPr>
          <a:xfrm>
            <a:off x="5638800" y="6400800"/>
            <a:ext cx="18288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TextBox 77"/>
          <p:cNvSpPr txBox="1"/>
          <p:nvPr/>
        </p:nvSpPr>
        <p:spPr>
          <a:xfrm>
            <a:off x="6682616" y="6172200"/>
            <a:ext cx="7087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DataOut</a:t>
            </a:r>
            <a:endParaRPr lang="en-US" sz="1200" dirty="0"/>
          </a:p>
        </p:txBody>
      </p:sp>
      <p:sp>
        <p:nvSpPr>
          <p:cNvPr id="79" name="TextBox 78"/>
          <p:cNvSpPr txBox="1"/>
          <p:nvPr/>
        </p:nvSpPr>
        <p:spPr>
          <a:xfrm>
            <a:off x="1676400" y="4828401"/>
            <a:ext cx="10023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right channel</a:t>
            </a:r>
            <a:endParaRPr lang="en-US" sz="1200" dirty="0"/>
          </a:p>
        </p:txBody>
      </p:sp>
      <p:sp>
        <p:nvSpPr>
          <p:cNvPr id="80" name="Rectangle 79"/>
          <p:cNvSpPr/>
          <p:nvPr/>
        </p:nvSpPr>
        <p:spPr>
          <a:xfrm>
            <a:off x="3200400" y="6280666"/>
            <a:ext cx="2438400" cy="27253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Control logic</a:t>
            </a:r>
            <a:endParaRPr lang="en-US" sz="1400" dirty="0"/>
          </a:p>
        </p:txBody>
      </p:sp>
      <p:cxnSp>
        <p:nvCxnSpPr>
          <p:cNvPr id="81" name="Straight Arrow Connector 80"/>
          <p:cNvCxnSpPr/>
          <p:nvPr/>
        </p:nvCxnSpPr>
        <p:spPr>
          <a:xfrm rot="5400000">
            <a:off x="3505200" y="6128266"/>
            <a:ext cx="304800" cy="1588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81"/>
          <p:cNvCxnSpPr/>
          <p:nvPr/>
        </p:nvCxnSpPr>
        <p:spPr>
          <a:xfrm rot="5400000">
            <a:off x="5028406" y="6127472"/>
            <a:ext cx="3048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Arrow Connector 82"/>
          <p:cNvCxnSpPr/>
          <p:nvPr/>
        </p:nvCxnSpPr>
        <p:spPr>
          <a:xfrm>
            <a:off x="1219200" y="6400800"/>
            <a:ext cx="19812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TextBox 83"/>
          <p:cNvSpPr txBox="1"/>
          <p:nvPr/>
        </p:nvSpPr>
        <p:spPr>
          <a:xfrm>
            <a:off x="1066800" y="6019800"/>
            <a:ext cx="3449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L0</a:t>
            </a:r>
          </a:p>
          <a:p>
            <a:r>
              <a:rPr lang="en-US" sz="1200" dirty="0" smtClean="0"/>
              <a:t>C0</a:t>
            </a:r>
          </a:p>
        </p:txBody>
      </p:sp>
      <p:cxnSp>
        <p:nvCxnSpPr>
          <p:cNvPr id="85" name="Straight Connector 84"/>
          <p:cNvCxnSpPr/>
          <p:nvPr/>
        </p:nvCxnSpPr>
        <p:spPr>
          <a:xfrm rot="5400000">
            <a:off x="1181100" y="4838700"/>
            <a:ext cx="381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Arrow Connector 85"/>
          <p:cNvCxnSpPr/>
          <p:nvPr/>
        </p:nvCxnSpPr>
        <p:spPr>
          <a:xfrm>
            <a:off x="1371600" y="4648200"/>
            <a:ext cx="3048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Arrow Connector 86"/>
          <p:cNvCxnSpPr/>
          <p:nvPr/>
        </p:nvCxnSpPr>
        <p:spPr>
          <a:xfrm>
            <a:off x="1371600" y="5029200"/>
            <a:ext cx="3048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TextBox 87"/>
          <p:cNvSpPr txBox="1"/>
          <p:nvPr/>
        </p:nvSpPr>
        <p:spPr>
          <a:xfrm>
            <a:off x="443654" y="4724400"/>
            <a:ext cx="9279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Shared data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/>
          <p:cNvSpPr/>
          <p:nvPr/>
        </p:nvSpPr>
        <p:spPr>
          <a:xfrm>
            <a:off x="1905000" y="1828800"/>
            <a:ext cx="5486400" cy="426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V5 cluster search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7772400" y="3352800"/>
            <a:ext cx="3048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200" dirty="0" smtClean="0"/>
              <a:t>USB Rx</a:t>
            </a:r>
            <a:endParaRPr lang="en-US" sz="1200" dirty="0"/>
          </a:p>
        </p:txBody>
      </p:sp>
      <p:sp>
        <p:nvSpPr>
          <p:cNvPr id="4" name="Rectangle 3"/>
          <p:cNvSpPr/>
          <p:nvPr/>
        </p:nvSpPr>
        <p:spPr>
          <a:xfrm>
            <a:off x="1371600" y="3015342"/>
            <a:ext cx="3048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200" dirty="0" smtClean="0"/>
              <a:t>USB </a:t>
            </a:r>
            <a:r>
              <a:rPr lang="en-US" sz="1200" dirty="0" err="1" smtClean="0"/>
              <a:t>Tx</a:t>
            </a:r>
            <a:endParaRPr lang="en-US" sz="1200" dirty="0"/>
          </a:p>
        </p:txBody>
      </p:sp>
      <p:sp>
        <p:nvSpPr>
          <p:cNvPr id="5" name="Rectangle 4"/>
          <p:cNvSpPr/>
          <p:nvPr/>
        </p:nvSpPr>
        <p:spPr>
          <a:xfrm>
            <a:off x="3886200" y="3429000"/>
            <a:ext cx="2667000" cy="1447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DSP</a:t>
            </a:r>
            <a:r>
              <a:rPr lang="en-US" sz="1200" dirty="0" err="1" smtClean="0"/>
              <a:t>Core</a:t>
            </a:r>
            <a:endParaRPr lang="en-US" sz="1600" dirty="0"/>
          </a:p>
        </p:txBody>
      </p:sp>
      <p:sp>
        <p:nvSpPr>
          <p:cNvPr id="6" name="Rectangle 5"/>
          <p:cNvSpPr/>
          <p:nvPr/>
        </p:nvSpPr>
        <p:spPr>
          <a:xfrm>
            <a:off x="3886200" y="2133600"/>
            <a:ext cx="2667000" cy="8382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DSP</a:t>
            </a:r>
            <a:r>
              <a:rPr lang="en-US" sz="1200" dirty="0" err="1" smtClean="0"/>
              <a:t>Controller</a:t>
            </a:r>
            <a:endParaRPr lang="en-US" sz="1200" dirty="0"/>
          </a:p>
        </p:txBody>
      </p:sp>
      <p:cxnSp>
        <p:nvCxnSpPr>
          <p:cNvPr id="7" name="Straight Arrow Connector 6"/>
          <p:cNvCxnSpPr/>
          <p:nvPr/>
        </p:nvCxnSpPr>
        <p:spPr>
          <a:xfrm rot="5400000">
            <a:off x="4343400" y="3200400"/>
            <a:ext cx="4572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rot="5400000" flipH="1" flipV="1">
            <a:off x="5562600" y="3200400"/>
            <a:ext cx="4572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2667000" y="3505200"/>
            <a:ext cx="304800" cy="990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200" dirty="0" smtClean="0"/>
              <a:t>Cluster FIFO</a:t>
            </a:r>
            <a:endParaRPr lang="en-US" sz="1200" dirty="0"/>
          </a:p>
        </p:txBody>
      </p:sp>
      <p:sp>
        <p:nvSpPr>
          <p:cNvPr id="10" name="Rectangle 9"/>
          <p:cNvSpPr/>
          <p:nvPr/>
        </p:nvSpPr>
        <p:spPr>
          <a:xfrm rot="5400000">
            <a:off x="4838700" y="5981700"/>
            <a:ext cx="3048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200" dirty="0" smtClean="0"/>
              <a:t>ADC Data</a:t>
            </a:r>
            <a:endParaRPr lang="en-US" sz="1200" dirty="0"/>
          </a:p>
        </p:txBody>
      </p:sp>
      <p:sp>
        <p:nvSpPr>
          <p:cNvPr id="12" name="Trapezoid 11"/>
          <p:cNvSpPr/>
          <p:nvPr/>
        </p:nvSpPr>
        <p:spPr>
          <a:xfrm>
            <a:off x="4572000" y="5105400"/>
            <a:ext cx="1219200" cy="381000"/>
          </a:xfrm>
          <a:prstGeom prst="trapezoid">
            <a:avLst>
              <a:gd name="adj" fmla="val 7928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Elbow Connector 15"/>
          <p:cNvCxnSpPr>
            <a:stCxn id="12" idx="0"/>
          </p:cNvCxnSpPr>
          <p:nvPr/>
        </p:nvCxnSpPr>
        <p:spPr>
          <a:xfrm rot="5400000" flipH="1" flipV="1">
            <a:off x="5067300" y="4991100"/>
            <a:ext cx="228600" cy="1588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Elbow Connector 16"/>
          <p:cNvCxnSpPr/>
          <p:nvPr/>
        </p:nvCxnSpPr>
        <p:spPr>
          <a:xfrm rot="5400000" flipH="1" flipV="1">
            <a:off x="4419600" y="5867400"/>
            <a:ext cx="762000" cy="1588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 rot="5400000">
            <a:off x="5524500" y="5448300"/>
            <a:ext cx="3048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200" dirty="0" smtClean="0"/>
              <a:t>PC data</a:t>
            </a:r>
            <a:endParaRPr lang="en-US" sz="1200" dirty="0"/>
          </a:p>
        </p:txBody>
      </p:sp>
      <p:cxnSp>
        <p:nvCxnSpPr>
          <p:cNvPr id="19" name="Elbow Connector 18"/>
          <p:cNvCxnSpPr/>
          <p:nvPr/>
        </p:nvCxnSpPr>
        <p:spPr>
          <a:xfrm rot="5400000" flipH="1" flipV="1">
            <a:off x="5449094" y="5599906"/>
            <a:ext cx="228600" cy="1588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hape 23"/>
          <p:cNvCxnSpPr>
            <a:stCxn id="5" idx="1"/>
            <a:endCxn id="9" idx="3"/>
          </p:cNvCxnSpPr>
          <p:nvPr/>
        </p:nvCxnSpPr>
        <p:spPr>
          <a:xfrm rot="10800000">
            <a:off x="2971800" y="4000500"/>
            <a:ext cx="914400" cy="152400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rapezoid 27"/>
          <p:cNvSpPr/>
          <p:nvPr/>
        </p:nvSpPr>
        <p:spPr>
          <a:xfrm rot="16200000">
            <a:off x="1562100" y="3238501"/>
            <a:ext cx="1219200" cy="381000"/>
          </a:xfrm>
          <a:prstGeom prst="trapezoid">
            <a:avLst>
              <a:gd name="adj" fmla="val 7928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0" name="Elbow Connector 29"/>
          <p:cNvCxnSpPr>
            <a:stCxn id="6" idx="1"/>
          </p:cNvCxnSpPr>
          <p:nvPr/>
        </p:nvCxnSpPr>
        <p:spPr>
          <a:xfrm rot="10800000" flipV="1">
            <a:off x="2362200" y="2552700"/>
            <a:ext cx="1524000" cy="647700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rot="10800000">
            <a:off x="2362200" y="3810000"/>
            <a:ext cx="3048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stCxn id="28" idx="0"/>
            <a:endCxn id="4" idx="3"/>
          </p:cNvCxnSpPr>
          <p:nvPr/>
        </p:nvCxnSpPr>
        <p:spPr>
          <a:xfrm rot="10800000" flipV="1">
            <a:off x="1676400" y="3429000"/>
            <a:ext cx="304800" cy="544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Elbow Connector 43"/>
          <p:cNvCxnSpPr>
            <a:stCxn id="3" idx="1"/>
            <a:endCxn id="18" idx="0"/>
          </p:cNvCxnSpPr>
          <p:nvPr/>
        </p:nvCxnSpPr>
        <p:spPr>
          <a:xfrm rot="10800000" flipV="1">
            <a:off x="6096000" y="3771900"/>
            <a:ext cx="1676400" cy="2095500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Elbow Connector 45"/>
          <p:cNvCxnSpPr>
            <a:stCxn id="3" idx="1"/>
            <a:endCxn id="6" idx="3"/>
          </p:cNvCxnSpPr>
          <p:nvPr/>
        </p:nvCxnSpPr>
        <p:spPr>
          <a:xfrm rot="10800000">
            <a:off x="6553200" y="2552700"/>
            <a:ext cx="1219200" cy="1219200"/>
          </a:xfrm>
          <a:prstGeom prst="bentConnector3">
            <a:avLst>
              <a:gd name="adj1" fmla="val 67857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HIP core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2981168" y="1905000"/>
            <a:ext cx="3200400" cy="1828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4200368" y="1981200"/>
            <a:ext cx="685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3438368" y="2362200"/>
            <a:ext cx="685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3438368" y="2743200"/>
            <a:ext cx="685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962368" y="2209800"/>
            <a:ext cx="685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962368" y="2590800"/>
            <a:ext cx="685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962368" y="2971800"/>
            <a:ext cx="685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3895568" y="3352800"/>
            <a:ext cx="685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4657568" y="3352800"/>
            <a:ext cx="685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5419568" y="3352800"/>
            <a:ext cx="685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2971800" y="1905000"/>
            <a:ext cx="12352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 Machine</a:t>
            </a:r>
            <a:endParaRPr lang="en-US" sz="1400" dirty="0"/>
          </a:p>
        </p:txBody>
      </p:sp>
      <p:sp>
        <p:nvSpPr>
          <p:cNvPr id="16" name="Rectangle 15"/>
          <p:cNvSpPr/>
          <p:nvPr/>
        </p:nvSpPr>
        <p:spPr>
          <a:xfrm>
            <a:off x="1219200" y="2057400"/>
            <a:ext cx="9906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FIFO RD</a:t>
            </a:r>
            <a:endParaRPr lang="en-US" sz="1600" dirty="0"/>
          </a:p>
        </p:txBody>
      </p:sp>
      <p:sp>
        <p:nvSpPr>
          <p:cNvPr id="18" name="Rectangle 17"/>
          <p:cNvSpPr/>
          <p:nvPr/>
        </p:nvSpPr>
        <p:spPr>
          <a:xfrm>
            <a:off x="1219200" y="2590800"/>
            <a:ext cx="9906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FIFO WR</a:t>
            </a:r>
            <a:endParaRPr lang="en-US" sz="1600" dirty="0"/>
          </a:p>
        </p:txBody>
      </p:sp>
      <p:sp>
        <p:nvSpPr>
          <p:cNvPr id="19" name="Rectangle 18"/>
          <p:cNvSpPr/>
          <p:nvPr/>
        </p:nvSpPr>
        <p:spPr>
          <a:xfrm>
            <a:off x="6477000" y="2209800"/>
            <a:ext cx="1752600" cy="990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Register 1..N</a:t>
            </a:r>
            <a:endParaRPr lang="en-US" sz="1600" dirty="0"/>
          </a:p>
        </p:txBody>
      </p:sp>
      <p:sp>
        <p:nvSpPr>
          <p:cNvPr id="20" name="Rectangle 19"/>
          <p:cNvSpPr/>
          <p:nvPr/>
        </p:nvSpPr>
        <p:spPr>
          <a:xfrm>
            <a:off x="1066800" y="4495800"/>
            <a:ext cx="16002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Line FIFO </a:t>
            </a:r>
            <a:endParaRPr lang="en-US" sz="1600" dirty="0"/>
          </a:p>
        </p:txBody>
      </p:sp>
      <p:sp>
        <p:nvSpPr>
          <p:cNvPr id="21" name="Rectangle 20"/>
          <p:cNvSpPr/>
          <p:nvPr/>
        </p:nvSpPr>
        <p:spPr>
          <a:xfrm>
            <a:off x="3048000" y="4191000"/>
            <a:ext cx="9906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L0,C0 Ctrl</a:t>
            </a:r>
            <a:endParaRPr lang="en-US" sz="1600" dirty="0"/>
          </a:p>
        </p:txBody>
      </p:sp>
      <p:sp>
        <p:nvSpPr>
          <p:cNvPr id="22" name="Rectangle 21"/>
          <p:cNvSpPr/>
          <p:nvPr/>
        </p:nvSpPr>
        <p:spPr>
          <a:xfrm>
            <a:off x="4343400" y="4495800"/>
            <a:ext cx="1752600" cy="990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DSP Channel</a:t>
            </a:r>
            <a:endParaRPr lang="en-US" sz="1600" dirty="0"/>
          </a:p>
        </p:txBody>
      </p:sp>
      <p:sp>
        <p:nvSpPr>
          <p:cNvPr id="23" name="Rectangle 22"/>
          <p:cNvSpPr/>
          <p:nvPr/>
        </p:nvSpPr>
        <p:spPr>
          <a:xfrm>
            <a:off x="1066800" y="5715000"/>
            <a:ext cx="16002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Cluster list FIFO </a:t>
            </a:r>
            <a:endParaRPr lang="en-US" sz="1600" dirty="0"/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609600" y="4799012"/>
            <a:ext cx="457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2667000" y="4800600"/>
            <a:ext cx="16764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762000" y="2799340"/>
            <a:ext cx="457200" cy="1588"/>
          </a:xfrm>
          <a:prstGeom prst="straightConnector1">
            <a:avLst/>
          </a:prstGeom>
          <a:ln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762000" y="2267528"/>
            <a:ext cx="457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2209800" y="2275176"/>
            <a:ext cx="762000" cy="108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4038600" y="4341812"/>
            <a:ext cx="457200" cy="1588"/>
          </a:xfrm>
          <a:prstGeom prst="straightConnector1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2209800" y="4343400"/>
            <a:ext cx="838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>
            <a:off x="609600" y="6018212"/>
            <a:ext cx="457200" cy="1588"/>
          </a:xfrm>
          <a:prstGeom prst="straightConnector1">
            <a:avLst/>
          </a:prstGeom>
          <a:ln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>
            <a:off x="2209800" y="2799340"/>
            <a:ext cx="762000" cy="10824"/>
          </a:xfrm>
          <a:prstGeom prst="straightConnector1">
            <a:avLst/>
          </a:prstGeom>
          <a:ln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rot="5400000">
            <a:off x="2133600" y="4419600"/>
            <a:ext cx="152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 rot="10800000">
            <a:off x="2667000" y="6019800"/>
            <a:ext cx="685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>
            <a:off x="6172200" y="2665412"/>
            <a:ext cx="3048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/>
          <p:nvPr/>
        </p:nvCxnSpPr>
        <p:spPr>
          <a:xfrm rot="5400000">
            <a:off x="4420394" y="4419600"/>
            <a:ext cx="151606" cy="7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hape 59"/>
          <p:cNvCxnSpPr>
            <a:endCxn id="20" idx="0"/>
          </p:cNvCxnSpPr>
          <p:nvPr/>
        </p:nvCxnSpPr>
        <p:spPr>
          <a:xfrm rot="10800000" flipV="1">
            <a:off x="1866900" y="3429000"/>
            <a:ext cx="1104900" cy="1066800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/>
          <p:nvPr/>
        </p:nvCxnSpPr>
        <p:spPr>
          <a:xfrm rot="5400000">
            <a:off x="1715294" y="5524500"/>
            <a:ext cx="381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1828800" y="5334000"/>
            <a:ext cx="75533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SM control</a:t>
            </a:r>
            <a:endParaRPr lang="en-US" sz="1000" dirty="0"/>
          </a:p>
        </p:txBody>
      </p:sp>
      <p:sp>
        <p:nvSpPr>
          <p:cNvPr id="68" name="TextBox 67"/>
          <p:cNvSpPr txBox="1"/>
          <p:nvPr/>
        </p:nvSpPr>
        <p:spPr>
          <a:xfrm>
            <a:off x="1828800" y="3246580"/>
            <a:ext cx="75533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SM control</a:t>
            </a:r>
            <a:endParaRPr lang="en-US" sz="1000" dirty="0"/>
          </a:p>
        </p:txBody>
      </p:sp>
      <p:sp>
        <p:nvSpPr>
          <p:cNvPr id="69" name="TextBox 68"/>
          <p:cNvSpPr txBox="1"/>
          <p:nvPr/>
        </p:nvSpPr>
        <p:spPr>
          <a:xfrm>
            <a:off x="304800" y="5773579"/>
            <a:ext cx="63511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Data out</a:t>
            </a:r>
            <a:endParaRPr lang="en-US" sz="1000" dirty="0"/>
          </a:p>
        </p:txBody>
      </p:sp>
      <p:sp>
        <p:nvSpPr>
          <p:cNvPr id="70" name="TextBox 69"/>
          <p:cNvSpPr txBox="1"/>
          <p:nvPr/>
        </p:nvSpPr>
        <p:spPr>
          <a:xfrm>
            <a:off x="2667000" y="5773579"/>
            <a:ext cx="7312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Cluster list</a:t>
            </a:r>
            <a:endParaRPr lang="en-US" sz="1000" dirty="0"/>
          </a:p>
        </p:txBody>
      </p:sp>
      <p:sp>
        <p:nvSpPr>
          <p:cNvPr id="71" name="TextBox 70"/>
          <p:cNvSpPr txBox="1"/>
          <p:nvPr/>
        </p:nvSpPr>
        <p:spPr>
          <a:xfrm>
            <a:off x="3200400" y="4630579"/>
            <a:ext cx="47320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DATA</a:t>
            </a:r>
            <a:endParaRPr lang="en-US" sz="1000" dirty="0"/>
          </a:p>
        </p:txBody>
      </p:sp>
      <p:sp>
        <p:nvSpPr>
          <p:cNvPr id="72" name="TextBox 71"/>
          <p:cNvSpPr txBox="1"/>
          <p:nvPr/>
        </p:nvSpPr>
        <p:spPr>
          <a:xfrm>
            <a:off x="4045265" y="4114800"/>
            <a:ext cx="50045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smtClean="0"/>
              <a:t>L0, C0</a:t>
            </a:r>
            <a:endParaRPr lang="en-US" sz="1000" dirty="0"/>
          </a:p>
        </p:txBody>
      </p:sp>
      <p:sp>
        <p:nvSpPr>
          <p:cNvPr id="73" name="TextBox 72"/>
          <p:cNvSpPr txBox="1"/>
          <p:nvPr/>
        </p:nvSpPr>
        <p:spPr>
          <a:xfrm>
            <a:off x="381000" y="4630579"/>
            <a:ext cx="47320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DATA</a:t>
            </a:r>
            <a:endParaRPr lang="en-US" sz="1000" dirty="0"/>
          </a:p>
        </p:txBody>
      </p:sp>
      <p:sp>
        <p:nvSpPr>
          <p:cNvPr id="74" name="TextBox 73"/>
          <p:cNvSpPr txBox="1"/>
          <p:nvPr/>
        </p:nvSpPr>
        <p:spPr>
          <a:xfrm>
            <a:off x="228600" y="2573179"/>
            <a:ext cx="55496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To USB</a:t>
            </a:r>
            <a:endParaRPr lang="en-US" sz="1000" dirty="0"/>
          </a:p>
        </p:txBody>
      </p:sp>
      <p:sp>
        <p:nvSpPr>
          <p:cNvPr id="75" name="TextBox 74"/>
          <p:cNvSpPr txBox="1"/>
          <p:nvPr/>
        </p:nvSpPr>
        <p:spPr>
          <a:xfrm>
            <a:off x="228600" y="2057400"/>
            <a:ext cx="6992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From USB</a:t>
            </a:r>
            <a:endParaRPr lang="en-US" sz="1000" dirty="0"/>
          </a:p>
        </p:txBody>
      </p:sp>
      <p:cxnSp>
        <p:nvCxnSpPr>
          <p:cNvPr id="48" name="Straight Connector 47"/>
          <p:cNvCxnSpPr/>
          <p:nvPr/>
        </p:nvCxnSpPr>
        <p:spPr>
          <a:xfrm rot="5400000">
            <a:off x="2057400" y="2743200"/>
            <a:ext cx="914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Elbow Connector 50"/>
          <p:cNvCxnSpPr/>
          <p:nvPr/>
        </p:nvCxnSpPr>
        <p:spPr>
          <a:xfrm rot="5400000">
            <a:off x="914400" y="3200400"/>
            <a:ext cx="1600200" cy="1600200"/>
          </a:xfrm>
          <a:prstGeom prst="bentConnector3">
            <a:avLst>
              <a:gd name="adj1" fmla="val 413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rapezoid 51"/>
          <p:cNvSpPr/>
          <p:nvPr/>
        </p:nvSpPr>
        <p:spPr>
          <a:xfrm rot="16200000">
            <a:off x="2933700" y="5829301"/>
            <a:ext cx="1219200" cy="381000"/>
          </a:xfrm>
          <a:prstGeom prst="trapezoid">
            <a:avLst>
              <a:gd name="adj" fmla="val 7928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8" name="Straight Connector 57"/>
          <p:cNvCxnSpPr/>
          <p:nvPr/>
        </p:nvCxnSpPr>
        <p:spPr>
          <a:xfrm rot="5400000">
            <a:off x="3543300" y="5295900"/>
            <a:ext cx="990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 rot="5400000">
            <a:off x="4419600" y="5943600"/>
            <a:ext cx="914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 rot="10800000">
            <a:off x="3733800" y="5791200"/>
            <a:ext cx="304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 rot="10800000">
            <a:off x="3733800" y="6400800"/>
            <a:ext cx="1143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 rot="5400000">
            <a:off x="3352800" y="5486400"/>
            <a:ext cx="304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TextBox 80"/>
          <p:cNvSpPr txBox="1"/>
          <p:nvPr/>
        </p:nvSpPr>
        <p:spPr>
          <a:xfrm>
            <a:off x="2923333" y="5163979"/>
            <a:ext cx="107112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Raw/list data sel.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Mask for image processing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800600" y="4762021"/>
            <a:ext cx="2286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Arrow Connector 10"/>
          <p:cNvCxnSpPr/>
          <p:nvPr/>
        </p:nvCxnSpPr>
        <p:spPr>
          <a:xfrm rot="5400000" flipH="1" flipV="1">
            <a:off x="4762185" y="5524021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ounded Rectangle 12"/>
          <p:cNvSpPr/>
          <p:nvPr/>
        </p:nvSpPr>
        <p:spPr>
          <a:xfrm>
            <a:off x="2590800" y="3733800"/>
            <a:ext cx="1295400" cy="685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Line delay</a:t>
            </a:r>
            <a:endParaRPr lang="en-US" dirty="0"/>
          </a:p>
        </p:txBody>
      </p:sp>
      <p:sp>
        <p:nvSpPr>
          <p:cNvPr id="14" name="Rounded Rectangle 13"/>
          <p:cNvSpPr/>
          <p:nvPr/>
        </p:nvSpPr>
        <p:spPr>
          <a:xfrm>
            <a:off x="2590800" y="2743200"/>
            <a:ext cx="1295400" cy="685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Line delay</a:t>
            </a:r>
            <a:endParaRPr lang="en-US" dirty="0"/>
          </a:p>
        </p:txBody>
      </p:sp>
      <p:sp>
        <p:nvSpPr>
          <p:cNvPr id="15" name="Rounded Rectangle 14"/>
          <p:cNvSpPr/>
          <p:nvPr/>
        </p:nvSpPr>
        <p:spPr>
          <a:xfrm>
            <a:off x="2590800" y="4724400"/>
            <a:ext cx="1295400" cy="685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Line delay</a:t>
            </a:r>
            <a:endParaRPr lang="en-US" dirty="0"/>
          </a:p>
        </p:txBody>
      </p:sp>
      <p:sp>
        <p:nvSpPr>
          <p:cNvPr id="16" name="Rounded Rectangle 15"/>
          <p:cNvSpPr/>
          <p:nvPr/>
        </p:nvSpPr>
        <p:spPr>
          <a:xfrm>
            <a:off x="2590800" y="1752600"/>
            <a:ext cx="1295400" cy="685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Line delay</a:t>
            </a:r>
            <a:endParaRPr lang="en-US" dirty="0"/>
          </a:p>
        </p:txBody>
      </p:sp>
      <p:cxnSp>
        <p:nvCxnSpPr>
          <p:cNvPr id="18" name="Shape 17"/>
          <p:cNvCxnSpPr>
            <a:stCxn id="15" idx="3"/>
            <a:endCxn id="13" idx="1"/>
          </p:cNvCxnSpPr>
          <p:nvPr/>
        </p:nvCxnSpPr>
        <p:spPr>
          <a:xfrm flipH="1" flipV="1">
            <a:off x="2590800" y="4076700"/>
            <a:ext cx="1295400" cy="990600"/>
          </a:xfrm>
          <a:prstGeom prst="bentConnector5">
            <a:avLst>
              <a:gd name="adj1" fmla="val -17647"/>
              <a:gd name="adj2" fmla="val 50000"/>
              <a:gd name="adj3" fmla="val 117647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hape 18"/>
          <p:cNvCxnSpPr/>
          <p:nvPr/>
        </p:nvCxnSpPr>
        <p:spPr>
          <a:xfrm flipH="1" flipV="1">
            <a:off x="2590800" y="3124200"/>
            <a:ext cx="1295400" cy="990600"/>
          </a:xfrm>
          <a:prstGeom prst="bentConnector5">
            <a:avLst>
              <a:gd name="adj1" fmla="val -17647"/>
              <a:gd name="adj2" fmla="val 50000"/>
              <a:gd name="adj3" fmla="val 117647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hape 19"/>
          <p:cNvCxnSpPr/>
          <p:nvPr/>
        </p:nvCxnSpPr>
        <p:spPr>
          <a:xfrm flipH="1" flipV="1">
            <a:off x="2590800" y="2133600"/>
            <a:ext cx="1295400" cy="990600"/>
          </a:xfrm>
          <a:prstGeom prst="bentConnector5">
            <a:avLst>
              <a:gd name="adj1" fmla="val -17647"/>
              <a:gd name="adj2" fmla="val 50000"/>
              <a:gd name="adj3" fmla="val 117647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/>
        </p:nvSpPr>
        <p:spPr>
          <a:xfrm>
            <a:off x="5410200" y="4762815"/>
            <a:ext cx="2286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Arrow Connector 22"/>
          <p:cNvCxnSpPr/>
          <p:nvPr/>
        </p:nvCxnSpPr>
        <p:spPr>
          <a:xfrm rot="5400000" flipH="1" flipV="1">
            <a:off x="5371785" y="5524815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6019800" y="4762815"/>
            <a:ext cx="2286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Straight Arrow Connector 24"/>
          <p:cNvCxnSpPr/>
          <p:nvPr/>
        </p:nvCxnSpPr>
        <p:spPr>
          <a:xfrm rot="5400000" flipH="1" flipV="1">
            <a:off x="5981385" y="5524815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6629400" y="4762815"/>
            <a:ext cx="2286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" name="Straight Arrow Connector 26"/>
          <p:cNvCxnSpPr/>
          <p:nvPr/>
        </p:nvCxnSpPr>
        <p:spPr>
          <a:xfrm rot="5400000" flipH="1" flipV="1">
            <a:off x="6590985" y="5524815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5" idx="3"/>
            <a:endCxn id="22" idx="1"/>
          </p:cNvCxnSpPr>
          <p:nvPr/>
        </p:nvCxnSpPr>
        <p:spPr>
          <a:xfrm>
            <a:off x="5029200" y="5066821"/>
            <a:ext cx="381000" cy="7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22" idx="3"/>
            <a:endCxn id="24" idx="1"/>
          </p:cNvCxnSpPr>
          <p:nvPr/>
        </p:nvCxnSpPr>
        <p:spPr>
          <a:xfrm>
            <a:off x="5638800" y="5067615"/>
            <a:ext cx="381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24" idx="3"/>
            <a:endCxn id="26" idx="1"/>
          </p:cNvCxnSpPr>
          <p:nvPr/>
        </p:nvCxnSpPr>
        <p:spPr>
          <a:xfrm>
            <a:off x="6248400" y="5067615"/>
            <a:ext cx="381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>
            <a:off x="6858000" y="5067615"/>
            <a:ext cx="381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endCxn id="5" idx="1"/>
          </p:cNvCxnSpPr>
          <p:nvPr/>
        </p:nvCxnSpPr>
        <p:spPr>
          <a:xfrm>
            <a:off x="3886200" y="5066027"/>
            <a:ext cx="914400" cy="7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 rot="5400000" flipH="1" flipV="1">
            <a:off x="4473923" y="4913791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 rot="5400000" flipH="1" flipV="1">
            <a:off x="5083523" y="4914585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 rot="5400000" flipH="1" flipV="1">
            <a:off x="5693123" y="4914585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 rot="5400000" flipH="1" flipV="1">
            <a:off x="6302723" y="4914585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hape 46"/>
          <p:cNvCxnSpPr>
            <a:endCxn id="15" idx="1"/>
          </p:cNvCxnSpPr>
          <p:nvPr/>
        </p:nvCxnSpPr>
        <p:spPr>
          <a:xfrm rot="5400000" flipH="1" flipV="1">
            <a:off x="1733550" y="5543550"/>
            <a:ext cx="1333500" cy="381000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Rectangle 47"/>
          <p:cNvSpPr/>
          <p:nvPr/>
        </p:nvSpPr>
        <p:spPr>
          <a:xfrm>
            <a:off x="4801230" y="5791200"/>
            <a:ext cx="2286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9" name="Straight Arrow Connector 48"/>
          <p:cNvCxnSpPr/>
          <p:nvPr/>
        </p:nvCxnSpPr>
        <p:spPr>
          <a:xfrm rot="5400000" flipH="1" flipV="1">
            <a:off x="4762815" y="6553200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 49"/>
          <p:cNvSpPr/>
          <p:nvPr/>
        </p:nvSpPr>
        <p:spPr>
          <a:xfrm>
            <a:off x="5410830" y="5791994"/>
            <a:ext cx="2286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1" name="Straight Arrow Connector 50"/>
          <p:cNvCxnSpPr/>
          <p:nvPr/>
        </p:nvCxnSpPr>
        <p:spPr>
          <a:xfrm rot="5400000" flipH="1" flipV="1">
            <a:off x="5372415" y="6553994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Rectangle 51"/>
          <p:cNvSpPr/>
          <p:nvPr/>
        </p:nvSpPr>
        <p:spPr>
          <a:xfrm>
            <a:off x="6020430" y="5791994"/>
            <a:ext cx="2286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3" name="Straight Arrow Connector 52"/>
          <p:cNvCxnSpPr/>
          <p:nvPr/>
        </p:nvCxnSpPr>
        <p:spPr>
          <a:xfrm rot="5400000" flipH="1" flipV="1">
            <a:off x="5982015" y="6553994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Rectangle 53"/>
          <p:cNvSpPr/>
          <p:nvPr/>
        </p:nvSpPr>
        <p:spPr>
          <a:xfrm>
            <a:off x="6630030" y="5791994"/>
            <a:ext cx="2286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5" name="Straight Arrow Connector 54"/>
          <p:cNvCxnSpPr/>
          <p:nvPr/>
        </p:nvCxnSpPr>
        <p:spPr>
          <a:xfrm rot="5400000" flipH="1" flipV="1">
            <a:off x="6591615" y="6553994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>
            <a:stCxn id="48" idx="3"/>
            <a:endCxn id="50" idx="1"/>
          </p:cNvCxnSpPr>
          <p:nvPr/>
        </p:nvCxnSpPr>
        <p:spPr>
          <a:xfrm>
            <a:off x="5029830" y="6096000"/>
            <a:ext cx="381000" cy="7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>
            <a:stCxn id="50" idx="3"/>
            <a:endCxn id="52" idx="1"/>
          </p:cNvCxnSpPr>
          <p:nvPr/>
        </p:nvCxnSpPr>
        <p:spPr>
          <a:xfrm>
            <a:off x="5639430" y="6096794"/>
            <a:ext cx="381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>
            <a:stCxn id="52" idx="3"/>
            <a:endCxn id="54" idx="1"/>
          </p:cNvCxnSpPr>
          <p:nvPr/>
        </p:nvCxnSpPr>
        <p:spPr>
          <a:xfrm>
            <a:off x="6249030" y="6096794"/>
            <a:ext cx="381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/>
          <p:nvPr/>
        </p:nvCxnSpPr>
        <p:spPr>
          <a:xfrm>
            <a:off x="6858630" y="6096794"/>
            <a:ext cx="381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 rot="5400000" flipH="1" flipV="1">
            <a:off x="4474553" y="5942970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/>
          <p:nvPr/>
        </p:nvCxnSpPr>
        <p:spPr>
          <a:xfrm rot="5400000" flipH="1" flipV="1">
            <a:off x="5084153" y="5943764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/>
          <p:nvPr/>
        </p:nvCxnSpPr>
        <p:spPr>
          <a:xfrm rot="5400000" flipH="1" flipV="1">
            <a:off x="5693753" y="5943764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/>
          <p:nvPr/>
        </p:nvCxnSpPr>
        <p:spPr>
          <a:xfrm rot="5400000" flipH="1" flipV="1">
            <a:off x="6303353" y="5943764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/>
          <p:nvPr/>
        </p:nvCxnSpPr>
        <p:spPr>
          <a:xfrm>
            <a:off x="2209800" y="6096000"/>
            <a:ext cx="2590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Box 65"/>
          <p:cNvSpPr txBox="1"/>
          <p:nvPr/>
        </p:nvSpPr>
        <p:spPr>
          <a:xfrm>
            <a:off x="4407544" y="5562600"/>
            <a:ext cx="4571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P</a:t>
            </a:r>
            <a:r>
              <a:rPr lang="en-US" sz="1200" baseline="-25000" dirty="0" smtClean="0"/>
              <a:t>-2,-2</a:t>
            </a:r>
            <a:endParaRPr lang="en-US" sz="1200" baseline="-25000" dirty="0"/>
          </a:p>
        </p:txBody>
      </p:sp>
      <p:sp>
        <p:nvSpPr>
          <p:cNvPr id="67" name="TextBox 66"/>
          <p:cNvSpPr txBox="1"/>
          <p:nvPr/>
        </p:nvSpPr>
        <p:spPr>
          <a:xfrm>
            <a:off x="5017144" y="5562600"/>
            <a:ext cx="4571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P</a:t>
            </a:r>
            <a:r>
              <a:rPr lang="en-US" sz="1200" baseline="-25000" dirty="0" smtClean="0"/>
              <a:t>-2,-1</a:t>
            </a:r>
            <a:endParaRPr lang="en-US" sz="1200" baseline="-25000" dirty="0"/>
          </a:p>
        </p:txBody>
      </p:sp>
      <p:sp>
        <p:nvSpPr>
          <p:cNvPr id="68" name="TextBox 67"/>
          <p:cNvSpPr txBox="1"/>
          <p:nvPr/>
        </p:nvSpPr>
        <p:spPr>
          <a:xfrm>
            <a:off x="5626744" y="5562600"/>
            <a:ext cx="4251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P</a:t>
            </a:r>
            <a:r>
              <a:rPr lang="en-US" sz="1200" baseline="-25000" dirty="0" smtClean="0"/>
              <a:t>-2,0</a:t>
            </a:r>
            <a:endParaRPr lang="en-US" sz="1200" baseline="-25000" dirty="0"/>
          </a:p>
        </p:txBody>
      </p:sp>
      <p:sp>
        <p:nvSpPr>
          <p:cNvPr id="69" name="TextBox 68"/>
          <p:cNvSpPr txBox="1"/>
          <p:nvPr/>
        </p:nvSpPr>
        <p:spPr>
          <a:xfrm>
            <a:off x="6236344" y="5562600"/>
            <a:ext cx="4251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P</a:t>
            </a:r>
            <a:r>
              <a:rPr lang="en-US" sz="1200" baseline="-25000" dirty="0" smtClean="0"/>
              <a:t>-2,1</a:t>
            </a:r>
            <a:endParaRPr lang="en-US" sz="1200" baseline="-25000" dirty="0"/>
          </a:p>
        </p:txBody>
      </p:sp>
      <p:sp>
        <p:nvSpPr>
          <p:cNvPr id="70" name="TextBox 69"/>
          <p:cNvSpPr txBox="1"/>
          <p:nvPr/>
        </p:nvSpPr>
        <p:spPr>
          <a:xfrm>
            <a:off x="6858000" y="5562600"/>
            <a:ext cx="4251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P</a:t>
            </a:r>
            <a:r>
              <a:rPr lang="en-US" sz="1200" baseline="-25000" dirty="0" smtClean="0"/>
              <a:t>-2,2</a:t>
            </a:r>
            <a:endParaRPr lang="en-US" sz="1200" baseline="-25000" dirty="0"/>
          </a:p>
        </p:txBody>
      </p:sp>
      <p:sp>
        <p:nvSpPr>
          <p:cNvPr id="71" name="TextBox 70"/>
          <p:cNvSpPr txBox="1"/>
          <p:nvPr/>
        </p:nvSpPr>
        <p:spPr>
          <a:xfrm>
            <a:off x="1790709" y="6324600"/>
            <a:ext cx="800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DataIn</a:t>
            </a:r>
            <a:endParaRPr lang="en-US" dirty="0"/>
          </a:p>
        </p:txBody>
      </p:sp>
      <p:sp>
        <p:nvSpPr>
          <p:cNvPr id="77" name="TextBox 76"/>
          <p:cNvSpPr txBox="1"/>
          <p:nvPr/>
        </p:nvSpPr>
        <p:spPr>
          <a:xfrm>
            <a:off x="4403856" y="4523601"/>
            <a:ext cx="4571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P</a:t>
            </a:r>
            <a:r>
              <a:rPr lang="en-US" sz="1200" baseline="-25000" dirty="0" smtClean="0"/>
              <a:t>-1,-2</a:t>
            </a:r>
            <a:endParaRPr lang="en-US" sz="1200" baseline="-25000" dirty="0"/>
          </a:p>
        </p:txBody>
      </p:sp>
      <p:sp>
        <p:nvSpPr>
          <p:cNvPr id="78" name="TextBox 77"/>
          <p:cNvSpPr txBox="1"/>
          <p:nvPr/>
        </p:nvSpPr>
        <p:spPr>
          <a:xfrm>
            <a:off x="5013456" y="4523601"/>
            <a:ext cx="4571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P</a:t>
            </a:r>
            <a:r>
              <a:rPr lang="en-US" sz="1200" baseline="-25000" dirty="0" smtClean="0"/>
              <a:t>-1,-1</a:t>
            </a:r>
            <a:endParaRPr lang="en-US" sz="1200" baseline="-25000" dirty="0"/>
          </a:p>
        </p:txBody>
      </p:sp>
      <p:sp>
        <p:nvSpPr>
          <p:cNvPr id="79" name="TextBox 78"/>
          <p:cNvSpPr txBox="1"/>
          <p:nvPr/>
        </p:nvSpPr>
        <p:spPr>
          <a:xfrm>
            <a:off x="5623056" y="4523601"/>
            <a:ext cx="4251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P</a:t>
            </a:r>
            <a:r>
              <a:rPr lang="en-US" sz="1200" baseline="-25000" dirty="0" smtClean="0"/>
              <a:t>-1,0</a:t>
            </a:r>
            <a:endParaRPr lang="en-US" sz="1200" baseline="-25000" dirty="0"/>
          </a:p>
        </p:txBody>
      </p:sp>
      <p:sp>
        <p:nvSpPr>
          <p:cNvPr id="80" name="TextBox 79"/>
          <p:cNvSpPr txBox="1"/>
          <p:nvPr/>
        </p:nvSpPr>
        <p:spPr>
          <a:xfrm>
            <a:off x="6232656" y="4523601"/>
            <a:ext cx="4251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P</a:t>
            </a:r>
            <a:r>
              <a:rPr lang="en-US" sz="1200" baseline="-25000" dirty="0" smtClean="0"/>
              <a:t>-1,1</a:t>
            </a:r>
            <a:endParaRPr lang="en-US" sz="1200" baseline="-25000" dirty="0"/>
          </a:p>
        </p:txBody>
      </p:sp>
      <p:sp>
        <p:nvSpPr>
          <p:cNvPr id="81" name="TextBox 80"/>
          <p:cNvSpPr txBox="1"/>
          <p:nvPr/>
        </p:nvSpPr>
        <p:spPr>
          <a:xfrm>
            <a:off x="6854312" y="4523601"/>
            <a:ext cx="4251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P</a:t>
            </a:r>
            <a:r>
              <a:rPr lang="en-US" sz="1200" baseline="-25000" dirty="0" smtClean="0"/>
              <a:t>-1,2</a:t>
            </a:r>
            <a:endParaRPr lang="en-US" sz="1200" baseline="-25000" dirty="0"/>
          </a:p>
        </p:txBody>
      </p:sp>
      <p:sp>
        <p:nvSpPr>
          <p:cNvPr id="82" name="Rectangle 81"/>
          <p:cNvSpPr/>
          <p:nvPr/>
        </p:nvSpPr>
        <p:spPr>
          <a:xfrm>
            <a:off x="4800600" y="3804706"/>
            <a:ext cx="2286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Rectangle 82"/>
          <p:cNvSpPr/>
          <p:nvPr/>
        </p:nvSpPr>
        <p:spPr>
          <a:xfrm>
            <a:off x="5410200" y="3805500"/>
            <a:ext cx="2286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Rectangle 83"/>
          <p:cNvSpPr/>
          <p:nvPr/>
        </p:nvSpPr>
        <p:spPr>
          <a:xfrm>
            <a:off x="6019800" y="3805500"/>
            <a:ext cx="2286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Rectangle 84"/>
          <p:cNvSpPr/>
          <p:nvPr/>
        </p:nvSpPr>
        <p:spPr>
          <a:xfrm>
            <a:off x="6629400" y="3805500"/>
            <a:ext cx="2286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6" name="Straight Arrow Connector 85"/>
          <p:cNvCxnSpPr>
            <a:stCxn id="82" idx="3"/>
            <a:endCxn id="83" idx="1"/>
          </p:cNvCxnSpPr>
          <p:nvPr/>
        </p:nvCxnSpPr>
        <p:spPr>
          <a:xfrm>
            <a:off x="5029200" y="4109506"/>
            <a:ext cx="381000" cy="7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Arrow Connector 86"/>
          <p:cNvCxnSpPr>
            <a:stCxn id="83" idx="3"/>
            <a:endCxn id="84" idx="1"/>
          </p:cNvCxnSpPr>
          <p:nvPr/>
        </p:nvCxnSpPr>
        <p:spPr>
          <a:xfrm>
            <a:off x="5638800" y="4110300"/>
            <a:ext cx="381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87"/>
          <p:cNvCxnSpPr>
            <a:stCxn id="84" idx="3"/>
            <a:endCxn id="85" idx="1"/>
          </p:cNvCxnSpPr>
          <p:nvPr/>
        </p:nvCxnSpPr>
        <p:spPr>
          <a:xfrm>
            <a:off x="6248400" y="4110300"/>
            <a:ext cx="381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88"/>
          <p:cNvCxnSpPr/>
          <p:nvPr/>
        </p:nvCxnSpPr>
        <p:spPr>
          <a:xfrm>
            <a:off x="6858000" y="4110300"/>
            <a:ext cx="381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Arrow Connector 89"/>
          <p:cNvCxnSpPr>
            <a:endCxn id="82" idx="1"/>
          </p:cNvCxnSpPr>
          <p:nvPr/>
        </p:nvCxnSpPr>
        <p:spPr>
          <a:xfrm>
            <a:off x="3886200" y="4108712"/>
            <a:ext cx="914400" cy="7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Arrow Connector 90"/>
          <p:cNvCxnSpPr/>
          <p:nvPr/>
        </p:nvCxnSpPr>
        <p:spPr>
          <a:xfrm rot="5400000" flipH="1" flipV="1">
            <a:off x="4473923" y="3956476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Arrow Connector 91"/>
          <p:cNvCxnSpPr/>
          <p:nvPr/>
        </p:nvCxnSpPr>
        <p:spPr>
          <a:xfrm rot="5400000" flipH="1" flipV="1">
            <a:off x="5083523" y="3957270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Arrow Connector 92"/>
          <p:cNvCxnSpPr/>
          <p:nvPr/>
        </p:nvCxnSpPr>
        <p:spPr>
          <a:xfrm rot="5400000" flipH="1" flipV="1">
            <a:off x="5693123" y="3957270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Arrow Connector 93"/>
          <p:cNvCxnSpPr/>
          <p:nvPr/>
        </p:nvCxnSpPr>
        <p:spPr>
          <a:xfrm rot="5400000" flipH="1" flipV="1">
            <a:off x="6302723" y="3957270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TextBox 94"/>
          <p:cNvSpPr txBox="1"/>
          <p:nvPr/>
        </p:nvSpPr>
        <p:spPr>
          <a:xfrm>
            <a:off x="4403856" y="3566286"/>
            <a:ext cx="4251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P</a:t>
            </a:r>
            <a:r>
              <a:rPr lang="en-US" sz="1200" baseline="-25000" dirty="0"/>
              <a:t>0</a:t>
            </a:r>
            <a:r>
              <a:rPr lang="en-US" sz="1200" baseline="-25000" dirty="0" smtClean="0"/>
              <a:t>,-2</a:t>
            </a:r>
            <a:endParaRPr lang="en-US" sz="1200" baseline="-25000" dirty="0"/>
          </a:p>
        </p:txBody>
      </p:sp>
      <p:sp>
        <p:nvSpPr>
          <p:cNvPr id="96" name="TextBox 95"/>
          <p:cNvSpPr txBox="1"/>
          <p:nvPr/>
        </p:nvSpPr>
        <p:spPr>
          <a:xfrm>
            <a:off x="5013456" y="3566286"/>
            <a:ext cx="4251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P</a:t>
            </a:r>
            <a:r>
              <a:rPr lang="en-US" sz="1200" baseline="-25000" dirty="0"/>
              <a:t>0</a:t>
            </a:r>
            <a:r>
              <a:rPr lang="en-US" sz="1200" baseline="-25000" dirty="0" smtClean="0"/>
              <a:t>,-1</a:t>
            </a:r>
            <a:endParaRPr lang="en-US" sz="1200" baseline="-25000" dirty="0"/>
          </a:p>
        </p:txBody>
      </p:sp>
      <p:sp>
        <p:nvSpPr>
          <p:cNvPr id="97" name="TextBox 96"/>
          <p:cNvSpPr txBox="1"/>
          <p:nvPr/>
        </p:nvSpPr>
        <p:spPr>
          <a:xfrm>
            <a:off x="5623056" y="3566286"/>
            <a:ext cx="39305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P</a:t>
            </a:r>
            <a:r>
              <a:rPr lang="en-US" sz="1200" baseline="-25000" dirty="0"/>
              <a:t>0</a:t>
            </a:r>
            <a:r>
              <a:rPr lang="en-US" sz="1200" baseline="-25000" dirty="0" smtClean="0"/>
              <a:t>,0</a:t>
            </a:r>
            <a:endParaRPr lang="en-US" sz="1200" baseline="-25000" dirty="0"/>
          </a:p>
        </p:txBody>
      </p:sp>
      <p:sp>
        <p:nvSpPr>
          <p:cNvPr id="98" name="TextBox 97"/>
          <p:cNvSpPr txBox="1"/>
          <p:nvPr/>
        </p:nvSpPr>
        <p:spPr>
          <a:xfrm>
            <a:off x="6232656" y="3566286"/>
            <a:ext cx="39305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P</a:t>
            </a:r>
            <a:r>
              <a:rPr lang="en-US" sz="1200" baseline="-25000" dirty="0"/>
              <a:t>0</a:t>
            </a:r>
            <a:r>
              <a:rPr lang="en-US" sz="1200" baseline="-25000" dirty="0" smtClean="0"/>
              <a:t>,1</a:t>
            </a:r>
            <a:endParaRPr lang="en-US" sz="1200" baseline="-25000" dirty="0"/>
          </a:p>
        </p:txBody>
      </p:sp>
      <p:sp>
        <p:nvSpPr>
          <p:cNvPr id="99" name="TextBox 98"/>
          <p:cNvSpPr txBox="1"/>
          <p:nvPr/>
        </p:nvSpPr>
        <p:spPr>
          <a:xfrm>
            <a:off x="6854312" y="3566286"/>
            <a:ext cx="39305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P</a:t>
            </a:r>
            <a:r>
              <a:rPr lang="en-US" sz="1200" baseline="-25000" dirty="0"/>
              <a:t>0</a:t>
            </a:r>
            <a:r>
              <a:rPr lang="en-US" sz="1200" baseline="-25000" dirty="0" smtClean="0"/>
              <a:t>,2</a:t>
            </a:r>
            <a:endParaRPr lang="en-US" sz="1200" baseline="-25000" dirty="0"/>
          </a:p>
        </p:txBody>
      </p:sp>
      <p:sp>
        <p:nvSpPr>
          <p:cNvPr id="136" name="Rectangle 135"/>
          <p:cNvSpPr/>
          <p:nvPr/>
        </p:nvSpPr>
        <p:spPr>
          <a:xfrm>
            <a:off x="4802456" y="1762420"/>
            <a:ext cx="2286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7" name="Straight Arrow Connector 136"/>
          <p:cNvCxnSpPr/>
          <p:nvPr/>
        </p:nvCxnSpPr>
        <p:spPr>
          <a:xfrm rot="5400000" flipH="1" flipV="1">
            <a:off x="4764041" y="2524420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8" name="Rectangle 137"/>
          <p:cNvSpPr/>
          <p:nvPr/>
        </p:nvSpPr>
        <p:spPr>
          <a:xfrm>
            <a:off x="5412056" y="1763214"/>
            <a:ext cx="2286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9" name="Straight Arrow Connector 138"/>
          <p:cNvCxnSpPr/>
          <p:nvPr/>
        </p:nvCxnSpPr>
        <p:spPr>
          <a:xfrm rot="5400000" flipH="1" flipV="1">
            <a:off x="5373641" y="2525214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0" name="Rectangle 139"/>
          <p:cNvSpPr/>
          <p:nvPr/>
        </p:nvSpPr>
        <p:spPr>
          <a:xfrm>
            <a:off x="6021656" y="1763214"/>
            <a:ext cx="2286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1" name="Straight Arrow Connector 140"/>
          <p:cNvCxnSpPr/>
          <p:nvPr/>
        </p:nvCxnSpPr>
        <p:spPr>
          <a:xfrm rot="5400000" flipH="1" flipV="1">
            <a:off x="5983241" y="2525214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2" name="Rectangle 141"/>
          <p:cNvSpPr/>
          <p:nvPr/>
        </p:nvSpPr>
        <p:spPr>
          <a:xfrm>
            <a:off x="6631256" y="1763214"/>
            <a:ext cx="2286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3" name="Straight Arrow Connector 142"/>
          <p:cNvCxnSpPr/>
          <p:nvPr/>
        </p:nvCxnSpPr>
        <p:spPr>
          <a:xfrm rot="5400000" flipH="1" flipV="1">
            <a:off x="6592841" y="2525214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Straight Arrow Connector 143"/>
          <p:cNvCxnSpPr>
            <a:stCxn id="136" idx="3"/>
            <a:endCxn id="138" idx="1"/>
          </p:cNvCxnSpPr>
          <p:nvPr/>
        </p:nvCxnSpPr>
        <p:spPr>
          <a:xfrm>
            <a:off x="5031056" y="2067220"/>
            <a:ext cx="381000" cy="7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Arrow Connector 144"/>
          <p:cNvCxnSpPr>
            <a:stCxn id="138" idx="3"/>
            <a:endCxn id="140" idx="1"/>
          </p:cNvCxnSpPr>
          <p:nvPr/>
        </p:nvCxnSpPr>
        <p:spPr>
          <a:xfrm>
            <a:off x="5640656" y="2068014"/>
            <a:ext cx="381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Straight Arrow Connector 145"/>
          <p:cNvCxnSpPr>
            <a:stCxn id="140" idx="3"/>
            <a:endCxn id="142" idx="1"/>
          </p:cNvCxnSpPr>
          <p:nvPr/>
        </p:nvCxnSpPr>
        <p:spPr>
          <a:xfrm>
            <a:off x="6250256" y="2068014"/>
            <a:ext cx="381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Straight Arrow Connector 146"/>
          <p:cNvCxnSpPr/>
          <p:nvPr/>
        </p:nvCxnSpPr>
        <p:spPr>
          <a:xfrm>
            <a:off x="6859856" y="2068014"/>
            <a:ext cx="381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Straight Arrow Connector 147"/>
          <p:cNvCxnSpPr/>
          <p:nvPr/>
        </p:nvCxnSpPr>
        <p:spPr>
          <a:xfrm rot="5400000" flipH="1" flipV="1">
            <a:off x="4475779" y="1914190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Straight Arrow Connector 148"/>
          <p:cNvCxnSpPr/>
          <p:nvPr/>
        </p:nvCxnSpPr>
        <p:spPr>
          <a:xfrm rot="5400000" flipH="1" flipV="1">
            <a:off x="5085379" y="1914984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Arrow Connector 149"/>
          <p:cNvCxnSpPr/>
          <p:nvPr/>
        </p:nvCxnSpPr>
        <p:spPr>
          <a:xfrm rot="5400000" flipH="1" flipV="1">
            <a:off x="5694979" y="1914984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Arrow Connector 150"/>
          <p:cNvCxnSpPr/>
          <p:nvPr/>
        </p:nvCxnSpPr>
        <p:spPr>
          <a:xfrm rot="5400000" flipH="1" flipV="1">
            <a:off x="6304579" y="1914984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2" name="Rectangle 151"/>
          <p:cNvSpPr/>
          <p:nvPr/>
        </p:nvSpPr>
        <p:spPr>
          <a:xfrm>
            <a:off x="4803086" y="2814270"/>
            <a:ext cx="2286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3" name="Straight Arrow Connector 152"/>
          <p:cNvCxnSpPr/>
          <p:nvPr/>
        </p:nvCxnSpPr>
        <p:spPr>
          <a:xfrm rot="5400000" flipH="1" flipV="1">
            <a:off x="4764671" y="3576270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4" name="Rectangle 153"/>
          <p:cNvSpPr/>
          <p:nvPr/>
        </p:nvSpPr>
        <p:spPr>
          <a:xfrm>
            <a:off x="5412686" y="2815064"/>
            <a:ext cx="2286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5" name="Straight Arrow Connector 154"/>
          <p:cNvCxnSpPr/>
          <p:nvPr/>
        </p:nvCxnSpPr>
        <p:spPr>
          <a:xfrm rot="5400000" flipH="1" flipV="1">
            <a:off x="5374271" y="3577064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6" name="Rectangle 155"/>
          <p:cNvSpPr/>
          <p:nvPr/>
        </p:nvSpPr>
        <p:spPr>
          <a:xfrm>
            <a:off x="6022286" y="2815064"/>
            <a:ext cx="2286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7" name="Straight Arrow Connector 156"/>
          <p:cNvCxnSpPr/>
          <p:nvPr/>
        </p:nvCxnSpPr>
        <p:spPr>
          <a:xfrm rot="5400000" flipH="1" flipV="1">
            <a:off x="5983871" y="3577064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8" name="Rectangle 157"/>
          <p:cNvSpPr/>
          <p:nvPr/>
        </p:nvSpPr>
        <p:spPr>
          <a:xfrm>
            <a:off x="6631886" y="2815064"/>
            <a:ext cx="2286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9" name="Straight Arrow Connector 158"/>
          <p:cNvCxnSpPr/>
          <p:nvPr/>
        </p:nvCxnSpPr>
        <p:spPr>
          <a:xfrm rot="5400000" flipH="1" flipV="1">
            <a:off x="6593471" y="3577064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Straight Arrow Connector 159"/>
          <p:cNvCxnSpPr>
            <a:stCxn id="152" idx="3"/>
            <a:endCxn id="154" idx="1"/>
          </p:cNvCxnSpPr>
          <p:nvPr/>
        </p:nvCxnSpPr>
        <p:spPr>
          <a:xfrm>
            <a:off x="5031686" y="3119070"/>
            <a:ext cx="381000" cy="7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Arrow Connector 160"/>
          <p:cNvCxnSpPr>
            <a:stCxn id="154" idx="3"/>
            <a:endCxn id="156" idx="1"/>
          </p:cNvCxnSpPr>
          <p:nvPr/>
        </p:nvCxnSpPr>
        <p:spPr>
          <a:xfrm>
            <a:off x="5641286" y="3119864"/>
            <a:ext cx="381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Straight Arrow Connector 161"/>
          <p:cNvCxnSpPr>
            <a:stCxn id="156" idx="3"/>
            <a:endCxn id="158" idx="1"/>
          </p:cNvCxnSpPr>
          <p:nvPr/>
        </p:nvCxnSpPr>
        <p:spPr>
          <a:xfrm>
            <a:off x="6250886" y="3119864"/>
            <a:ext cx="381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Straight Arrow Connector 162"/>
          <p:cNvCxnSpPr/>
          <p:nvPr/>
        </p:nvCxnSpPr>
        <p:spPr>
          <a:xfrm>
            <a:off x="6860486" y="3119864"/>
            <a:ext cx="381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Straight Arrow Connector 163"/>
          <p:cNvCxnSpPr/>
          <p:nvPr/>
        </p:nvCxnSpPr>
        <p:spPr>
          <a:xfrm rot="5400000" flipH="1" flipV="1">
            <a:off x="4476409" y="2966040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Straight Arrow Connector 164"/>
          <p:cNvCxnSpPr/>
          <p:nvPr/>
        </p:nvCxnSpPr>
        <p:spPr>
          <a:xfrm rot="5400000" flipH="1" flipV="1">
            <a:off x="5086009" y="2966834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Straight Arrow Connector 165"/>
          <p:cNvCxnSpPr/>
          <p:nvPr/>
        </p:nvCxnSpPr>
        <p:spPr>
          <a:xfrm rot="5400000" flipH="1" flipV="1">
            <a:off x="5695609" y="2966834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Arrow Connector 166"/>
          <p:cNvCxnSpPr/>
          <p:nvPr/>
        </p:nvCxnSpPr>
        <p:spPr>
          <a:xfrm rot="5400000" flipH="1" flipV="1">
            <a:off x="6305209" y="2966834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8" name="TextBox 167"/>
          <p:cNvSpPr txBox="1"/>
          <p:nvPr/>
        </p:nvSpPr>
        <p:spPr>
          <a:xfrm>
            <a:off x="4409400" y="2585670"/>
            <a:ext cx="4251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P</a:t>
            </a:r>
            <a:r>
              <a:rPr lang="en-US" sz="1200" baseline="-25000" dirty="0"/>
              <a:t>1</a:t>
            </a:r>
            <a:r>
              <a:rPr lang="en-US" sz="1200" baseline="-25000" dirty="0" smtClean="0"/>
              <a:t>,-2</a:t>
            </a:r>
            <a:endParaRPr lang="en-US" sz="1200" baseline="-25000" dirty="0"/>
          </a:p>
        </p:txBody>
      </p:sp>
      <p:sp>
        <p:nvSpPr>
          <p:cNvPr id="169" name="TextBox 168"/>
          <p:cNvSpPr txBox="1"/>
          <p:nvPr/>
        </p:nvSpPr>
        <p:spPr>
          <a:xfrm>
            <a:off x="5019000" y="2585670"/>
            <a:ext cx="4251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P</a:t>
            </a:r>
            <a:r>
              <a:rPr lang="en-US" sz="1200" baseline="-25000" dirty="0"/>
              <a:t>1</a:t>
            </a:r>
            <a:r>
              <a:rPr lang="en-US" sz="1200" baseline="-25000" dirty="0" smtClean="0"/>
              <a:t>,-1</a:t>
            </a:r>
            <a:endParaRPr lang="en-US" sz="1200" baseline="-25000" dirty="0"/>
          </a:p>
        </p:txBody>
      </p:sp>
      <p:sp>
        <p:nvSpPr>
          <p:cNvPr id="170" name="TextBox 169"/>
          <p:cNvSpPr txBox="1"/>
          <p:nvPr/>
        </p:nvSpPr>
        <p:spPr>
          <a:xfrm>
            <a:off x="5628600" y="2585670"/>
            <a:ext cx="39305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P</a:t>
            </a:r>
            <a:r>
              <a:rPr lang="en-US" sz="1200" baseline="-25000" dirty="0"/>
              <a:t>1</a:t>
            </a:r>
            <a:r>
              <a:rPr lang="en-US" sz="1200" baseline="-25000" dirty="0" smtClean="0"/>
              <a:t>,0</a:t>
            </a:r>
            <a:endParaRPr lang="en-US" sz="1200" baseline="-25000" dirty="0"/>
          </a:p>
        </p:txBody>
      </p:sp>
      <p:sp>
        <p:nvSpPr>
          <p:cNvPr id="171" name="TextBox 170"/>
          <p:cNvSpPr txBox="1"/>
          <p:nvPr/>
        </p:nvSpPr>
        <p:spPr>
          <a:xfrm>
            <a:off x="6238200" y="2585670"/>
            <a:ext cx="39305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P</a:t>
            </a:r>
            <a:r>
              <a:rPr lang="en-US" sz="1200" baseline="-25000" dirty="0"/>
              <a:t>1</a:t>
            </a:r>
            <a:r>
              <a:rPr lang="en-US" sz="1200" baseline="-25000" dirty="0" smtClean="0"/>
              <a:t>,1</a:t>
            </a:r>
            <a:endParaRPr lang="en-US" sz="1200" baseline="-25000" dirty="0"/>
          </a:p>
        </p:txBody>
      </p:sp>
      <p:sp>
        <p:nvSpPr>
          <p:cNvPr id="172" name="TextBox 171"/>
          <p:cNvSpPr txBox="1"/>
          <p:nvPr/>
        </p:nvSpPr>
        <p:spPr>
          <a:xfrm>
            <a:off x="6859856" y="2585670"/>
            <a:ext cx="39305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P</a:t>
            </a:r>
            <a:r>
              <a:rPr lang="en-US" sz="1200" baseline="-25000" dirty="0"/>
              <a:t>1</a:t>
            </a:r>
            <a:r>
              <a:rPr lang="en-US" sz="1200" baseline="-25000" dirty="0" smtClean="0"/>
              <a:t>,2</a:t>
            </a:r>
            <a:endParaRPr lang="en-US" sz="1200" baseline="-25000" dirty="0"/>
          </a:p>
        </p:txBody>
      </p:sp>
      <p:sp>
        <p:nvSpPr>
          <p:cNvPr id="173" name="TextBox 172"/>
          <p:cNvSpPr txBox="1"/>
          <p:nvPr/>
        </p:nvSpPr>
        <p:spPr>
          <a:xfrm>
            <a:off x="4405712" y="1524000"/>
            <a:ext cx="4251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P</a:t>
            </a:r>
            <a:r>
              <a:rPr lang="en-US" sz="1200" baseline="-25000" dirty="0"/>
              <a:t>2</a:t>
            </a:r>
            <a:r>
              <a:rPr lang="en-US" sz="1200" baseline="-25000" dirty="0" smtClean="0"/>
              <a:t>,-2</a:t>
            </a:r>
            <a:endParaRPr lang="en-US" sz="1200" baseline="-25000" dirty="0"/>
          </a:p>
        </p:txBody>
      </p:sp>
      <p:sp>
        <p:nvSpPr>
          <p:cNvPr id="174" name="TextBox 173"/>
          <p:cNvSpPr txBox="1"/>
          <p:nvPr/>
        </p:nvSpPr>
        <p:spPr>
          <a:xfrm>
            <a:off x="5015312" y="1524000"/>
            <a:ext cx="4251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P</a:t>
            </a:r>
            <a:r>
              <a:rPr lang="en-US" sz="1200" baseline="-25000" dirty="0"/>
              <a:t>2</a:t>
            </a:r>
            <a:r>
              <a:rPr lang="en-US" sz="1200" baseline="-25000" dirty="0" smtClean="0"/>
              <a:t>,-1</a:t>
            </a:r>
            <a:endParaRPr lang="en-US" sz="1200" baseline="-25000" dirty="0"/>
          </a:p>
        </p:txBody>
      </p:sp>
      <p:sp>
        <p:nvSpPr>
          <p:cNvPr id="175" name="TextBox 174"/>
          <p:cNvSpPr txBox="1"/>
          <p:nvPr/>
        </p:nvSpPr>
        <p:spPr>
          <a:xfrm>
            <a:off x="5624912" y="1524000"/>
            <a:ext cx="39305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P</a:t>
            </a:r>
            <a:r>
              <a:rPr lang="en-US" sz="1200" baseline="-25000" dirty="0"/>
              <a:t>2</a:t>
            </a:r>
            <a:r>
              <a:rPr lang="en-US" sz="1200" baseline="-25000" dirty="0" smtClean="0"/>
              <a:t>,0</a:t>
            </a:r>
            <a:endParaRPr lang="en-US" sz="1200" baseline="-25000" dirty="0"/>
          </a:p>
        </p:txBody>
      </p:sp>
      <p:sp>
        <p:nvSpPr>
          <p:cNvPr id="176" name="TextBox 175"/>
          <p:cNvSpPr txBox="1"/>
          <p:nvPr/>
        </p:nvSpPr>
        <p:spPr>
          <a:xfrm>
            <a:off x="6234512" y="1524000"/>
            <a:ext cx="39305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P</a:t>
            </a:r>
            <a:r>
              <a:rPr lang="en-US" sz="1200" baseline="-25000" dirty="0"/>
              <a:t>2</a:t>
            </a:r>
            <a:r>
              <a:rPr lang="en-US" sz="1200" baseline="-25000" dirty="0" smtClean="0"/>
              <a:t>,1</a:t>
            </a:r>
            <a:endParaRPr lang="en-US" sz="1200" baseline="-25000" dirty="0"/>
          </a:p>
        </p:txBody>
      </p:sp>
      <p:sp>
        <p:nvSpPr>
          <p:cNvPr id="177" name="TextBox 176"/>
          <p:cNvSpPr txBox="1"/>
          <p:nvPr/>
        </p:nvSpPr>
        <p:spPr>
          <a:xfrm>
            <a:off x="6856168" y="1524000"/>
            <a:ext cx="39305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P</a:t>
            </a:r>
            <a:r>
              <a:rPr lang="en-US" sz="1200" baseline="-25000" dirty="0"/>
              <a:t>2</a:t>
            </a:r>
            <a:r>
              <a:rPr lang="en-US" sz="1200" baseline="-25000" dirty="0" smtClean="0"/>
              <a:t>,2</a:t>
            </a:r>
            <a:endParaRPr lang="en-US" sz="1200" baseline="-25000" dirty="0"/>
          </a:p>
        </p:txBody>
      </p:sp>
      <p:cxnSp>
        <p:nvCxnSpPr>
          <p:cNvPr id="178" name="Straight Arrow Connector 177"/>
          <p:cNvCxnSpPr/>
          <p:nvPr/>
        </p:nvCxnSpPr>
        <p:spPr>
          <a:xfrm>
            <a:off x="3886200" y="3121143"/>
            <a:ext cx="914400" cy="7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Straight Arrow Connector 178"/>
          <p:cNvCxnSpPr/>
          <p:nvPr/>
        </p:nvCxnSpPr>
        <p:spPr>
          <a:xfrm>
            <a:off x="3886200" y="2064957"/>
            <a:ext cx="914400" cy="7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Complete block diagram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609600" y="2590801"/>
            <a:ext cx="8077200" cy="2514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3733800" y="3037386"/>
            <a:ext cx="685800" cy="4067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Search Matrix</a:t>
            </a:r>
            <a:endParaRPr lang="en-US" dirty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4419600" y="3135184"/>
            <a:ext cx="5334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4343400" y="2971800"/>
            <a:ext cx="67839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800" dirty="0" smtClean="0"/>
              <a:t>Matrix Data</a:t>
            </a:r>
            <a:endParaRPr lang="en-US" sz="800" dirty="0"/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304800" y="3220204"/>
            <a:ext cx="685800" cy="592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76200" y="3020199"/>
            <a:ext cx="5933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DataIn</a:t>
            </a:r>
            <a:endParaRPr lang="en-US" sz="1200" dirty="0"/>
          </a:p>
        </p:txBody>
      </p:sp>
      <p:sp>
        <p:nvSpPr>
          <p:cNvPr id="20" name="Rectangle 19"/>
          <p:cNvSpPr/>
          <p:nvPr/>
        </p:nvSpPr>
        <p:spPr>
          <a:xfrm>
            <a:off x="5715000" y="3037386"/>
            <a:ext cx="762000" cy="4067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smtClean="0"/>
              <a:t> Clustering</a:t>
            </a:r>
            <a:endParaRPr lang="en-US" sz="900" dirty="0"/>
          </a:p>
        </p:txBody>
      </p:sp>
      <p:sp>
        <p:nvSpPr>
          <p:cNvPr id="24" name="Rectangle 23"/>
          <p:cNvSpPr/>
          <p:nvPr/>
        </p:nvSpPr>
        <p:spPr>
          <a:xfrm>
            <a:off x="2286000" y="4549329"/>
            <a:ext cx="5410200" cy="4036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Channel </a:t>
            </a:r>
            <a:r>
              <a:rPr lang="en-US" sz="1400" dirty="0" smtClean="0"/>
              <a:t>Control</a:t>
            </a:r>
            <a:r>
              <a:rPr lang="en-US" dirty="0" smtClean="0"/>
              <a:t> </a:t>
            </a:r>
            <a:r>
              <a:rPr lang="en-US" sz="1400" dirty="0" smtClean="0"/>
              <a:t>logic</a:t>
            </a:r>
            <a:endParaRPr lang="en-US" dirty="0"/>
          </a:p>
        </p:txBody>
      </p:sp>
      <p:cxnSp>
        <p:nvCxnSpPr>
          <p:cNvPr id="27" name="Straight Arrow Connector 26"/>
          <p:cNvCxnSpPr/>
          <p:nvPr/>
        </p:nvCxnSpPr>
        <p:spPr>
          <a:xfrm>
            <a:off x="304800" y="4722812"/>
            <a:ext cx="19812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188434" y="4491335"/>
            <a:ext cx="3449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L0</a:t>
            </a:r>
          </a:p>
          <a:p>
            <a:r>
              <a:rPr lang="en-US" sz="1200" dirty="0" smtClean="0"/>
              <a:t>C0</a:t>
            </a:r>
          </a:p>
        </p:txBody>
      </p:sp>
      <p:sp>
        <p:nvSpPr>
          <p:cNvPr id="42" name="Rectangle 41"/>
          <p:cNvSpPr/>
          <p:nvPr/>
        </p:nvSpPr>
        <p:spPr>
          <a:xfrm>
            <a:off x="838200" y="1905000"/>
            <a:ext cx="685800" cy="4067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Pedestal memory</a:t>
            </a:r>
            <a:endParaRPr lang="en-US" dirty="0"/>
          </a:p>
        </p:txBody>
      </p:sp>
      <p:sp>
        <p:nvSpPr>
          <p:cNvPr id="44" name="Rectangle 43"/>
          <p:cNvSpPr/>
          <p:nvPr/>
        </p:nvSpPr>
        <p:spPr>
          <a:xfrm>
            <a:off x="1752600" y="1905000"/>
            <a:ext cx="685800" cy="4067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Gain</a:t>
            </a:r>
            <a:endParaRPr lang="en-US" dirty="0"/>
          </a:p>
        </p:txBody>
      </p:sp>
      <p:sp>
        <p:nvSpPr>
          <p:cNvPr id="45" name="Rectangle 44"/>
          <p:cNvSpPr/>
          <p:nvPr/>
        </p:nvSpPr>
        <p:spPr>
          <a:xfrm>
            <a:off x="5364858" y="1905000"/>
            <a:ext cx="685800" cy="406728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solidFill>
              <a:schemeClr val="accent1">
                <a:shade val="50000"/>
                <a:alpha val="50000"/>
              </a:schemeClr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Noise</a:t>
            </a:r>
          </a:p>
          <a:p>
            <a:pPr algn="ctr"/>
            <a:r>
              <a:rPr lang="pt-BR" sz="500" dirty="0" smtClean="0"/>
              <a:t>(Optional)</a:t>
            </a:r>
            <a:endParaRPr lang="en-US" sz="1050" dirty="0"/>
          </a:p>
        </p:txBody>
      </p:sp>
      <p:sp>
        <p:nvSpPr>
          <p:cNvPr id="46" name="Rectangle 45"/>
          <p:cNvSpPr/>
          <p:nvPr/>
        </p:nvSpPr>
        <p:spPr>
          <a:xfrm>
            <a:off x="7543800" y="1905000"/>
            <a:ext cx="1219200" cy="4067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Reconstructed image</a:t>
            </a:r>
            <a:endParaRPr lang="en-US" dirty="0"/>
          </a:p>
        </p:txBody>
      </p:sp>
      <p:sp>
        <p:nvSpPr>
          <p:cNvPr id="47" name="Trapezoid 46"/>
          <p:cNvSpPr/>
          <p:nvPr/>
        </p:nvSpPr>
        <p:spPr>
          <a:xfrm rot="5400000">
            <a:off x="800100" y="3009900"/>
            <a:ext cx="533400" cy="152400"/>
          </a:xfrm>
          <a:prstGeom prst="trapezoid">
            <a:avLst>
              <a:gd name="adj" fmla="val 7928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pt-BR" sz="1050" dirty="0" smtClean="0"/>
              <a:t>+</a:t>
            </a:r>
            <a:r>
              <a:rPr lang="pt-BR" sz="500" dirty="0" smtClean="0"/>
              <a:t> </a:t>
            </a:r>
            <a:r>
              <a:rPr lang="pt-BR" sz="1400" dirty="0" smtClean="0"/>
              <a:t>-</a:t>
            </a:r>
            <a:endParaRPr lang="en-US" sz="1050" dirty="0"/>
          </a:p>
        </p:txBody>
      </p:sp>
      <p:cxnSp>
        <p:nvCxnSpPr>
          <p:cNvPr id="49" name="Straight Arrow Connector 48"/>
          <p:cNvCxnSpPr/>
          <p:nvPr/>
        </p:nvCxnSpPr>
        <p:spPr>
          <a:xfrm>
            <a:off x="762000" y="2971800"/>
            <a:ext cx="2286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Elbow Connector 50"/>
          <p:cNvCxnSpPr>
            <a:stCxn id="42" idx="2"/>
          </p:cNvCxnSpPr>
          <p:nvPr/>
        </p:nvCxnSpPr>
        <p:spPr>
          <a:xfrm rot="5400000">
            <a:off x="641514" y="2432214"/>
            <a:ext cx="660072" cy="419100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rapezoid 51"/>
          <p:cNvSpPr/>
          <p:nvPr/>
        </p:nvSpPr>
        <p:spPr>
          <a:xfrm rot="5400000">
            <a:off x="1714500" y="3086100"/>
            <a:ext cx="533400" cy="152400"/>
          </a:xfrm>
          <a:prstGeom prst="trapezoid">
            <a:avLst>
              <a:gd name="adj" fmla="val 7928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pt-BR" sz="1050" dirty="0" smtClean="0"/>
              <a:t>x</a:t>
            </a:r>
            <a:endParaRPr lang="en-US" sz="1050" dirty="0"/>
          </a:p>
        </p:txBody>
      </p:sp>
      <p:cxnSp>
        <p:nvCxnSpPr>
          <p:cNvPr id="53" name="Straight Arrow Connector 52"/>
          <p:cNvCxnSpPr/>
          <p:nvPr/>
        </p:nvCxnSpPr>
        <p:spPr>
          <a:xfrm>
            <a:off x="1676400" y="2971800"/>
            <a:ext cx="2286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Elbow Connector 54"/>
          <p:cNvCxnSpPr>
            <a:stCxn id="47" idx="0"/>
          </p:cNvCxnSpPr>
          <p:nvPr/>
        </p:nvCxnSpPr>
        <p:spPr>
          <a:xfrm>
            <a:off x="1143000" y="3086100"/>
            <a:ext cx="762000" cy="1905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Elbow Connector 61"/>
          <p:cNvCxnSpPr/>
          <p:nvPr/>
        </p:nvCxnSpPr>
        <p:spPr>
          <a:xfrm rot="5400000">
            <a:off x="1555914" y="2406486"/>
            <a:ext cx="660072" cy="419100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rapezoid 62"/>
          <p:cNvSpPr/>
          <p:nvPr/>
        </p:nvSpPr>
        <p:spPr>
          <a:xfrm rot="5400000">
            <a:off x="3086100" y="3162300"/>
            <a:ext cx="533400" cy="152400"/>
          </a:xfrm>
          <a:prstGeom prst="trapezoid">
            <a:avLst>
              <a:gd name="adj" fmla="val 7928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endParaRPr lang="en-US" sz="1050" dirty="0"/>
          </a:p>
        </p:txBody>
      </p:sp>
      <p:sp>
        <p:nvSpPr>
          <p:cNvPr id="64" name="Rectangle 63"/>
          <p:cNvSpPr/>
          <p:nvPr/>
        </p:nvSpPr>
        <p:spPr>
          <a:xfrm>
            <a:off x="3012690" y="1905000"/>
            <a:ext cx="685800" cy="4067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Bad pixel mask</a:t>
            </a:r>
            <a:endParaRPr lang="en-US" dirty="0"/>
          </a:p>
        </p:txBody>
      </p:sp>
      <p:cxnSp>
        <p:nvCxnSpPr>
          <p:cNvPr id="67" name="Straight Arrow Connector 66"/>
          <p:cNvCxnSpPr/>
          <p:nvPr/>
        </p:nvCxnSpPr>
        <p:spPr>
          <a:xfrm>
            <a:off x="3048000" y="3048000"/>
            <a:ext cx="2286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2971800" y="2786390"/>
            <a:ext cx="25680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100" dirty="0" smtClean="0"/>
              <a:t>0</a:t>
            </a:r>
            <a:endParaRPr lang="en-US" dirty="0"/>
          </a:p>
        </p:txBody>
      </p:sp>
      <p:cxnSp>
        <p:nvCxnSpPr>
          <p:cNvPr id="70" name="Straight Arrow Connector 69"/>
          <p:cNvCxnSpPr>
            <a:stCxn id="64" idx="2"/>
            <a:endCxn id="63" idx="1"/>
          </p:cNvCxnSpPr>
          <p:nvPr/>
        </p:nvCxnSpPr>
        <p:spPr>
          <a:xfrm rot="5400000">
            <a:off x="2993951" y="2670577"/>
            <a:ext cx="720488" cy="27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>
            <a:stCxn id="63" idx="0"/>
            <a:endCxn id="4" idx="1"/>
          </p:cNvCxnSpPr>
          <p:nvPr/>
        </p:nvCxnSpPr>
        <p:spPr>
          <a:xfrm>
            <a:off x="3429000" y="3238500"/>
            <a:ext cx="304800" cy="22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/>
          <p:nvPr/>
        </p:nvCxnSpPr>
        <p:spPr>
          <a:xfrm>
            <a:off x="4419600" y="3376940"/>
            <a:ext cx="5334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Box 74"/>
          <p:cNvSpPr txBox="1"/>
          <p:nvPr/>
        </p:nvSpPr>
        <p:spPr>
          <a:xfrm>
            <a:off x="4343400" y="3213556"/>
            <a:ext cx="67839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800" dirty="0" smtClean="0"/>
              <a:t>Matrix Data</a:t>
            </a:r>
            <a:endParaRPr lang="en-US" sz="800" dirty="0"/>
          </a:p>
        </p:txBody>
      </p:sp>
      <p:sp>
        <p:nvSpPr>
          <p:cNvPr id="76" name="TextBox 75"/>
          <p:cNvSpPr txBox="1"/>
          <p:nvPr/>
        </p:nvSpPr>
        <p:spPr>
          <a:xfrm>
            <a:off x="4572000" y="3124200"/>
            <a:ext cx="338554" cy="188513"/>
          </a:xfrm>
          <a:prstGeom prst="rect">
            <a:avLst/>
          </a:prstGeom>
          <a:noFill/>
        </p:spPr>
        <p:txBody>
          <a:bodyPr vert="vert" wrap="none" rtlCol="0">
            <a:spAutoFit/>
          </a:bodyPr>
          <a:lstStyle/>
          <a:p>
            <a:r>
              <a:rPr lang="pt-BR" sz="1000" dirty="0" smtClean="0"/>
              <a:t>...</a:t>
            </a:r>
            <a:endParaRPr lang="en-US" sz="1000" dirty="0"/>
          </a:p>
        </p:txBody>
      </p:sp>
      <p:sp>
        <p:nvSpPr>
          <p:cNvPr id="77" name="Rectangle 76"/>
          <p:cNvSpPr/>
          <p:nvPr/>
        </p:nvSpPr>
        <p:spPr>
          <a:xfrm>
            <a:off x="7086600" y="3250872"/>
            <a:ext cx="762000" cy="4067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/>
              <a:t>Cluster</a:t>
            </a:r>
          </a:p>
          <a:p>
            <a:pPr algn="ctr"/>
            <a:r>
              <a:rPr lang="pt-BR" sz="1050" dirty="0" smtClean="0"/>
              <a:t>validation</a:t>
            </a:r>
            <a:endParaRPr lang="en-US" sz="1050" dirty="0"/>
          </a:p>
        </p:txBody>
      </p:sp>
      <p:sp>
        <p:nvSpPr>
          <p:cNvPr id="78" name="Rectangle 77"/>
          <p:cNvSpPr/>
          <p:nvPr/>
        </p:nvSpPr>
        <p:spPr>
          <a:xfrm>
            <a:off x="7086600" y="3860472"/>
            <a:ext cx="762000" cy="4067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Sub pixel (COG)</a:t>
            </a:r>
            <a:endParaRPr lang="en-US" sz="1100" dirty="0"/>
          </a:p>
        </p:txBody>
      </p:sp>
      <p:cxnSp>
        <p:nvCxnSpPr>
          <p:cNvPr id="84" name="Straight Arrow Connector 83"/>
          <p:cNvCxnSpPr>
            <a:endCxn id="46" idx="2"/>
          </p:cNvCxnSpPr>
          <p:nvPr/>
        </p:nvCxnSpPr>
        <p:spPr>
          <a:xfrm rot="5400000" flipH="1" flipV="1">
            <a:off x="7289964" y="3175164"/>
            <a:ext cx="172687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87"/>
          <p:cNvCxnSpPr/>
          <p:nvPr/>
        </p:nvCxnSpPr>
        <p:spPr>
          <a:xfrm rot="5400000" flipH="1" flipV="1">
            <a:off x="5126314" y="3580812"/>
            <a:ext cx="263288" cy="31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TextBox 88"/>
          <p:cNvSpPr txBox="1"/>
          <p:nvPr/>
        </p:nvSpPr>
        <p:spPr>
          <a:xfrm>
            <a:off x="5874694" y="3670756"/>
            <a:ext cx="52610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800" dirty="0" smtClean="0"/>
              <a:t>Th Neig.</a:t>
            </a:r>
            <a:endParaRPr lang="en-US" sz="800" dirty="0"/>
          </a:p>
        </p:txBody>
      </p:sp>
      <p:sp>
        <p:nvSpPr>
          <p:cNvPr id="90" name="TextBox 89"/>
          <p:cNvSpPr txBox="1"/>
          <p:nvPr/>
        </p:nvSpPr>
        <p:spPr>
          <a:xfrm>
            <a:off x="774333" y="1689556"/>
            <a:ext cx="825867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800" dirty="0" smtClean="0"/>
              <a:t>32MB @400fps</a:t>
            </a:r>
            <a:endParaRPr lang="en-US" sz="800" dirty="0"/>
          </a:p>
        </p:txBody>
      </p:sp>
      <p:sp>
        <p:nvSpPr>
          <p:cNvPr id="91" name="TextBox 90"/>
          <p:cNvSpPr txBox="1"/>
          <p:nvPr/>
        </p:nvSpPr>
        <p:spPr>
          <a:xfrm>
            <a:off x="1676400" y="1689556"/>
            <a:ext cx="825867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800" dirty="0" smtClean="0"/>
              <a:t>32MB @400fps</a:t>
            </a:r>
            <a:endParaRPr lang="en-US" sz="800" dirty="0"/>
          </a:p>
        </p:txBody>
      </p:sp>
      <p:sp>
        <p:nvSpPr>
          <p:cNvPr id="92" name="TextBox 91"/>
          <p:cNvSpPr txBox="1"/>
          <p:nvPr/>
        </p:nvSpPr>
        <p:spPr>
          <a:xfrm>
            <a:off x="5270133" y="1689556"/>
            <a:ext cx="825867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800" dirty="0" smtClean="0"/>
              <a:t>32MB @400fps</a:t>
            </a:r>
            <a:endParaRPr lang="en-US" sz="800" dirty="0"/>
          </a:p>
        </p:txBody>
      </p:sp>
      <p:sp>
        <p:nvSpPr>
          <p:cNvPr id="93" name="TextBox 92"/>
          <p:cNvSpPr txBox="1"/>
          <p:nvPr/>
        </p:nvSpPr>
        <p:spPr>
          <a:xfrm>
            <a:off x="7696200" y="1689556"/>
            <a:ext cx="90120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800" dirty="0" smtClean="0"/>
              <a:t>2x 64MB @ N fps</a:t>
            </a:r>
            <a:endParaRPr lang="en-US" sz="800" dirty="0"/>
          </a:p>
        </p:txBody>
      </p:sp>
      <p:sp>
        <p:nvSpPr>
          <p:cNvPr id="96" name="TextBox 95"/>
          <p:cNvSpPr txBox="1"/>
          <p:nvPr/>
        </p:nvSpPr>
        <p:spPr>
          <a:xfrm>
            <a:off x="2907933" y="1676400"/>
            <a:ext cx="77457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800" dirty="0" smtClean="0"/>
              <a:t>2MB @400fps</a:t>
            </a:r>
            <a:endParaRPr lang="en-US" sz="800" dirty="0"/>
          </a:p>
        </p:txBody>
      </p:sp>
      <p:sp>
        <p:nvSpPr>
          <p:cNvPr id="97" name="Rectangle 96"/>
          <p:cNvSpPr/>
          <p:nvPr/>
        </p:nvSpPr>
        <p:spPr>
          <a:xfrm>
            <a:off x="2362200" y="3124200"/>
            <a:ext cx="685800" cy="4067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&gt;&gt; n</a:t>
            </a:r>
            <a:endParaRPr lang="en-US" dirty="0"/>
          </a:p>
        </p:txBody>
      </p:sp>
      <p:cxnSp>
        <p:nvCxnSpPr>
          <p:cNvPr id="99" name="Elbow Connector 98"/>
          <p:cNvCxnSpPr>
            <a:stCxn id="52" idx="0"/>
            <a:endCxn id="97" idx="1"/>
          </p:cNvCxnSpPr>
          <p:nvPr/>
        </p:nvCxnSpPr>
        <p:spPr>
          <a:xfrm>
            <a:off x="2057400" y="3162300"/>
            <a:ext cx="304800" cy="165264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Elbow Connector 101"/>
          <p:cNvCxnSpPr/>
          <p:nvPr/>
        </p:nvCxnSpPr>
        <p:spPr>
          <a:xfrm flipV="1">
            <a:off x="3048000" y="3352800"/>
            <a:ext cx="228600" cy="50964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TextBox 102"/>
          <p:cNvSpPr txBox="1"/>
          <p:nvPr/>
        </p:nvSpPr>
        <p:spPr>
          <a:xfrm>
            <a:off x="6437858" y="2973567"/>
            <a:ext cx="732893" cy="6309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700" dirty="0" smtClean="0"/>
              <a:t>Cluster Matrix</a:t>
            </a:r>
          </a:p>
          <a:p>
            <a:r>
              <a:rPr lang="pt-BR" sz="700" dirty="0" smtClean="0"/>
              <a:t>              Size</a:t>
            </a:r>
          </a:p>
          <a:p>
            <a:r>
              <a:rPr lang="pt-BR" sz="700" dirty="0" smtClean="0"/>
              <a:t>              Charge</a:t>
            </a:r>
          </a:p>
          <a:p>
            <a:r>
              <a:rPr lang="pt-BR" sz="700" dirty="0" smtClean="0"/>
              <a:t>              Length</a:t>
            </a:r>
          </a:p>
          <a:p>
            <a:r>
              <a:rPr lang="pt-BR" sz="700" dirty="0" smtClean="0"/>
              <a:t>              Width</a:t>
            </a:r>
            <a:endParaRPr lang="en-US" sz="700" dirty="0"/>
          </a:p>
        </p:txBody>
      </p:sp>
      <p:cxnSp>
        <p:nvCxnSpPr>
          <p:cNvPr id="154" name="Elbow Connector 153"/>
          <p:cNvCxnSpPr>
            <a:stCxn id="20" idx="3"/>
            <a:endCxn id="78" idx="1"/>
          </p:cNvCxnSpPr>
          <p:nvPr/>
        </p:nvCxnSpPr>
        <p:spPr>
          <a:xfrm>
            <a:off x="6477000" y="3240750"/>
            <a:ext cx="609600" cy="823086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Straight Connector 158"/>
          <p:cNvCxnSpPr/>
          <p:nvPr/>
        </p:nvCxnSpPr>
        <p:spPr>
          <a:xfrm rot="10800000">
            <a:off x="7848600" y="4038600"/>
            <a:ext cx="304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Straight Arrow Connector 167"/>
          <p:cNvCxnSpPr>
            <a:stCxn id="77" idx="2"/>
            <a:endCxn id="78" idx="0"/>
          </p:cNvCxnSpPr>
          <p:nvPr/>
        </p:nvCxnSpPr>
        <p:spPr>
          <a:xfrm rot="5400000">
            <a:off x="7366164" y="3759036"/>
            <a:ext cx="20287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Elbow Connector 169"/>
          <p:cNvCxnSpPr>
            <a:stCxn id="192" idx="3"/>
            <a:endCxn id="176" idx="1"/>
          </p:cNvCxnSpPr>
          <p:nvPr/>
        </p:nvCxnSpPr>
        <p:spPr>
          <a:xfrm flipV="1">
            <a:off x="5562600" y="2859771"/>
            <a:ext cx="1524000" cy="381767"/>
          </a:xfrm>
          <a:prstGeom prst="bentConnector3">
            <a:avLst>
              <a:gd name="adj1" fmla="val 3044"/>
            </a:avLst>
          </a:prstGeom>
          <a:ln>
            <a:prstDash val="lg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Elbow Connector 173"/>
          <p:cNvCxnSpPr>
            <a:stCxn id="20" idx="3"/>
            <a:endCxn id="77" idx="1"/>
          </p:cNvCxnSpPr>
          <p:nvPr/>
        </p:nvCxnSpPr>
        <p:spPr>
          <a:xfrm>
            <a:off x="6477000" y="3240750"/>
            <a:ext cx="609600" cy="213486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6" name="Rectangle 175"/>
          <p:cNvSpPr/>
          <p:nvPr/>
        </p:nvSpPr>
        <p:spPr>
          <a:xfrm>
            <a:off x="7086600" y="2656407"/>
            <a:ext cx="762000" cy="406728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050" dirty="0" smtClean="0"/>
              <a:t>Digital pixel</a:t>
            </a:r>
            <a:endParaRPr lang="en-US" sz="1050" dirty="0"/>
          </a:p>
        </p:txBody>
      </p:sp>
      <p:cxnSp>
        <p:nvCxnSpPr>
          <p:cNvPr id="178" name="Straight Arrow Connector 177"/>
          <p:cNvCxnSpPr>
            <a:stCxn id="77" idx="0"/>
            <a:endCxn id="176" idx="2"/>
          </p:cNvCxnSpPr>
          <p:nvPr/>
        </p:nvCxnSpPr>
        <p:spPr>
          <a:xfrm rot="5400000" flipH="1" flipV="1">
            <a:off x="7373732" y="3157004"/>
            <a:ext cx="187737" cy="1588"/>
          </a:xfrm>
          <a:prstGeom prst="straightConnector1">
            <a:avLst/>
          </a:prstGeom>
          <a:ln>
            <a:prstDash val="lg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Straight Arrow Connector 180"/>
          <p:cNvCxnSpPr/>
          <p:nvPr/>
        </p:nvCxnSpPr>
        <p:spPr>
          <a:xfrm>
            <a:off x="7848600" y="2865764"/>
            <a:ext cx="304800" cy="1588"/>
          </a:xfrm>
          <a:prstGeom prst="straightConnector1">
            <a:avLst/>
          </a:prstGeom>
          <a:ln>
            <a:prstDash val="lg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8" name="Rectangle 187"/>
          <p:cNvSpPr/>
          <p:nvPr/>
        </p:nvSpPr>
        <p:spPr>
          <a:xfrm>
            <a:off x="3008245" y="3784272"/>
            <a:ext cx="685800" cy="406728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Bad pixel List</a:t>
            </a:r>
            <a:endParaRPr lang="en-US" dirty="0"/>
          </a:p>
        </p:txBody>
      </p:sp>
      <p:cxnSp>
        <p:nvCxnSpPr>
          <p:cNvPr id="190" name="Straight Arrow Connector 189"/>
          <p:cNvCxnSpPr>
            <a:stCxn id="188" idx="0"/>
            <a:endCxn id="63" idx="3"/>
          </p:cNvCxnSpPr>
          <p:nvPr/>
        </p:nvCxnSpPr>
        <p:spPr>
          <a:xfrm rot="5400000" flipH="1" flipV="1">
            <a:off x="3182228" y="3613701"/>
            <a:ext cx="339488" cy="1655"/>
          </a:xfrm>
          <a:prstGeom prst="straightConnector1">
            <a:avLst/>
          </a:prstGeom>
          <a:ln>
            <a:prstDash val="lg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1" name="TextBox 190"/>
          <p:cNvSpPr txBox="1"/>
          <p:nvPr/>
        </p:nvSpPr>
        <p:spPr>
          <a:xfrm>
            <a:off x="2309853" y="3368702"/>
            <a:ext cx="75052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800" dirty="0" smtClean="0"/>
              <a:t>Divide by 2^n</a:t>
            </a:r>
            <a:endParaRPr lang="en-US" sz="800" dirty="0"/>
          </a:p>
        </p:txBody>
      </p:sp>
      <p:sp>
        <p:nvSpPr>
          <p:cNvPr id="192" name="Rectangle 191"/>
          <p:cNvSpPr/>
          <p:nvPr/>
        </p:nvSpPr>
        <p:spPr>
          <a:xfrm>
            <a:off x="4953000" y="3038174"/>
            <a:ext cx="609600" cy="4067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smtClean="0"/>
              <a:t>Seed</a:t>
            </a:r>
          </a:p>
          <a:p>
            <a:pPr algn="ctr"/>
            <a:r>
              <a:rPr lang="en-US" sz="900" dirty="0" smtClean="0"/>
              <a:t>Logic</a:t>
            </a:r>
            <a:endParaRPr lang="en-US" sz="900" dirty="0"/>
          </a:p>
        </p:txBody>
      </p:sp>
      <p:sp>
        <p:nvSpPr>
          <p:cNvPr id="196" name="TextBox 195"/>
          <p:cNvSpPr txBox="1"/>
          <p:nvPr/>
        </p:nvSpPr>
        <p:spPr>
          <a:xfrm>
            <a:off x="5047715" y="3670756"/>
            <a:ext cx="51488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800" dirty="0" smtClean="0"/>
              <a:t>Th Seed</a:t>
            </a:r>
          </a:p>
        </p:txBody>
      </p:sp>
      <p:cxnSp>
        <p:nvCxnSpPr>
          <p:cNvPr id="197" name="Straight Arrow Connector 196"/>
          <p:cNvCxnSpPr/>
          <p:nvPr/>
        </p:nvCxnSpPr>
        <p:spPr>
          <a:xfrm rot="5400000" flipH="1" flipV="1">
            <a:off x="5964198" y="3560487"/>
            <a:ext cx="263288" cy="31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9" name="Elbow Connector 198"/>
          <p:cNvCxnSpPr>
            <a:stCxn id="45" idx="2"/>
            <a:endCxn id="20" idx="0"/>
          </p:cNvCxnSpPr>
          <p:nvPr/>
        </p:nvCxnSpPr>
        <p:spPr>
          <a:xfrm rot="16200000" flipH="1">
            <a:off x="5539050" y="2480436"/>
            <a:ext cx="725658" cy="388242"/>
          </a:xfrm>
          <a:prstGeom prst="bentConnector3">
            <a:avLst>
              <a:gd name="adj1" fmla="val 50000"/>
            </a:avLst>
          </a:prstGeom>
          <a:ln>
            <a:prstDash val="lg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1" name="Elbow Connector 200"/>
          <p:cNvCxnSpPr>
            <a:stCxn id="45" idx="2"/>
            <a:endCxn id="192" idx="0"/>
          </p:cNvCxnSpPr>
          <p:nvPr/>
        </p:nvCxnSpPr>
        <p:spPr>
          <a:xfrm rot="5400000">
            <a:off x="5119556" y="2449972"/>
            <a:ext cx="726446" cy="449958"/>
          </a:xfrm>
          <a:prstGeom prst="bentConnector3">
            <a:avLst>
              <a:gd name="adj1" fmla="val 50000"/>
            </a:avLst>
          </a:prstGeom>
          <a:ln>
            <a:prstDash val="lg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3" name="Elbow Connector 202"/>
          <p:cNvCxnSpPr>
            <a:stCxn id="192" idx="3"/>
            <a:endCxn id="20" idx="1"/>
          </p:cNvCxnSpPr>
          <p:nvPr/>
        </p:nvCxnSpPr>
        <p:spPr>
          <a:xfrm flipV="1">
            <a:off x="5562600" y="3240750"/>
            <a:ext cx="152400" cy="788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FPGA system</a:t>
            </a:r>
            <a:endParaRPr lang="en-US" dirty="0"/>
          </a:p>
        </p:txBody>
      </p:sp>
      <p:sp>
        <p:nvSpPr>
          <p:cNvPr id="3" name="Rounded Rectangle 2"/>
          <p:cNvSpPr/>
          <p:nvPr/>
        </p:nvSpPr>
        <p:spPr>
          <a:xfrm>
            <a:off x="2209800" y="2667000"/>
            <a:ext cx="4876800" cy="3733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838200" y="2819400"/>
            <a:ext cx="3048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200" dirty="0" smtClean="0"/>
              <a:t>DDR3</a:t>
            </a:r>
            <a:endParaRPr lang="en-US" sz="1200" dirty="0"/>
          </a:p>
        </p:txBody>
      </p:sp>
      <p:sp>
        <p:nvSpPr>
          <p:cNvPr id="5" name="Rectangle 4"/>
          <p:cNvSpPr/>
          <p:nvPr/>
        </p:nvSpPr>
        <p:spPr>
          <a:xfrm>
            <a:off x="838200" y="3886200"/>
            <a:ext cx="3048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200" dirty="0" smtClean="0"/>
              <a:t>DDR3</a:t>
            </a:r>
            <a:endParaRPr lang="en-US" sz="1200" dirty="0"/>
          </a:p>
        </p:txBody>
      </p:sp>
      <p:sp>
        <p:nvSpPr>
          <p:cNvPr id="6" name="Rectangle 5"/>
          <p:cNvSpPr/>
          <p:nvPr/>
        </p:nvSpPr>
        <p:spPr>
          <a:xfrm>
            <a:off x="3276600" y="3048000"/>
            <a:ext cx="2667000" cy="8382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latin typeface="Symbol" pitchFamily="18" charset="2"/>
                <a:cs typeface="Syastro" pitchFamily="2" charset="0"/>
              </a:rPr>
              <a:t>m</a:t>
            </a:r>
            <a:r>
              <a:rPr lang="en-US" dirty="0" err="1" smtClean="0"/>
              <a:t>Controller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276600" y="4343400"/>
            <a:ext cx="2667000" cy="1447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DSP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772400" y="2971800"/>
            <a:ext cx="304800" cy="1219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200" dirty="0" smtClean="0"/>
              <a:t>Ethernet</a:t>
            </a:r>
            <a:endParaRPr lang="en-US" sz="1200" dirty="0"/>
          </a:p>
        </p:txBody>
      </p:sp>
      <p:sp>
        <p:nvSpPr>
          <p:cNvPr id="9" name="TextBox 8"/>
          <p:cNvSpPr txBox="1"/>
          <p:nvPr/>
        </p:nvSpPr>
        <p:spPr>
          <a:xfrm>
            <a:off x="2588591" y="2602468"/>
            <a:ext cx="6880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FPGA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2514600" y="1981200"/>
            <a:ext cx="14478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Display</a:t>
            </a:r>
            <a:endParaRPr lang="en-US" sz="1200" dirty="0"/>
          </a:p>
        </p:txBody>
      </p:sp>
      <p:sp>
        <p:nvSpPr>
          <p:cNvPr id="11" name="Rectangle 10"/>
          <p:cNvSpPr/>
          <p:nvPr/>
        </p:nvSpPr>
        <p:spPr>
          <a:xfrm>
            <a:off x="4495800" y="1981200"/>
            <a:ext cx="14478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 smtClean="0"/>
              <a:t>jtag</a:t>
            </a:r>
            <a:endParaRPr lang="en-US" sz="1200" dirty="0"/>
          </a:p>
        </p:txBody>
      </p:sp>
      <p:cxnSp>
        <p:nvCxnSpPr>
          <p:cNvPr id="16" name="Elbow Connector 15"/>
          <p:cNvCxnSpPr>
            <a:stCxn id="10" idx="2"/>
          </p:cNvCxnSpPr>
          <p:nvPr/>
        </p:nvCxnSpPr>
        <p:spPr>
          <a:xfrm rot="16200000" flipH="1">
            <a:off x="3067050" y="2381250"/>
            <a:ext cx="838200" cy="495300"/>
          </a:xfrm>
          <a:prstGeom prst="bentConnector3">
            <a:avLst>
              <a:gd name="adj1" fmla="val 32870"/>
            </a:avLst>
          </a:prstGeom>
          <a:ln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Elbow Connector 18"/>
          <p:cNvCxnSpPr>
            <a:stCxn id="11" idx="2"/>
          </p:cNvCxnSpPr>
          <p:nvPr/>
        </p:nvCxnSpPr>
        <p:spPr>
          <a:xfrm rot="5400000">
            <a:off x="4705350" y="2533650"/>
            <a:ext cx="838200" cy="190500"/>
          </a:xfrm>
          <a:prstGeom prst="bentConnector3">
            <a:avLst>
              <a:gd name="adj1" fmla="val 32870"/>
            </a:avLst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Elbow Connector 21"/>
          <p:cNvCxnSpPr>
            <a:stCxn id="4" idx="3"/>
          </p:cNvCxnSpPr>
          <p:nvPr/>
        </p:nvCxnSpPr>
        <p:spPr>
          <a:xfrm>
            <a:off x="1143000" y="3238500"/>
            <a:ext cx="2133600" cy="114300"/>
          </a:xfrm>
          <a:prstGeom prst="bentConnector3">
            <a:avLst>
              <a:gd name="adj1" fmla="val 24144"/>
            </a:avLst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Elbow Connector 24"/>
          <p:cNvCxnSpPr>
            <a:stCxn id="5" idx="3"/>
          </p:cNvCxnSpPr>
          <p:nvPr/>
        </p:nvCxnSpPr>
        <p:spPr>
          <a:xfrm flipV="1">
            <a:off x="1143000" y="3581400"/>
            <a:ext cx="2133600" cy="723900"/>
          </a:xfrm>
          <a:prstGeom prst="bentConnector3">
            <a:avLst>
              <a:gd name="adj1" fmla="val 23790"/>
            </a:avLst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Elbow Connector 27"/>
          <p:cNvCxnSpPr>
            <a:stCxn id="8" idx="1"/>
            <a:endCxn id="6" idx="3"/>
          </p:cNvCxnSpPr>
          <p:nvPr/>
        </p:nvCxnSpPr>
        <p:spPr>
          <a:xfrm rot="10800000">
            <a:off x="5943600" y="3467100"/>
            <a:ext cx="1828800" cy="114300"/>
          </a:xfrm>
          <a:prstGeom prst="bentConnector3">
            <a:avLst>
              <a:gd name="adj1" fmla="val 28099"/>
            </a:avLst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rot="5400000">
            <a:off x="3733800" y="4114800"/>
            <a:ext cx="4572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rot="5400000" flipH="1" flipV="1">
            <a:off x="4953000" y="4114800"/>
            <a:ext cx="4572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35"/>
          <p:cNvSpPr/>
          <p:nvPr/>
        </p:nvSpPr>
        <p:spPr>
          <a:xfrm>
            <a:off x="7772400" y="4876800"/>
            <a:ext cx="3048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200" dirty="0" smtClean="0"/>
              <a:t>ADCs</a:t>
            </a:r>
            <a:endParaRPr lang="en-US" sz="1200" dirty="0"/>
          </a:p>
        </p:txBody>
      </p:sp>
      <p:cxnSp>
        <p:nvCxnSpPr>
          <p:cNvPr id="38" name="Elbow Connector 37"/>
          <p:cNvCxnSpPr>
            <a:stCxn id="36" idx="1"/>
            <a:endCxn id="7" idx="3"/>
          </p:cNvCxnSpPr>
          <p:nvPr/>
        </p:nvCxnSpPr>
        <p:spPr>
          <a:xfrm rot="10800000">
            <a:off x="5943600" y="5067300"/>
            <a:ext cx="1828800" cy="228600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Control </a:t>
            </a:r>
            <a:r>
              <a:rPr lang="en-US" dirty="0" err="1" smtClean="0"/>
              <a:t>packge</a:t>
            </a:r>
            <a:r>
              <a:rPr lang="en-US" dirty="0" smtClean="0"/>
              <a:t> received by the FPGA system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1524000" y="2204720"/>
          <a:ext cx="609600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ID (4 bits)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Type (2 bits)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Size (10 bits)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DATA (0)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DATA (1)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.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.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.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Data (Size</a:t>
                      </a:r>
                      <a:r>
                        <a:rPr lang="en-US" baseline="0" dirty="0" smtClean="0"/>
                        <a:t> -1)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600200" y="5181600"/>
            <a:ext cx="6019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ID refers to the </a:t>
            </a:r>
            <a:r>
              <a:rPr lang="en-US" dirty="0" err="1" smtClean="0"/>
              <a:t>submodule</a:t>
            </a:r>
            <a:r>
              <a:rPr lang="en-US" dirty="0" smtClean="0"/>
              <a:t> that the package is being sent.</a:t>
            </a:r>
          </a:p>
          <a:p>
            <a:r>
              <a:rPr lang="en-US" dirty="0" smtClean="0"/>
              <a:t>TYPE could be  write register, read register, write data…</a:t>
            </a:r>
          </a:p>
          <a:p>
            <a:r>
              <a:rPr lang="en-US" dirty="0" smtClean="0"/>
              <a:t>Size is this package size, we want small for read/write register but big ones to download data such as the pedestal.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DSP</a:t>
            </a:r>
            <a:endParaRPr lang="en-US" dirty="0"/>
          </a:p>
        </p:txBody>
      </p:sp>
      <p:sp>
        <p:nvSpPr>
          <p:cNvPr id="3" name="Rounded Rectangle 2"/>
          <p:cNvSpPr/>
          <p:nvPr/>
        </p:nvSpPr>
        <p:spPr>
          <a:xfrm>
            <a:off x="2209800" y="2667000"/>
            <a:ext cx="4876800" cy="3733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838200" y="2819400"/>
            <a:ext cx="3048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200" dirty="0" smtClean="0"/>
              <a:t>DDR3</a:t>
            </a:r>
            <a:endParaRPr lang="en-US" sz="1200" dirty="0"/>
          </a:p>
        </p:txBody>
      </p:sp>
      <p:sp>
        <p:nvSpPr>
          <p:cNvPr id="5" name="Rectangle 4"/>
          <p:cNvSpPr/>
          <p:nvPr/>
        </p:nvSpPr>
        <p:spPr>
          <a:xfrm>
            <a:off x="838200" y="3886200"/>
            <a:ext cx="3048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200" dirty="0" smtClean="0"/>
              <a:t>DDR3</a:t>
            </a:r>
            <a:endParaRPr lang="en-US" sz="1200" dirty="0"/>
          </a:p>
        </p:txBody>
      </p:sp>
      <p:sp>
        <p:nvSpPr>
          <p:cNvPr id="6" name="Rectangle 5"/>
          <p:cNvSpPr/>
          <p:nvPr/>
        </p:nvSpPr>
        <p:spPr>
          <a:xfrm>
            <a:off x="3276600" y="3048000"/>
            <a:ext cx="2667000" cy="8382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DSP</a:t>
            </a:r>
            <a:r>
              <a:rPr lang="en-US" sz="1200" dirty="0" err="1" smtClean="0"/>
              <a:t>Controller</a:t>
            </a:r>
            <a:endParaRPr lang="en-US" sz="1200" dirty="0"/>
          </a:p>
        </p:txBody>
      </p:sp>
      <p:sp>
        <p:nvSpPr>
          <p:cNvPr id="7" name="Rectangle 6"/>
          <p:cNvSpPr/>
          <p:nvPr/>
        </p:nvSpPr>
        <p:spPr>
          <a:xfrm>
            <a:off x="3276600" y="4343400"/>
            <a:ext cx="2667000" cy="1447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DSP</a:t>
            </a:r>
            <a:r>
              <a:rPr lang="en-US" sz="1200" dirty="0" err="1" smtClean="0"/>
              <a:t>Core</a:t>
            </a:r>
            <a:endParaRPr lang="en-US" sz="1600" dirty="0"/>
          </a:p>
        </p:txBody>
      </p:sp>
      <p:sp>
        <p:nvSpPr>
          <p:cNvPr id="8" name="Rectangle 7"/>
          <p:cNvSpPr/>
          <p:nvPr/>
        </p:nvSpPr>
        <p:spPr>
          <a:xfrm>
            <a:off x="7772400" y="2971800"/>
            <a:ext cx="304800" cy="1219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200" dirty="0" smtClean="0"/>
              <a:t>Bias &amp; Clock</a:t>
            </a:r>
            <a:endParaRPr lang="en-US" sz="1200" dirty="0"/>
          </a:p>
        </p:txBody>
      </p:sp>
      <p:sp>
        <p:nvSpPr>
          <p:cNvPr id="9" name="TextBox 8"/>
          <p:cNvSpPr txBox="1"/>
          <p:nvPr/>
        </p:nvSpPr>
        <p:spPr>
          <a:xfrm>
            <a:off x="2588591" y="2602468"/>
            <a:ext cx="5517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DSP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2514600" y="1981200"/>
            <a:ext cx="14478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Display</a:t>
            </a:r>
            <a:endParaRPr lang="en-US" sz="1200" dirty="0"/>
          </a:p>
        </p:txBody>
      </p:sp>
      <p:sp>
        <p:nvSpPr>
          <p:cNvPr id="11" name="Rectangle 10"/>
          <p:cNvSpPr/>
          <p:nvPr/>
        </p:nvSpPr>
        <p:spPr>
          <a:xfrm>
            <a:off x="4495800" y="1981200"/>
            <a:ext cx="14478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 smtClean="0"/>
              <a:t>jtag</a:t>
            </a:r>
            <a:endParaRPr lang="en-US" sz="1200" dirty="0"/>
          </a:p>
        </p:txBody>
      </p:sp>
      <p:cxnSp>
        <p:nvCxnSpPr>
          <p:cNvPr id="31" name="Straight Arrow Connector 30"/>
          <p:cNvCxnSpPr/>
          <p:nvPr/>
        </p:nvCxnSpPr>
        <p:spPr>
          <a:xfrm rot="5400000">
            <a:off x="3733800" y="4114800"/>
            <a:ext cx="4572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rot="5400000" flipH="1" flipV="1">
            <a:off x="4953000" y="4114800"/>
            <a:ext cx="4572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35"/>
          <p:cNvSpPr/>
          <p:nvPr/>
        </p:nvSpPr>
        <p:spPr>
          <a:xfrm>
            <a:off x="7772400" y="4876800"/>
            <a:ext cx="3048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200" dirty="0" smtClean="0"/>
              <a:t>ADCs</a:t>
            </a:r>
            <a:endParaRPr lang="en-US" sz="1200" dirty="0"/>
          </a:p>
        </p:txBody>
      </p:sp>
      <p:cxnSp>
        <p:nvCxnSpPr>
          <p:cNvPr id="38" name="Elbow Connector 37"/>
          <p:cNvCxnSpPr>
            <a:stCxn id="36" idx="1"/>
            <a:endCxn id="7" idx="3"/>
          </p:cNvCxnSpPr>
          <p:nvPr/>
        </p:nvCxnSpPr>
        <p:spPr>
          <a:xfrm rot="10800000">
            <a:off x="5943600" y="5067300"/>
            <a:ext cx="1828800" cy="228600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Elbow Connector 22"/>
          <p:cNvCxnSpPr>
            <a:stCxn id="6" idx="3"/>
            <a:endCxn id="8" idx="1"/>
          </p:cNvCxnSpPr>
          <p:nvPr/>
        </p:nvCxnSpPr>
        <p:spPr>
          <a:xfrm>
            <a:off x="5943600" y="3467100"/>
            <a:ext cx="1828800" cy="114300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>
                <a:latin typeface="Symbol" pitchFamily="18" charset="2"/>
                <a:cs typeface="Syastro" pitchFamily="2" charset="0"/>
              </a:rPr>
              <a:t>m</a:t>
            </a:r>
            <a:r>
              <a:rPr lang="en-US" dirty="0" err="1" smtClean="0"/>
              <a:t>Controller</a:t>
            </a:r>
            <a:r>
              <a:rPr lang="en-US" dirty="0" smtClean="0"/>
              <a:t> block diagram</a:t>
            </a:r>
            <a:endParaRPr lang="en-US" dirty="0"/>
          </a:p>
        </p:txBody>
      </p:sp>
      <p:sp>
        <p:nvSpPr>
          <p:cNvPr id="3" name="Rounded Rectangle 2"/>
          <p:cNvSpPr/>
          <p:nvPr/>
        </p:nvSpPr>
        <p:spPr>
          <a:xfrm>
            <a:off x="1371600" y="2667000"/>
            <a:ext cx="1219200" cy="762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NiosII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2743200" y="2667000"/>
            <a:ext cx="1219200" cy="762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SG DMA</a:t>
            </a:r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4114800" y="2667000"/>
            <a:ext cx="1219200" cy="762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TSE core</a:t>
            </a:r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5486400" y="2667000"/>
            <a:ext cx="1219200" cy="762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DDR3</a:t>
            </a:r>
          </a:p>
          <a:p>
            <a:pPr algn="ctr"/>
            <a:r>
              <a:rPr lang="en-US" dirty="0" smtClean="0"/>
              <a:t>ctrl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6858000" y="2667000"/>
            <a:ext cx="1219200" cy="762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PIO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22366</TotalTime>
  <Words>449</Words>
  <Application>Microsoft Office PowerPoint</Application>
  <PresentationFormat>On-screen Show (4:3)</PresentationFormat>
  <Paragraphs>240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Slide 1</vt:lpstr>
      <vt:lpstr>V5 cluster search</vt:lpstr>
      <vt:lpstr>HIP core</vt:lpstr>
      <vt:lpstr>Mask for image processing</vt:lpstr>
      <vt:lpstr>Complete block diagram</vt:lpstr>
      <vt:lpstr>FPGA system</vt:lpstr>
      <vt:lpstr>Control packge received by the FPGA system</vt:lpstr>
      <vt:lpstr>DSP</vt:lpstr>
      <vt:lpstr>mController block diagram</vt:lpstr>
      <vt:lpstr>1 channel for the whole frame</vt:lpstr>
      <vt:lpstr>Two channel system</vt:lpstr>
      <vt:lpstr>Three or more channels</vt:lpstr>
    </vt:vector>
  </TitlesOfParts>
  <Company>Lawrence Berkeley Laboratory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ddoering</dc:creator>
  <cp:lastModifiedBy>ddoering</cp:lastModifiedBy>
  <cp:revision>2236</cp:revision>
  <dcterms:created xsi:type="dcterms:W3CDTF">2009-10-22T20:03:07Z</dcterms:created>
  <dcterms:modified xsi:type="dcterms:W3CDTF">2010-04-16T23:19:13Z</dcterms:modified>
</cp:coreProperties>
</file>