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embeddings/oleObject4.bin" ContentType="application/vnd.openxmlformats-officedocument.oleObject"/>
  <Override PartName="/ppt/slides/slide41.xml" ContentType="application/vnd.openxmlformats-officedocument.presentationml.slide+xml"/>
  <Default Extension="emf" ContentType="image/x-emf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slides/slide38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Default Extension="jpeg" ContentType="image/jpeg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42.xml" ContentType="application/vnd.openxmlformats-officedocument.presentationml.slide+xml"/>
  <Override PartName="/ppt/slides/slide15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ppt/slides/slide39.xml" ContentType="application/vnd.openxmlformats-officedocument.presentationml.slide+xml"/>
  <Override PartName="/ppt/embeddings/oleObject1.bin" ContentType="application/vnd.openxmlformats-officedocument.oleObject"/>
  <Override PartName="/ppt/charts/chart1.xml" ContentType="application/vnd.openxmlformats-officedocument.drawingml.chart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43.xml" ContentType="application/vnd.openxmlformats-officedocument.presentationml.slide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embeddings/oleObject2.bin" ContentType="application/vnd.openxmlformats-officedocument.oleObject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Default Extension="vml" ContentType="application/vnd.openxmlformats-officedocument.vmlDrawing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embeddings/Microsoft_Equation1.bin" ContentType="application/vnd.openxmlformats-officedocument.oleObject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embeddings/oleObject3.bin" ContentType="application/vnd.openxmlformats-officedocument.oleObject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37.xml" ContentType="application/vnd.openxmlformats-officedocument.presentationml.slide+xml"/>
  <Override PartName="/ppt/slides/slide29.xml" ContentType="application/vnd.openxmlformats-officedocument.presentationml.slide+xml"/>
  <Default Extension="wmf" ContentType="image/x-wmf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74" r:id="rId1"/>
  </p:sldMasterIdLst>
  <p:notesMasterIdLst>
    <p:notesMasterId r:id="rId45"/>
  </p:notesMasterIdLst>
  <p:sldIdLst>
    <p:sldId id="355" r:id="rId2"/>
    <p:sldId id="256" r:id="rId3"/>
    <p:sldId id="257" r:id="rId4"/>
    <p:sldId id="272" r:id="rId5"/>
    <p:sldId id="276" r:id="rId6"/>
    <p:sldId id="359" r:id="rId7"/>
    <p:sldId id="361" r:id="rId8"/>
    <p:sldId id="370" r:id="rId9"/>
    <p:sldId id="373" r:id="rId10"/>
    <p:sldId id="374" r:id="rId11"/>
    <p:sldId id="375" r:id="rId12"/>
    <p:sldId id="376" r:id="rId13"/>
    <p:sldId id="377" r:id="rId14"/>
    <p:sldId id="378" r:id="rId15"/>
    <p:sldId id="379" r:id="rId16"/>
    <p:sldId id="380" r:id="rId17"/>
    <p:sldId id="381" r:id="rId18"/>
    <p:sldId id="391" r:id="rId19"/>
    <p:sldId id="386" r:id="rId20"/>
    <p:sldId id="357" r:id="rId21"/>
    <p:sldId id="387" r:id="rId22"/>
    <p:sldId id="388" r:id="rId23"/>
    <p:sldId id="358" r:id="rId24"/>
    <p:sldId id="389" r:id="rId25"/>
    <p:sldId id="390" r:id="rId26"/>
    <p:sldId id="392" r:id="rId27"/>
    <p:sldId id="394" r:id="rId28"/>
    <p:sldId id="284" r:id="rId29"/>
    <p:sldId id="285" r:id="rId30"/>
    <p:sldId id="260" r:id="rId31"/>
    <p:sldId id="262" r:id="rId32"/>
    <p:sldId id="266" r:id="rId33"/>
    <p:sldId id="267" r:id="rId34"/>
    <p:sldId id="273" r:id="rId35"/>
    <p:sldId id="274" r:id="rId36"/>
    <p:sldId id="275" r:id="rId37"/>
    <p:sldId id="268" r:id="rId38"/>
    <p:sldId id="270" r:id="rId39"/>
    <p:sldId id="393" r:id="rId40"/>
    <p:sldId id="283" r:id="rId41"/>
    <p:sldId id="277" r:id="rId42"/>
    <p:sldId id="280" r:id="rId43"/>
    <p:sldId id="331" r:id="rId4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1" autoAdjust="0"/>
    <p:restoredTop sz="96482" autoAdjust="0"/>
  </p:normalViewPr>
  <p:slideViewPr>
    <p:cSldViewPr snapToObjects="1">
      <p:cViewPr>
        <p:scale>
          <a:sx n="100" d="100"/>
          <a:sy n="100" d="100"/>
        </p:scale>
        <p:origin x="-480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>
      <p:cViewPr varScale="1">
        <p:scale>
          <a:sx n="101" d="100"/>
          <a:sy n="101" d="100"/>
        </p:scale>
        <p:origin x="-2616" y="-90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interSettings" Target="printerSettings/printerSettings1.bin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Projects\SyncCCD\2008-05\9May_Foil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"/>
  <c:chart>
    <c:plotArea>
      <c:layout>
        <c:manualLayout>
          <c:layoutTarget val="inner"/>
          <c:xMode val="edge"/>
          <c:yMode val="edge"/>
          <c:x val="0.136992077379216"/>
          <c:y val="0.0403350926635675"/>
          <c:w val="0.83663446583066"/>
          <c:h val="0.804982088899567"/>
        </c:manualLayout>
      </c:layout>
      <c:scatterChart>
        <c:scatterStyle val="lineMarker"/>
        <c:ser>
          <c:idx val="0"/>
          <c:order val="0"/>
          <c:spPr>
            <a:ln w="28575">
              <a:noFill/>
            </a:ln>
          </c:spPr>
          <c:dLbls>
            <c:delete val="1"/>
          </c:dLbls>
          <c:trendline>
            <c:spPr>
              <a:ln w="25400">
                <a:prstDash val="dash"/>
              </a:ln>
            </c:spPr>
            <c:trendlineType val="linear"/>
          </c:trendline>
          <c:errBars>
            <c:errDir val="y"/>
            <c:errBarType val="both"/>
            <c:errValType val="cust"/>
            <c:plus>
              <c:numRef>
                <c:f>Summary!$D$2:$D$8</c:f>
                <c:numCache>
                  <c:formatCode>General</c:formatCode>
                  <c:ptCount val="7"/>
                  <c:pt idx="0">
                    <c:v>15.0</c:v>
                  </c:pt>
                  <c:pt idx="1">
                    <c:v>12.0</c:v>
                  </c:pt>
                  <c:pt idx="2">
                    <c:v>13.0</c:v>
                  </c:pt>
                  <c:pt idx="3">
                    <c:v>18.8</c:v>
                  </c:pt>
                  <c:pt idx="4">
                    <c:v>20.7</c:v>
                  </c:pt>
                  <c:pt idx="5">
                    <c:v>17.37</c:v>
                  </c:pt>
                  <c:pt idx="6">
                    <c:v>17.2</c:v>
                  </c:pt>
                </c:numCache>
              </c:numRef>
            </c:plus>
            <c:minus>
              <c:numRef>
                <c:f>Summary!$D$2:$D$8</c:f>
                <c:numCache>
                  <c:formatCode>General</c:formatCode>
                  <c:ptCount val="7"/>
                  <c:pt idx="0">
                    <c:v>15.0</c:v>
                  </c:pt>
                  <c:pt idx="1">
                    <c:v>12.0</c:v>
                  </c:pt>
                  <c:pt idx="2">
                    <c:v>13.0</c:v>
                  </c:pt>
                  <c:pt idx="3">
                    <c:v>18.8</c:v>
                  </c:pt>
                  <c:pt idx="4">
                    <c:v>20.7</c:v>
                  </c:pt>
                  <c:pt idx="5">
                    <c:v>17.37</c:v>
                  </c:pt>
                  <c:pt idx="6">
                    <c:v>17.2</c:v>
                  </c:pt>
                </c:numCache>
              </c:numRef>
            </c:minus>
          </c:errBars>
          <c:errBars>
            <c:errDir val="x"/>
            <c:errBarType val="both"/>
            <c:errValType val="fixedVal"/>
            <c:noEndCap val="1"/>
            <c:val val="0.0"/>
          </c:errBars>
          <c:xVal>
            <c:numRef>
              <c:f>Summary!$B$2:$B$8</c:f>
              <c:numCache>
                <c:formatCode>General</c:formatCode>
                <c:ptCount val="7"/>
                <c:pt idx="0">
                  <c:v>4.5</c:v>
                </c:pt>
                <c:pt idx="1">
                  <c:v>4.94</c:v>
                </c:pt>
                <c:pt idx="2">
                  <c:v>6.4</c:v>
                </c:pt>
                <c:pt idx="3">
                  <c:v>6.92</c:v>
                </c:pt>
                <c:pt idx="4">
                  <c:v>7.46</c:v>
                </c:pt>
                <c:pt idx="5">
                  <c:v>8.030000000000001</c:v>
                </c:pt>
                <c:pt idx="6">
                  <c:v>8.49</c:v>
                </c:pt>
              </c:numCache>
            </c:numRef>
          </c:xVal>
          <c:yVal>
            <c:numRef>
              <c:f>Summary!$C$2:$C$8</c:f>
              <c:numCache>
                <c:formatCode>General</c:formatCode>
                <c:ptCount val="7"/>
                <c:pt idx="0">
                  <c:v>116.1</c:v>
                </c:pt>
                <c:pt idx="1">
                  <c:v>129.8</c:v>
                </c:pt>
                <c:pt idx="2">
                  <c:v>167.0</c:v>
                </c:pt>
                <c:pt idx="3">
                  <c:v>182.1</c:v>
                </c:pt>
                <c:pt idx="4">
                  <c:v>200.1</c:v>
                </c:pt>
                <c:pt idx="5">
                  <c:v>209.275</c:v>
                </c:pt>
                <c:pt idx="6">
                  <c:v>226.6</c:v>
                </c:pt>
              </c:numCache>
            </c:numRef>
          </c:yVal>
        </c:ser>
        <c:dLbls>
          <c:showVal val="1"/>
        </c:dLbls>
        <c:axId val="564729368"/>
        <c:axId val="695856040"/>
      </c:scatterChart>
      <c:valAx>
        <c:axId val="564729368"/>
        <c:scaling>
          <c:orientation val="minMax"/>
        </c:scaling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x-ray </a:t>
                </a:r>
                <a:r>
                  <a:rPr lang="en-US" dirty="0" smtClean="0"/>
                  <a:t>Energy (</a:t>
                </a:r>
                <a:r>
                  <a:rPr lang="en-US" dirty="0" err="1" smtClean="0"/>
                  <a:t>keV</a:t>
                </a:r>
                <a:r>
                  <a:rPr lang="en-US" dirty="0" smtClean="0"/>
                  <a:t>)</a:t>
                </a:r>
                <a:endParaRPr lang="en-US" dirty="0"/>
              </a:p>
            </c:rich>
          </c:tx>
          <c:layout/>
        </c:title>
        <c:numFmt formatCode="General" sourceLinked="1"/>
        <c:tickLblPos val="nextTo"/>
        <c:crossAx val="695856040"/>
        <c:crosses val="autoZero"/>
        <c:crossBetween val="midCat"/>
      </c:valAx>
      <c:valAx>
        <c:axId val="695856040"/>
        <c:scaling>
          <c:orientation val="minMax"/>
          <c:max val="250.0"/>
          <c:min val="0.0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ADC Channel (Average)</a:t>
                </a:r>
              </a:p>
            </c:rich>
          </c:tx>
          <c:layout/>
        </c:title>
        <c:numFmt formatCode="General" sourceLinked="1"/>
        <c:tickLblPos val="nextTo"/>
        <c:crossAx val="564729368"/>
        <c:crosses val="autoZero"/>
        <c:crossBetween val="midCat"/>
      </c:valAx>
      <c:spPr>
        <a:noFill/>
        <a:ln w="25400">
          <a:noFill/>
        </a:ln>
      </c:spPr>
    </c:plotArea>
    <c:plotVisOnly val="1"/>
  </c:chart>
  <c:spPr>
    <a:ln>
      <a:noFill/>
    </a:ln>
  </c:spPr>
  <c:txPr>
    <a:bodyPr/>
    <a:lstStyle/>
    <a:p>
      <a:pPr>
        <a:defRPr sz="1800"/>
      </a:pPr>
      <a:endParaRPr lang="en-US"/>
    </a:p>
  </c:txPr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7B3F04-38EB-4421-9065-D5469A543A4F}" type="datetimeFigureOut">
              <a:rPr lang="en-US" smtClean="0"/>
              <a:pPr/>
              <a:t>10/16/09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EAB4B2-ED32-474A-A065-C2CB988357B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EAB4B2-ED32-474A-A065-C2CB988357B3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69948" y="609600"/>
            <a:ext cx="5404104" cy="3282696"/>
          </a:xfrm>
          <a:prstGeom prst="roundRect">
            <a:avLst>
              <a:gd name="adj" fmla="val 10522"/>
            </a:avLst>
          </a:prstGeom>
          <a:ln w="57150"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none"/>
        </p:style>
        <p:txBody>
          <a:bodyPr tIns="182880" bIns="182880">
            <a:normAutofit/>
            <a:scene3d>
              <a:camera prst="orthographicFront"/>
              <a:lightRig rig="chilly" dir="t"/>
            </a:scene3d>
            <a:sp3d extrusionH="6350">
              <a:extrusionClr>
                <a:schemeClr val="bg1"/>
              </a:extrusionClr>
            </a:sp3d>
          </a:bodyPr>
          <a:lstStyle>
            <a:lvl1pPr marL="342900" indent="-342900" algn="ctr" defTabSz="914400" rtl="0" eaLnBrk="1" latinLnBrk="0" hangingPunct="1">
              <a:lnSpc>
                <a:spcPts val="5200"/>
              </a:lnSpc>
              <a:spcBef>
                <a:spcPts val="2000"/>
              </a:spcBef>
              <a:buSzPct val="80000"/>
              <a:buFont typeface="Wingdings" pitchFamily="2" charset="2"/>
              <a:buNone/>
              <a:defRPr sz="5400" b="1" kern="1200" baseline="0">
                <a:gradFill>
                  <a:gsLst>
                    <a:gs pos="5000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7400" y="4191000"/>
            <a:ext cx="5029200" cy="1447800"/>
          </a:xfrm>
          <a:effectLst/>
        </p:spPr>
        <p:txBody>
          <a:bodyPr/>
          <a:lstStyle>
            <a:lvl1pPr marL="0" indent="0" algn="ctr" defTabSz="914400" rtl="0" eaLnBrk="1" latinLnBrk="0" hangingPunct="1">
              <a:spcBef>
                <a:spcPts val="0"/>
              </a:spcBef>
              <a:buSzPct val="80000"/>
              <a:buFont typeface="Wingdings" pitchFamily="2" charset="2"/>
              <a:buNone/>
              <a:defRPr sz="2000" b="1" kern="1200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effectLst/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26175"/>
            <a:ext cx="2133600" cy="27781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-65" charset="0"/>
              </a:defRPr>
            </a:lvl1pPr>
          </a:lstStyle>
          <a:p>
            <a:fld id="{774E8AA5-F64F-4291-838E-00B5250C4249}" type="datetime1">
              <a:rPr lang="en-US" smtClean="0"/>
              <a:pPr/>
              <a:t>10/16/09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C7990E-06A1-984D-A69D-41592EBD54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91670" y="793376"/>
            <a:ext cx="3807293" cy="968189"/>
          </a:xfrm>
          <a:scene3d>
            <a:camera prst="orthographicFront"/>
            <a:lightRig rig="chilly" dir="t"/>
          </a:scene3d>
          <a:sp3d extrusionH="12700">
            <a:extrusionClr>
              <a:schemeClr val="bg1"/>
            </a:extrusionClr>
          </a:sp3d>
        </p:spPr>
        <p:txBody>
          <a:bodyPr anchor="b">
            <a:sp3d extrusionH="12700">
              <a:extrusionClr>
                <a:schemeClr val="bg1"/>
              </a:extrusionClr>
            </a:sp3d>
          </a:bodyPr>
          <a:lstStyle>
            <a:lvl1pPr algn="l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3600" b="1" kern="1200" baseline="0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591670" y="1748118"/>
            <a:ext cx="3807293" cy="3585882"/>
          </a:xfrm>
          <a:effectLst/>
        </p:spPr>
        <p:txBody>
          <a:bodyPr/>
          <a:lstStyle>
            <a:lvl1pPr marL="0" indent="0">
              <a:lnSpc>
                <a:spcPct val="110000"/>
              </a:lnSpc>
              <a:buNone/>
              <a:defRPr sz="2000" kern="1200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effectLst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4800600" y="671514"/>
            <a:ext cx="3810000" cy="4599734"/>
          </a:xfrm>
          <a:prstGeom prst="roundRect">
            <a:avLst>
              <a:gd name="adj" fmla="val 4391"/>
            </a:avLst>
          </a:prstGeom>
          <a:noFill/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none"/>
        </p:style>
        <p:txBody>
          <a:bodyPr>
            <a:noAutofit/>
            <a:sp3d extrusionH="6350">
              <a:bevelT w="19050" h="12700" prst="softRound"/>
              <a:extrusionClr>
                <a:schemeClr val="bg1"/>
              </a:extrusionClr>
            </a:sp3d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SzPct val="80000"/>
              <a:buFont typeface="Wingdings" pitchFamily="2" charset="2"/>
              <a:buNone/>
              <a:defRPr sz="2400" kern="1200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effectLst>
                  <a:innerShdw blurRad="63500" dist="25400" dir="10800000">
                    <a:schemeClr val="bg1">
                      <a:alpha val="50000"/>
                    </a:schemeClr>
                  </a:innerShdw>
                </a:effectLst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>
          <a:xfrm>
            <a:off x="457200" y="6226175"/>
            <a:ext cx="2133600" cy="27781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-65" charset="0"/>
              </a:defRPr>
            </a:lvl1pPr>
          </a:lstStyle>
          <a:p>
            <a:fld id="{712FEFB0-2DEA-41D9-8C64-4801072A3967}" type="datetime1">
              <a:rPr lang="en-US" smtClean="0"/>
              <a:pPr/>
              <a:t>10/16/09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39C7990E-06A1-984D-A69D-41592EBD54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430306"/>
            <a:ext cx="5484813" cy="1143000"/>
          </a:xfrm>
        </p:spPr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3100" y="1747839"/>
            <a:ext cx="7823200" cy="4316411"/>
          </a:xfrm>
        </p:spPr>
        <p:txBody>
          <a:bodyPr vert="eaVert"/>
          <a:lstStyle>
            <a:lvl1pPr>
              <a:defRPr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21594000" scaled="0"/>
                </a:gradFill>
                <a:effectLst/>
              </a:defRPr>
            </a:lvl1pPr>
            <a:lvl2pPr>
              <a:defRPr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21594000" scaled="0"/>
                </a:gradFill>
                <a:effectLst/>
              </a:defRPr>
            </a:lvl2pPr>
            <a:lvl3pPr>
              <a:defRPr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21594000" scaled="0"/>
                </a:gradFill>
                <a:effectLst/>
              </a:defRPr>
            </a:lvl3pPr>
            <a:lvl4pPr>
              <a:defRPr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21594000" scaled="0"/>
                </a:gradFill>
                <a:effectLst/>
              </a:defRPr>
            </a:lvl4pPr>
            <a:lvl5pPr>
              <a:defRPr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21594000" scaled="0"/>
                </a:gradFill>
                <a:effectLst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26175"/>
            <a:ext cx="2133600" cy="27781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-65" charset="0"/>
              </a:defRPr>
            </a:lvl1pPr>
          </a:lstStyle>
          <a:p>
            <a:fld id="{D694B924-D63E-4C11-94CF-534F306BA6C6}" type="datetime1">
              <a:rPr lang="en-US" smtClean="0"/>
              <a:pPr/>
              <a:t>10/16/09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C7990E-06A1-984D-A69D-41592EBD54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72082" y="389966"/>
            <a:ext cx="1524000" cy="5736198"/>
          </a:xfrm>
        </p:spPr>
        <p:txBody>
          <a:bodyPr vert="eaVert"/>
          <a:lstStyle>
            <a:lvl1pPr>
              <a:defRPr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21594000" scaled="0"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399" y="644525"/>
            <a:ext cx="6399213" cy="5419726"/>
          </a:xfrm>
        </p:spPr>
        <p:txBody>
          <a:bodyPr vert="eaVert"/>
          <a:lstStyle>
            <a:lvl1pPr>
              <a:defRPr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21594000" scaled="0"/>
                </a:gradFill>
                <a:effectLst/>
              </a:defRPr>
            </a:lvl1pPr>
            <a:lvl2pPr>
              <a:defRPr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21594000" scaled="0"/>
                </a:gradFill>
                <a:effectLst/>
              </a:defRPr>
            </a:lvl2pPr>
            <a:lvl3pPr>
              <a:defRPr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21594000" scaled="0"/>
                </a:gradFill>
                <a:effectLst/>
              </a:defRPr>
            </a:lvl3pPr>
            <a:lvl4pPr>
              <a:defRPr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21594000" scaled="0"/>
                </a:gradFill>
                <a:effectLst/>
              </a:defRPr>
            </a:lvl4pPr>
            <a:lvl5pPr>
              <a:defRPr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21594000" scaled="0"/>
                </a:gradFill>
                <a:effectLst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26175"/>
            <a:ext cx="2133600" cy="27781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-65" charset="0"/>
              </a:defRPr>
            </a:lvl1pPr>
          </a:lstStyle>
          <a:p>
            <a:fld id="{5E450CDC-6BFB-438C-8C89-D4C45672752B}" type="datetime1">
              <a:rPr lang="en-US" smtClean="0"/>
              <a:pPr/>
              <a:t>10/16/09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C7990E-06A1-984D-A69D-41592EBD54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26175"/>
            <a:ext cx="2133600" cy="27781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-65" charset="0"/>
              </a:defRPr>
            </a:lvl1pPr>
          </a:lstStyle>
          <a:p>
            <a:fld id="{6AC93469-A021-47BD-87DE-1A1049C45AC9}" type="datetime1">
              <a:rPr lang="en-US" smtClean="0"/>
              <a:pPr/>
              <a:t>10/16/09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90F0BE-8B93-4F33-A354-F33FCE1439E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1881187" y="631824"/>
            <a:ext cx="5407025" cy="3281363"/>
          </a:xfrm>
          <a:prstGeom prst="roundRect">
            <a:avLst>
              <a:gd name="adj" fmla="val 8881"/>
            </a:avLst>
          </a:prstGeom>
          <a:noFill/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none"/>
        </p:style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8368" y="4495800"/>
            <a:ext cx="7827264" cy="1219200"/>
          </a:xfrm>
        </p:spPr>
        <p:txBody>
          <a:bodyPr anchor="b" anchorCtr="0"/>
          <a:lstStyle>
            <a:lvl1pPr>
              <a:lnSpc>
                <a:spcPts val="5200"/>
              </a:lnSpc>
              <a:defRPr sz="4800" b="1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8368" y="5715000"/>
            <a:ext cx="7827264" cy="501000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 b="1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57200" y="6221413"/>
            <a:ext cx="2133600" cy="300037"/>
          </a:xfrm>
          <a:prstGeom prst="rect">
            <a:avLst/>
          </a:prstGeom>
        </p:spPr>
        <p:txBody>
          <a:bodyPr/>
          <a:lstStyle>
            <a:lvl1pPr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-65" charset="0"/>
              </a:defRPr>
            </a:lvl1pPr>
          </a:lstStyle>
          <a:p>
            <a:fld id="{4D5FDC57-7BCD-4680-A721-CC90DD749949}" type="datetime1">
              <a:rPr lang="en-US" smtClean="0"/>
              <a:pPr/>
              <a:t>10/16/09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3124200" y="6211888"/>
            <a:ext cx="2895600" cy="301625"/>
          </a:xfrm>
        </p:spPr>
        <p:txBody>
          <a:bodyPr/>
          <a:lstStyle>
            <a:lvl1pPr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6553200" y="6211888"/>
            <a:ext cx="2133600" cy="301625"/>
          </a:xfrm>
        </p:spPr>
        <p:txBody>
          <a:bodyPr/>
          <a:lstStyle>
            <a:lvl1pPr>
              <a:defRPr sz="1400" b="1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9C7990E-06A1-984D-A69D-41592EBD54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2424953"/>
            <a:ext cx="7823200" cy="1474788"/>
          </a:xfrm>
        </p:spPr>
        <p:txBody>
          <a:bodyPr anchor="b" anchorCtr="0"/>
          <a:lstStyle>
            <a:lvl1pPr algn="ctr">
              <a:defRPr sz="4800" b="1" cap="none" baseline="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3100" y="3913188"/>
            <a:ext cx="7823200" cy="554694"/>
          </a:xfrm>
        </p:spPr>
        <p:txBody>
          <a:bodyPr/>
          <a:lstStyle>
            <a:lvl1pPr marL="0" indent="0" algn="ctr" defTabSz="914400" rtl="0" eaLnBrk="1" latinLnBrk="0" hangingPunct="1">
              <a:spcBef>
                <a:spcPts val="0"/>
              </a:spcBef>
              <a:buSzPct val="80000"/>
              <a:buFont typeface="Wingdings" pitchFamily="2" charset="2"/>
              <a:buNone/>
              <a:defRPr sz="2000" b="1" kern="1200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effectLst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26175"/>
            <a:ext cx="2133600" cy="27781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-65" charset="0"/>
              </a:defRPr>
            </a:lvl1pPr>
          </a:lstStyle>
          <a:p>
            <a:fld id="{0D5926A2-7B38-42A6-9939-9914DCC88AFB}" type="datetime1">
              <a:rPr lang="en-US" smtClean="0"/>
              <a:pPr/>
              <a:t>10/16/09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C7990E-06A1-984D-A69D-41592EBD54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47838"/>
            <a:ext cx="3563470" cy="4316786"/>
          </a:xfrm>
        </p:spPr>
        <p:txBody>
          <a:bodyPr/>
          <a:lstStyle>
            <a:lvl1pPr>
              <a:spcBef>
                <a:spcPts val="16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199" y="1747838"/>
            <a:ext cx="3565526" cy="4316786"/>
          </a:xfrm>
        </p:spPr>
        <p:txBody>
          <a:bodyPr/>
          <a:lstStyle>
            <a:lvl1pPr>
              <a:spcBef>
                <a:spcPts val="16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26175"/>
            <a:ext cx="2133600" cy="27781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-65" charset="0"/>
              </a:defRPr>
            </a:lvl1pPr>
          </a:lstStyle>
          <a:p>
            <a:fld id="{66A6241C-B4A4-49F1-A7B3-9E71DEA4F49B}" type="datetime1">
              <a:rPr lang="en-US" smtClean="0"/>
              <a:pPr/>
              <a:t>10/16/09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C7990E-06A1-984D-A69D-41592EBD54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398" y="1515035"/>
            <a:ext cx="3566160" cy="639762"/>
          </a:xfrm>
        </p:spPr>
        <p:txBody>
          <a:bodyPr anchor="b"/>
          <a:lstStyle>
            <a:lvl1pPr marL="0" indent="0" algn="ctr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398" y="2271713"/>
            <a:ext cx="3566160" cy="3792911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8471" y="1515035"/>
            <a:ext cx="3566160" cy="639762"/>
          </a:xfrm>
        </p:spPr>
        <p:txBody>
          <a:bodyPr anchor="b"/>
          <a:lstStyle>
            <a:lvl1pPr marL="0" indent="0" algn="ctr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8471" y="2271713"/>
            <a:ext cx="3566160" cy="3792911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26175"/>
            <a:ext cx="2133600" cy="27781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-65" charset="0"/>
              </a:defRPr>
            </a:lvl1pPr>
          </a:lstStyle>
          <a:p>
            <a:fld id="{E317765D-68CD-4F00-8E2D-C3709BE74826}" type="datetime1">
              <a:rPr lang="en-US" smtClean="0"/>
              <a:pPr/>
              <a:t>10/16/09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C7990E-06A1-984D-A69D-41592EBD54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26175"/>
            <a:ext cx="2133600" cy="27781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-65" charset="0"/>
              </a:defRPr>
            </a:lvl1pPr>
          </a:lstStyle>
          <a:p>
            <a:fld id="{C65CD347-FFB7-4B4E-A924-9402956D4CB6}" type="datetime1">
              <a:rPr lang="en-US" smtClean="0"/>
              <a:pPr/>
              <a:t>10/16/09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C7990E-06A1-984D-A69D-41592EBD54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226175"/>
            <a:ext cx="2133600" cy="27781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-65" charset="0"/>
              </a:defRPr>
            </a:lvl1pPr>
          </a:lstStyle>
          <a:p>
            <a:fld id="{071BFDD8-5086-42B4-B409-1478FF98C6C6}" type="datetime1">
              <a:rPr lang="en-US" smtClean="0"/>
              <a:pPr/>
              <a:t>10/16/09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C7990E-06A1-984D-A69D-41592EBD54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1670" y="793376"/>
            <a:ext cx="3794760" cy="968189"/>
          </a:xfrm>
        </p:spPr>
        <p:txBody>
          <a:bodyPr anchor="b"/>
          <a:lstStyle>
            <a:lvl1pPr algn="l">
              <a:lnSpc>
                <a:spcPts val="4000"/>
              </a:lnSpc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658906"/>
            <a:ext cx="3794760" cy="5405719"/>
          </a:xfrm>
        </p:spPr>
        <p:txBody>
          <a:bodyPr/>
          <a:lstStyle>
            <a:lvl1pPr>
              <a:spcBef>
                <a:spcPts val="2000"/>
              </a:spcBef>
              <a:defRPr sz="2200">
                <a:effectLst/>
              </a:defRPr>
            </a:lvl1pPr>
            <a:lvl2pPr>
              <a:spcBef>
                <a:spcPts val="2000"/>
              </a:spcBef>
              <a:defRPr sz="2000">
                <a:effectLst/>
              </a:defRPr>
            </a:lvl2pPr>
            <a:lvl3pPr>
              <a:spcBef>
                <a:spcPts val="2000"/>
              </a:spcBef>
              <a:defRPr sz="1800">
                <a:effectLst/>
              </a:defRPr>
            </a:lvl3pPr>
            <a:lvl4pPr>
              <a:spcBef>
                <a:spcPts val="2000"/>
              </a:spcBef>
              <a:defRPr sz="1800">
                <a:effectLst/>
              </a:defRPr>
            </a:lvl4pPr>
            <a:lvl5pPr>
              <a:spcBef>
                <a:spcPts val="2000"/>
              </a:spcBef>
              <a:defRPr sz="1800">
                <a:effectLst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1670" y="1748118"/>
            <a:ext cx="3794760" cy="3814482"/>
          </a:xfrm>
        </p:spPr>
        <p:txBody>
          <a:bodyPr/>
          <a:lstStyle>
            <a:lvl1pPr marL="0" indent="0">
              <a:lnSpc>
                <a:spcPct val="110000"/>
              </a:lnSpc>
              <a:buNone/>
              <a:defRPr sz="2000"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26175"/>
            <a:ext cx="2133600" cy="27781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-65" charset="0"/>
              </a:defRPr>
            </a:lvl1pPr>
          </a:lstStyle>
          <a:p>
            <a:fld id="{D7C65C97-B330-4CB5-9291-E2C1F10594B9}" type="datetime1">
              <a:rPr lang="en-US" smtClean="0"/>
              <a:pPr/>
              <a:t>10/16/09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C7990E-06A1-984D-A69D-41592EBD54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76200"/>
            <a:ext cx="7313613" cy="609600"/>
          </a:xfrm>
          <a:prstGeom prst="rect">
            <a:avLst/>
          </a:prstGeom>
          <a:scene3d>
            <a:camera prst="orthographicFront"/>
            <a:lightRig rig="chilly" dir="t"/>
          </a:scene3d>
          <a:sp3d extrusionH="12700">
            <a:extrusionClr>
              <a:schemeClr val="bg1"/>
            </a:extrusionClr>
          </a:sp3d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295400"/>
            <a:ext cx="7313613" cy="4756150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  <a:scene3d>
              <a:camera prst="orthographicFront"/>
              <a:lightRig rig="chilly" dir="t"/>
            </a:scene3d>
            <a:sp3d extrusionH="6350">
              <a:extrusionClr>
                <a:schemeClr val="bg1"/>
              </a:extrusionClr>
            </a:sp3d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226175"/>
            <a:ext cx="2895600" cy="2778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sz="11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226175"/>
            <a:ext cx="2133600" cy="2778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400" b="1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39C7990E-06A1-984D-A69D-41592EBD540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30" name="Picture 9" descr="sm1.bmp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200" y="6161088"/>
            <a:ext cx="10668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 userDrawn="1"/>
        </p:nvSpPr>
        <p:spPr>
          <a:xfrm>
            <a:off x="1104900" y="6629400"/>
            <a:ext cx="1630575" cy="215444"/>
          </a:xfrm>
          <a:prstGeom prst="rect">
            <a:avLst/>
          </a:prstGeom>
          <a:noFill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800" dirty="0" smtClean="0"/>
              <a:t>ALS user meeting workshop 10/09</a:t>
            </a:r>
            <a:endParaRPr lang="en-US" sz="8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hf hdr="0" ftr="0" dt="0"/>
  <p:txStyles>
    <p:titleStyle>
      <a:lvl1pPr algn="ctr" rtl="0" eaLnBrk="1" fontAlgn="base" hangingPunct="1">
        <a:lnSpc>
          <a:spcPts val="5600"/>
        </a:lnSpc>
        <a:spcBef>
          <a:spcPct val="0"/>
        </a:spcBef>
        <a:spcAft>
          <a:spcPct val="0"/>
        </a:spcAft>
        <a:defRPr sz="3200" b="1" kern="1200" spc="50">
          <a:ln w="12700" cmpd="sng">
            <a:solidFill>
              <a:schemeClr val="accent6">
                <a:satMod val="120000"/>
                <a:shade val="80000"/>
              </a:schemeClr>
            </a:solidFill>
            <a:prstDash val="solid"/>
          </a:ln>
          <a:solidFill>
            <a:schemeClr val="tx1"/>
          </a:solidFill>
          <a:effectLst>
            <a:glow rad="25400">
              <a:schemeClr val="accent3">
                <a:alpha val="3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ctr" rtl="0" eaLnBrk="1" fontAlgn="base" hangingPunct="1">
        <a:lnSpc>
          <a:spcPts val="56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orbel" charset="0"/>
          <a:ea typeface="ＭＳ Ｐゴシック" charset="-128"/>
          <a:cs typeface="ＭＳ Ｐゴシック" charset="-128"/>
        </a:defRPr>
      </a:lvl2pPr>
      <a:lvl3pPr algn="ctr" rtl="0" eaLnBrk="1" fontAlgn="base" hangingPunct="1">
        <a:lnSpc>
          <a:spcPts val="56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orbel" charset="0"/>
          <a:ea typeface="ＭＳ Ｐゴシック" charset="-128"/>
          <a:cs typeface="ＭＳ Ｐゴシック" charset="-128"/>
        </a:defRPr>
      </a:lvl3pPr>
      <a:lvl4pPr algn="ctr" rtl="0" eaLnBrk="1" fontAlgn="base" hangingPunct="1">
        <a:lnSpc>
          <a:spcPts val="56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orbel" charset="0"/>
          <a:ea typeface="ＭＳ Ｐゴシック" charset="-128"/>
          <a:cs typeface="ＭＳ Ｐゴシック" charset="-128"/>
        </a:defRPr>
      </a:lvl4pPr>
      <a:lvl5pPr algn="ctr" rtl="0" eaLnBrk="1" fontAlgn="base" hangingPunct="1">
        <a:lnSpc>
          <a:spcPts val="56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orbel" charset="0"/>
          <a:ea typeface="ＭＳ Ｐゴシック" charset="-128"/>
          <a:cs typeface="ＭＳ Ｐゴシック" charset="-128"/>
        </a:defRPr>
      </a:lvl5pPr>
      <a:lvl6pPr marL="457200" algn="ctr" rtl="0" eaLnBrk="1" fontAlgn="base" hangingPunct="1">
        <a:lnSpc>
          <a:spcPts val="56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orbel" charset="0"/>
          <a:ea typeface="ＭＳ Ｐゴシック" charset="-128"/>
          <a:cs typeface="ＭＳ Ｐゴシック" charset="-128"/>
        </a:defRPr>
      </a:lvl6pPr>
      <a:lvl7pPr marL="914400" algn="ctr" rtl="0" eaLnBrk="1" fontAlgn="base" hangingPunct="1">
        <a:lnSpc>
          <a:spcPts val="56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orbel" charset="0"/>
          <a:ea typeface="ＭＳ Ｐゴシック" charset="-128"/>
          <a:cs typeface="ＭＳ Ｐゴシック" charset="-128"/>
        </a:defRPr>
      </a:lvl7pPr>
      <a:lvl8pPr marL="1371600" algn="ctr" rtl="0" eaLnBrk="1" fontAlgn="base" hangingPunct="1">
        <a:lnSpc>
          <a:spcPts val="56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orbel" charset="0"/>
          <a:ea typeface="ＭＳ Ｐゴシック" charset="-128"/>
          <a:cs typeface="ＭＳ Ｐゴシック" charset="-128"/>
        </a:defRPr>
      </a:lvl8pPr>
      <a:lvl9pPr marL="1828800" algn="ctr" rtl="0" eaLnBrk="1" fontAlgn="base" hangingPunct="1">
        <a:lnSpc>
          <a:spcPts val="56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orbe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1" fontAlgn="base" hangingPunct="1">
        <a:spcBef>
          <a:spcPts val="2000"/>
        </a:spcBef>
        <a:spcAft>
          <a:spcPct val="0"/>
        </a:spcAft>
        <a:buClr>
          <a:srgbClr val="0000FF"/>
        </a:buClr>
        <a:buSzPct val="100000"/>
        <a:buFont typeface="Wingdings" charset="2"/>
        <a:buChar char="u"/>
        <a:defRPr sz="3200" kern="1200">
          <a:solidFill>
            <a:srgbClr val="262626"/>
          </a:solidFill>
          <a:latin typeface="+mn-lt"/>
          <a:ea typeface="ＭＳ Ｐゴシック" charset="-128"/>
          <a:cs typeface="ＭＳ Ｐゴシック" charset="-128"/>
        </a:defRPr>
      </a:lvl1pPr>
      <a:lvl2pPr marL="685800" indent="-336550" algn="l" rtl="0" eaLnBrk="1" fontAlgn="base" hangingPunct="1">
        <a:spcBef>
          <a:spcPct val="20000"/>
        </a:spcBef>
        <a:spcAft>
          <a:spcPct val="0"/>
        </a:spcAft>
        <a:buClr>
          <a:srgbClr val="0000FF"/>
        </a:buClr>
        <a:buSzPct val="100000"/>
        <a:buFont typeface="Wingdings" charset="2"/>
        <a:buChar char="u"/>
        <a:defRPr sz="2800" kern="1200">
          <a:solidFill>
            <a:srgbClr val="262626"/>
          </a:solidFill>
          <a:latin typeface="+mn-lt"/>
          <a:ea typeface="ＭＳ Ｐゴシック" charset="-128"/>
          <a:cs typeface="+mn-cs"/>
        </a:defRPr>
      </a:lvl2pPr>
      <a:lvl3pPr marL="1035050" indent="-349250" algn="l" rtl="0" eaLnBrk="1" fontAlgn="base" hangingPunct="1">
        <a:spcBef>
          <a:spcPct val="20000"/>
        </a:spcBef>
        <a:spcAft>
          <a:spcPct val="0"/>
        </a:spcAft>
        <a:buClr>
          <a:srgbClr val="0000FF"/>
        </a:buClr>
        <a:buSzPct val="100000"/>
        <a:buFont typeface="Wingdings" charset="2"/>
        <a:buChar char="u"/>
        <a:defRPr sz="2800" kern="1200">
          <a:solidFill>
            <a:srgbClr val="262626"/>
          </a:solidFill>
          <a:latin typeface="+mn-lt"/>
          <a:ea typeface="ＭＳ Ｐゴシック" charset="-128"/>
          <a:cs typeface="+mn-cs"/>
        </a:defRPr>
      </a:lvl3pPr>
      <a:lvl4pPr marL="1371600" indent="-336550" algn="l" rtl="0" eaLnBrk="1" fontAlgn="base" hangingPunct="1">
        <a:spcBef>
          <a:spcPct val="20000"/>
        </a:spcBef>
        <a:spcAft>
          <a:spcPct val="0"/>
        </a:spcAft>
        <a:buClr>
          <a:srgbClr val="0000FF"/>
        </a:buClr>
        <a:buSzPct val="100000"/>
        <a:buFont typeface="Wingdings" charset="2"/>
        <a:buChar char="u"/>
        <a:defRPr sz="2400" kern="1200">
          <a:solidFill>
            <a:srgbClr val="262626"/>
          </a:solidFill>
          <a:latin typeface="+mn-lt"/>
          <a:ea typeface="ＭＳ Ｐゴシック" charset="-128"/>
          <a:cs typeface="+mn-cs"/>
        </a:defRPr>
      </a:lvl4pPr>
      <a:lvl5pPr marL="1720850" indent="-349250" algn="l" rtl="0" eaLnBrk="1" fontAlgn="base" hangingPunct="1">
        <a:spcBef>
          <a:spcPct val="20000"/>
        </a:spcBef>
        <a:spcAft>
          <a:spcPct val="0"/>
        </a:spcAft>
        <a:buClr>
          <a:srgbClr val="0000FF"/>
        </a:buClr>
        <a:buSzPct val="100000"/>
        <a:buFont typeface="Wingdings" charset="2"/>
        <a:buChar char="u"/>
        <a:defRPr sz="2400" kern="1200">
          <a:solidFill>
            <a:srgbClr val="262626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openxmlformats.org/officeDocument/2006/relationships/video" Target="file:///\\engfile4\ddoering\Projects\ICES\FCCD\DOCs\presentation\ALSUserMeeting%202009_10_16\gummetal.avi" TargetMode="External"/><Relationship Id="rId2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1" Type="http://schemas.openxmlformats.org/officeDocument/2006/relationships/vmlDrawing" Target="../drawings/vmlDrawing1.vml"/><Relationship Id="rId2" Type="http://schemas.openxmlformats.org/officeDocument/2006/relationships/video" Target="file://localhost/Peter/Projects/SyncCCD/12.3.2/tinmelting.avi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8.xml"/><Relationship Id="rId3" Type="http://schemas.openxmlformats.org/officeDocument/2006/relationships/oleObject" Target="../embeddings/oleObject2.bin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Peter/Projects/SyncCCD/12.3.2/timeframe.avi" TargetMode="External"/><Relationship Id="rId2" Type="http://schemas.openxmlformats.org/officeDocument/2006/relationships/slideLayout" Target="../slideLayouts/slideLayout8.xml"/><Relationship Id="rId3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3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28.jpe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Peter/Projects/SyncCCD/9.0.1/Stefano.mov" TargetMode="Externa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5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jpeg"/><Relationship Id="rId5" Type="http://schemas.openxmlformats.org/officeDocument/2006/relationships/image" Target="../media/image36.w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Microsoft_Equation1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image" Target="../media/image43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eg"/><Relationship Id="rId3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FCCD @ ALS</a:t>
            </a:r>
            <a:br>
              <a:rPr lang="en-US" dirty="0" smtClean="0"/>
            </a:br>
            <a:r>
              <a:rPr lang="en-US" sz="2400" dirty="0" smtClean="0"/>
              <a:t>ALS Users meeting</a:t>
            </a:r>
            <a:br>
              <a:rPr lang="en-US" sz="2400" dirty="0" smtClean="0"/>
            </a:br>
            <a:r>
              <a:rPr lang="en-US" sz="2400" dirty="0" smtClean="0"/>
              <a:t>10/2009</a:t>
            </a:r>
            <a:endParaRPr lang="en-US" sz="2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 smtClean="0"/>
              <a:t>Dionisio</a:t>
            </a:r>
            <a:r>
              <a:rPr lang="en-US" dirty="0" smtClean="0"/>
              <a:t> </a:t>
            </a:r>
            <a:r>
              <a:rPr lang="en-US" dirty="0" err="1" smtClean="0"/>
              <a:t>Doering</a:t>
            </a:r>
            <a:endParaRPr lang="en-US" dirty="0" smtClean="0"/>
          </a:p>
          <a:p>
            <a:r>
              <a:rPr lang="en-US" dirty="0" smtClean="0"/>
              <a:t>John Joseph</a:t>
            </a:r>
          </a:p>
          <a:p>
            <a:r>
              <a:rPr lang="en-US" dirty="0" smtClean="0"/>
              <a:t>Nord Andresen</a:t>
            </a:r>
          </a:p>
          <a:p>
            <a:r>
              <a:rPr lang="en-US" dirty="0" smtClean="0"/>
              <a:t>Peter </a:t>
            </a:r>
            <a:r>
              <a:rPr lang="en-US" dirty="0" err="1" smtClean="0"/>
              <a:t>Denes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7990E-06A1-984D-A69D-41592EBD540F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838200"/>
            <a:ext cx="4219575" cy="384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228600" y="152400"/>
            <a:ext cx="8610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chemeClr val="accent2"/>
                </a:solidFill>
              </a:rPr>
              <a:t>Time-resolved proof of principle experiment</a:t>
            </a:r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4953000" y="1295400"/>
            <a:ext cx="3581400" cy="447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-"/>
            </a:pPr>
            <a:r>
              <a:rPr lang="en-US"/>
              <a:t> in situ tensile loading of a 200 nm diameter single crystal nanowire (Karlsruhe)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/>
              <a:t> Understanding of the “smaller is stronger” effect in terms of dislocation activities by X-ray diffraction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/>
              <a:t> Follow one spot while loading the sample</a:t>
            </a:r>
          </a:p>
        </p:txBody>
      </p:sp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4806950"/>
            <a:ext cx="3657600" cy="205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7990E-06A1-984D-A69D-41592EBD540F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1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833438"/>
            <a:ext cx="4219575" cy="384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32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4802188"/>
            <a:ext cx="3657600" cy="205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228600" y="152400"/>
            <a:ext cx="8610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chemeClr val="accent2"/>
                </a:solidFill>
              </a:rPr>
              <a:t>Time-resolved proof of principle experiment</a:t>
            </a:r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4953000" y="1295400"/>
            <a:ext cx="3581400" cy="447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-"/>
            </a:pPr>
            <a:r>
              <a:rPr lang="en-US"/>
              <a:t> in situ tensile loading of a 200 nm diameter single crystal nanowire (Karlsruhe)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/>
              <a:t> Understanding of the “smaller is stronger” effect in terms of dislocation activities by X-ray diffraction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/>
              <a:t> Follow one spot while loading the sample</a:t>
            </a:r>
          </a:p>
        </p:txBody>
      </p:sp>
      <p:sp>
        <p:nvSpPr>
          <p:cNvPr id="26629" name="Line 5"/>
          <p:cNvSpPr>
            <a:spLocks noChangeShapeType="1"/>
          </p:cNvSpPr>
          <p:nvPr/>
        </p:nvSpPr>
        <p:spPr bwMode="auto">
          <a:xfrm>
            <a:off x="304800" y="533400"/>
            <a:ext cx="7848600" cy="5943600"/>
          </a:xfrm>
          <a:prstGeom prst="line">
            <a:avLst/>
          </a:prstGeom>
          <a:noFill/>
          <a:ln w="2540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6630" name="Line 6"/>
          <p:cNvSpPr>
            <a:spLocks noChangeShapeType="1"/>
          </p:cNvSpPr>
          <p:nvPr/>
        </p:nvSpPr>
        <p:spPr bwMode="auto">
          <a:xfrm flipV="1">
            <a:off x="457200" y="381000"/>
            <a:ext cx="8001000" cy="6019800"/>
          </a:xfrm>
          <a:prstGeom prst="line">
            <a:avLst/>
          </a:prstGeom>
          <a:noFill/>
          <a:ln w="2540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7990E-06A1-984D-A69D-41592EBD540F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228600" y="152400"/>
            <a:ext cx="86106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chemeClr val="accent2"/>
                </a:solidFill>
              </a:rPr>
              <a:t>Time-resolved proof of principle experiment: backup plan</a:t>
            </a: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127125"/>
            <a:ext cx="3048000" cy="233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4419600" y="1050925"/>
            <a:ext cx="4419600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-"/>
            </a:pPr>
            <a:r>
              <a:rPr lang="en-US" sz="2000"/>
              <a:t> Gum Metal (Ti–24(Nb+V+Ta)–(Zr,Hf)–O)</a:t>
            </a:r>
            <a:r>
              <a:rPr lang="en-US" sz="2000">
                <a:latin typeface="Times-Roman" charset="0"/>
              </a:rPr>
              <a:t> </a:t>
            </a:r>
            <a:r>
              <a:rPr lang="en-US" sz="2000"/>
              <a:t>deformation: exceptional elastic deformation, high strength, no work hardening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sz="2000"/>
              <a:t> New non-dislocation deformation  mechanism (Nobody knows how it works!)</a:t>
            </a:r>
          </a:p>
        </p:txBody>
      </p:sp>
      <p:pic>
        <p:nvPicPr>
          <p:cNvPr id="27655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3641725"/>
            <a:ext cx="2819400" cy="286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657" name="Text Box 9"/>
          <p:cNvSpPr txBox="1">
            <a:spLocks noChangeArrowheads="1"/>
          </p:cNvSpPr>
          <p:nvPr/>
        </p:nvSpPr>
        <p:spPr bwMode="auto">
          <a:xfrm>
            <a:off x="6096000" y="3565525"/>
            <a:ext cx="2743200" cy="298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-"/>
            </a:pPr>
            <a:r>
              <a:rPr lang="en-US" sz="2000"/>
              <a:t> Polycrystalline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sz="2000"/>
              <a:t> Large residual deformation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sz="2000"/>
              <a:t> Splitting of the peak: phase transformation?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sz="2000"/>
              <a:t> Time resolved reciprocal space mapping  is required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7990E-06A1-984D-A69D-41592EBD540F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9" name="gummetal.avi">
            <a:hlinkClick r:id="" action="ppaction://media"/>
          </p:cNvPr>
          <p:cNvPicPr/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3276600" y="3886200"/>
            <a:ext cx="2667000" cy="266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3962400" y="1295400"/>
            <a:ext cx="4038600" cy="137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-"/>
            </a:pPr>
            <a:r>
              <a:rPr lang="en-US" b="1"/>
              <a:t> Tin melting  (T ~ 232 C)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b="1"/>
              <a:t> Sudden grain rotation and splitting before melt?</a:t>
            </a:r>
          </a:p>
        </p:txBody>
      </p:sp>
      <p:graphicFrame>
        <p:nvGraphicFramePr>
          <p:cNvPr id="14341" name="Object 5"/>
          <p:cNvGraphicFramePr>
            <a:graphicFrameLocks noChangeAspect="1"/>
          </p:cNvGraphicFramePr>
          <p:nvPr/>
        </p:nvGraphicFramePr>
        <p:xfrm>
          <a:off x="609600" y="4267200"/>
          <a:ext cx="3048000" cy="2473325"/>
        </p:xfrm>
        <a:graphic>
          <a:graphicData uri="http://schemas.openxmlformats.org/presentationml/2006/ole">
            <p:oleObj spid="_x0000_s138242" name="Graph" r:id="rId4" imgW="3810240" imgH="3091680" progId="">
              <p:embed/>
            </p:oleObj>
          </a:graphicData>
        </a:graphic>
      </p:graphicFrame>
      <p:pic>
        <p:nvPicPr>
          <p:cNvPr id="14346" name="Picture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53000" y="3581400"/>
            <a:ext cx="2867025" cy="286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347" name="Text Box 11"/>
          <p:cNvSpPr txBox="1">
            <a:spLocks noChangeArrowheads="1"/>
          </p:cNvSpPr>
          <p:nvPr/>
        </p:nvSpPr>
        <p:spPr bwMode="auto">
          <a:xfrm>
            <a:off x="228600" y="152400"/>
            <a:ext cx="86106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chemeClr val="accent2"/>
                </a:solidFill>
              </a:rPr>
              <a:t>Time-resolved proof of principle experiment: backup plan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7990E-06A1-984D-A69D-41592EBD540F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9" name="tinmelting.avi">
            <a:hlinkClick r:id="" action="ppaction://media"/>
          </p:cNvPr>
          <p:cNvPicPr/>
          <p:nvPr>
            <a:videoFile r:link="rId2"/>
          </p:nvPr>
        </p:nvPicPr>
        <p:blipFill>
          <a:blip r:embed="rId6"/>
          <a:stretch>
            <a:fillRect/>
          </a:stretch>
        </p:blipFill>
        <p:spPr>
          <a:xfrm>
            <a:off x="609600" y="1295400"/>
            <a:ext cx="3048000" cy="304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436" name="Object 4"/>
          <p:cNvGraphicFramePr>
            <a:graphicFrameLocks noChangeAspect="1"/>
          </p:cNvGraphicFramePr>
          <p:nvPr/>
        </p:nvGraphicFramePr>
        <p:xfrm>
          <a:off x="228600" y="1752600"/>
          <a:ext cx="4724400" cy="3395663"/>
        </p:xfrm>
        <a:graphic>
          <a:graphicData uri="http://schemas.openxmlformats.org/presentationml/2006/ole">
            <p:oleObj spid="_x0000_s139266" name="Graph" r:id="rId3" imgW="4027680" imgH="2894400" progId="">
              <p:embed/>
            </p:oleObj>
          </a:graphicData>
        </a:graphic>
      </p:graphicFrame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228600" y="152400"/>
            <a:ext cx="8610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chemeClr val="accent2"/>
                </a:solidFill>
              </a:rPr>
              <a:t>Fast Diffraction scan</a:t>
            </a:r>
          </a:p>
        </p:txBody>
      </p:sp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5181600" y="1981200"/>
            <a:ext cx="3657600" cy="301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- 3200 data points </a:t>
            </a:r>
          </a:p>
          <a:p>
            <a:pPr>
              <a:spcBef>
                <a:spcPct val="50000"/>
              </a:spcBef>
            </a:pPr>
            <a:r>
              <a:rPr lang="en-US" b="1"/>
              <a:t>- 2. 7 min (@ 20 Hz) with Fast CCD (continuous scan)</a:t>
            </a:r>
          </a:p>
          <a:p>
            <a:pPr>
              <a:spcBef>
                <a:spcPct val="50000"/>
              </a:spcBef>
            </a:pPr>
            <a:r>
              <a:rPr lang="en-US" b="1"/>
              <a:t>- 6 hours 13 minutes with a MAR133 (stop and go)</a:t>
            </a:r>
          </a:p>
        </p:txBody>
      </p:sp>
      <p:sp>
        <p:nvSpPr>
          <p:cNvPr id="18439" name="Text Box 7"/>
          <p:cNvSpPr txBox="1">
            <a:spLocks noChangeArrowheads="1"/>
          </p:cNvSpPr>
          <p:nvPr/>
        </p:nvSpPr>
        <p:spPr bwMode="auto">
          <a:xfrm>
            <a:off x="304800" y="5257800"/>
            <a:ext cx="48768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Solder “grain structure” (just following where the strongest peak in the diffraction pattern is ! 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7990E-06A1-984D-A69D-41592EBD540F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71600"/>
            <a:ext cx="5486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381000" y="152400"/>
            <a:ext cx="85344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chemeClr val="accent2"/>
                </a:solidFill>
              </a:rPr>
              <a:t>Energy resolving capabilities: toward fast energy-resolved Laue</a:t>
            </a:r>
          </a:p>
        </p:txBody>
      </p:sp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5791200" y="2895600"/>
            <a:ext cx="3048000" cy="337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Potassium Titanyl Phosphate KTiOPO4 (or KTP)</a:t>
            </a:r>
          </a:p>
          <a:p>
            <a:pPr>
              <a:spcBef>
                <a:spcPct val="50000"/>
              </a:spcBef>
            </a:pPr>
            <a:r>
              <a:rPr lang="en-US"/>
              <a:t>Orthorhombic: </a:t>
            </a:r>
          </a:p>
          <a:p>
            <a:pPr>
              <a:spcBef>
                <a:spcPct val="50000"/>
              </a:spcBef>
            </a:pPr>
            <a:r>
              <a:rPr lang="en-US"/>
              <a:t>a= 1.28193 nm   </a:t>
            </a:r>
          </a:p>
          <a:p>
            <a:pPr>
              <a:spcBef>
                <a:spcPct val="50000"/>
              </a:spcBef>
            </a:pPr>
            <a:r>
              <a:rPr lang="en-US"/>
              <a:t>b= 0.63991 nm   </a:t>
            </a:r>
          </a:p>
          <a:p>
            <a:pPr>
              <a:spcBef>
                <a:spcPct val="50000"/>
              </a:spcBef>
            </a:pPr>
            <a:r>
              <a:rPr lang="en-US"/>
              <a:t>c= 1.05842 nm</a:t>
            </a:r>
          </a:p>
        </p:txBody>
      </p:sp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5715000" y="1371600"/>
            <a:ext cx="32004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A fast alternative to monochromator energy scan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7990E-06A1-984D-A69D-41592EBD540F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5638800" y="1371600"/>
            <a:ext cx="3276600" cy="429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-"/>
            </a:pPr>
            <a:r>
              <a:rPr lang="en-US"/>
              <a:t> Slits closed to maximum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/>
              <a:t> Single photon counts (each pixel is an energy dispersive detector)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/>
              <a:t> Pixel intensity proportional to photon energy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/>
              <a:t> 20 Hz frame rate</a:t>
            </a:r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381000" y="152400"/>
            <a:ext cx="85344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chemeClr val="accent2"/>
                </a:solidFill>
              </a:rPr>
              <a:t>Energy resolving capabilities: toward fast energy-resolved Laue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7990E-06A1-984D-A69D-41592EBD540F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7" name="timeframe.avi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1219200"/>
            <a:ext cx="5638800" cy="563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71600"/>
            <a:ext cx="5486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5867400" y="1219200"/>
            <a:ext cx="2971800" cy="429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Added up contribution of 2500 frames taken at 20 Hz (~ 2minutes exposure).</a:t>
            </a:r>
          </a:p>
          <a:p>
            <a:pPr>
              <a:spcBef>
                <a:spcPct val="50000"/>
              </a:spcBef>
            </a:pPr>
            <a:r>
              <a:rPr lang="en-US"/>
              <a:t>The original Laue frame is reconstructed but with statistics on single photon counts</a:t>
            </a:r>
          </a:p>
        </p:txBody>
      </p:sp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381000" y="152400"/>
            <a:ext cx="85344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chemeClr val="accent2"/>
                </a:solidFill>
              </a:rPr>
              <a:t>Energy resolving capabilities: toward fast energy-resolved Laue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7990E-06A1-984D-A69D-41592EBD540F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2057400"/>
            <a:ext cx="5715000" cy="4043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9747" name="Text Box 3"/>
          <p:cNvSpPr txBox="1">
            <a:spLocks noChangeArrowheads="1"/>
          </p:cNvSpPr>
          <p:nvPr/>
        </p:nvSpPr>
        <p:spPr bwMode="auto">
          <a:xfrm>
            <a:off x="1219200" y="1295400"/>
            <a:ext cx="7239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And energy sensitivity in photon counting mode …</a:t>
            </a:r>
          </a:p>
        </p:txBody>
      </p:sp>
      <p:sp>
        <p:nvSpPr>
          <p:cNvPr id="159749" name="Text Box 5"/>
          <p:cNvSpPr txBox="1">
            <a:spLocks noChangeArrowheads="1"/>
          </p:cNvSpPr>
          <p:nvPr/>
        </p:nvSpPr>
        <p:spPr bwMode="auto">
          <a:xfrm>
            <a:off x="381000" y="304800"/>
            <a:ext cx="8382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FFC000"/>
                </a:solidFill>
                <a:latin typeface="Tahoma" pitchFamily="34" charset="0"/>
              </a:rPr>
              <a:t>ALS/APS Fast Direct detection CCD (Prototype) …</a:t>
            </a:r>
          </a:p>
        </p:txBody>
      </p:sp>
      <p:pic>
        <p:nvPicPr>
          <p:cNvPr id="15975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24600" y="2057400"/>
            <a:ext cx="2495550" cy="207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9751" name="Text Box 7"/>
          <p:cNvSpPr txBox="1">
            <a:spLocks noChangeArrowheads="1"/>
          </p:cNvSpPr>
          <p:nvPr/>
        </p:nvSpPr>
        <p:spPr bwMode="auto">
          <a:xfrm>
            <a:off x="6172200" y="4343400"/>
            <a:ext cx="28194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/>
              <a:t>KTP crystal indexed. The energy of each reflection can be measured …</a:t>
            </a:r>
          </a:p>
          <a:p>
            <a:pPr>
              <a:spcBef>
                <a:spcPct val="50000"/>
              </a:spcBef>
              <a:buFont typeface="Symbol" pitchFamily="18" charset="2"/>
              <a:buChar char="Þ"/>
            </a:pPr>
            <a:r>
              <a:rPr lang="en-US" sz="1800" dirty="0" smtClean="0"/>
              <a:t>Energy-resolved </a:t>
            </a:r>
            <a:r>
              <a:rPr lang="en-US" sz="1800" dirty="0"/>
              <a:t>Laue diffraction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7990E-06A1-984D-A69D-41592EBD540F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457200" y="457200"/>
            <a:ext cx="8305800" cy="2523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chemeClr val="accent2"/>
                </a:solidFill>
              </a:rPr>
              <a:t>Concluding Remarks …</a:t>
            </a:r>
          </a:p>
          <a:p>
            <a:pPr>
              <a:spcBef>
                <a:spcPct val="50000"/>
              </a:spcBef>
            </a:pPr>
            <a:endParaRPr lang="en-US" dirty="0">
              <a:solidFill>
                <a:schemeClr val="accent2"/>
              </a:solidFill>
            </a:endParaRPr>
          </a:p>
          <a:p>
            <a:pPr>
              <a:spcBef>
                <a:spcPct val="50000"/>
              </a:spcBef>
            </a:pPr>
            <a:r>
              <a:rPr lang="en-US" dirty="0"/>
              <a:t>Promising .. but we need a bigger detector … </a:t>
            </a:r>
            <a:endParaRPr lang="en-US" dirty="0" smtClean="0"/>
          </a:p>
          <a:p>
            <a:pPr>
              <a:spcBef>
                <a:spcPct val="50000"/>
              </a:spcBef>
            </a:pPr>
            <a:r>
              <a:rPr lang="en-US" dirty="0" smtClean="0"/>
              <a:t>Data </a:t>
            </a:r>
            <a:r>
              <a:rPr lang="en-US" dirty="0"/>
              <a:t>storage and processing will become an issue (~90 000 frames, 58 GB in 2 days)</a:t>
            </a:r>
          </a:p>
          <a:p>
            <a:pPr>
              <a:spcBef>
                <a:spcPct val="50000"/>
              </a:spcBef>
            </a:pPr>
            <a:r>
              <a:rPr lang="en-US" dirty="0"/>
              <a:t>Experiments were conducted with slits at minimum size, frame rate was set to 20 Hz (~50 ms exposure time)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7990E-06A1-984D-A69D-41592EBD540F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ALS Workshop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295400" y="1905000"/>
            <a:ext cx="6477000" cy="3810000"/>
          </a:xfrm>
        </p:spPr>
        <p:txBody>
          <a:bodyPr/>
          <a:lstStyle/>
          <a:p>
            <a:r>
              <a:rPr lang="en-US" dirty="0" smtClean="0"/>
              <a:t>System description</a:t>
            </a:r>
          </a:p>
          <a:p>
            <a:r>
              <a:rPr lang="en-US" dirty="0" smtClean="0"/>
              <a:t>Experiments done at beam line  12.3.2</a:t>
            </a:r>
          </a:p>
          <a:p>
            <a:r>
              <a:rPr lang="en-US" dirty="0" smtClean="0"/>
              <a:t>Experiments done at beam line  9.0.1</a:t>
            </a:r>
          </a:p>
          <a:p>
            <a:r>
              <a:rPr lang="en-US" dirty="0" smtClean="0"/>
              <a:t>Next camera</a:t>
            </a:r>
          </a:p>
          <a:p>
            <a:pPr lvl="1"/>
            <a:r>
              <a:rPr lang="en-US" dirty="0" err="1" smtClean="0"/>
              <a:t>cFCCD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7990E-06A1-984D-A69D-41592EBD540F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 9.0.1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3587" y="990600"/>
            <a:ext cx="7770813" cy="4756150"/>
          </a:xfrm>
        </p:spPr>
        <p:txBody>
          <a:bodyPr/>
          <a:lstStyle/>
          <a:p>
            <a:r>
              <a:rPr lang="en-US" dirty="0" smtClean="0"/>
              <a:t>Thanks to Stefano </a:t>
            </a:r>
            <a:r>
              <a:rPr lang="en-US" dirty="0" err="1" smtClean="0"/>
              <a:t>Marchesini</a:t>
            </a:r>
            <a:r>
              <a:rPr lang="en-US" dirty="0" smtClean="0"/>
              <a:t> et. al.</a:t>
            </a:r>
            <a:endParaRPr lang="en-US" dirty="0"/>
          </a:p>
        </p:txBody>
      </p:sp>
      <p:graphicFrame>
        <p:nvGraphicFramePr>
          <p:cNvPr id="142338" name="Object 2"/>
          <p:cNvGraphicFramePr>
            <a:graphicFrameLocks noChangeAspect="1"/>
          </p:cNvGraphicFramePr>
          <p:nvPr/>
        </p:nvGraphicFramePr>
        <p:xfrm>
          <a:off x="1600200" y="1752600"/>
          <a:ext cx="6019800" cy="4651664"/>
        </p:xfrm>
        <a:graphic>
          <a:graphicData uri="http://schemas.openxmlformats.org/presentationml/2006/ole">
            <p:oleObj spid="_x0000_s142338" name="Acrobat Document" r:id="rId3" imgW="7632700" imgH="5905500" progId="">
              <p:embed/>
            </p:oleObj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0F0BE-8B93-4F33-A354-F33FCE1439E7}" type="slidenum">
              <a:rPr lang="en-US" smtClean="0"/>
              <a:pPr/>
              <a:t>20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 9.0.3: chamber for </a:t>
            </a:r>
            <a:r>
              <a:rPr lang="en-US" dirty="0" err="1" smtClean="0"/>
              <a:t>fCCD</a:t>
            </a:r>
            <a:endParaRPr lang="en-US" dirty="0"/>
          </a:p>
        </p:txBody>
      </p:sp>
      <p:graphicFrame>
        <p:nvGraphicFramePr>
          <p:cNvPr id="143363" name="Object 3"/>
          <p:cNvGraphicFramePr>
            <a:graphicFrameLocks noChangeAspect="1"/>
          </p:cNvGraphicFramePr>
          <p:nvPr/>
        </p:nvGraphicFramePr>
        <p:xfrm>
          <a:off x="0" y="990600"/>
          <a:ext cx="4758017" cy="3676650"/>
        </p:xfrm>
        <a:graphic>
          <a:graphicData uri="http://schemas.openxmlformats.org/presentationml/2006/ole">
            <p:oleObj spid="_x0000_s143363" name="Acrobat Document" r:id="rId3" imgW="7632700" imgH="5905500" progId="">
              <p:embed/>
            </p:oleObj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0F0BE-8B93-4F33-A354-F33FCE1439E7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6" name="Picture 5" descr="IMG_335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800" y="2819400"/>
            <a:ext cx="5384800" cy="4038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 9.0.3 : Movie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0F0BE-8B93-4F33-A354-F33FCE1439E7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5" name="Stefano.mo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1688"/>
            <a:ext cx="9144000" cy="68546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4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</a:t>
            </a:r>
            <a:r>
              <a:rPr lang="en-US" dirty="0" err="1" smtClean="0"/>
              <a:t>canera</a:t>
            </a:r>
            <a:r>
              <a:rPr lang="en-US" dirty="0" smtClean="0"/>
              <a:t> @ ALS : </a:t>
            </a:r>
            <a:r>
              <a:rPr lang="en-US" dirty="0" err="1" smtClean="0"/>
              <a:t>cFCCD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Same sensor: 480 x 480</a:t>
            </a:r>
          </a:p>
          <a:p>
            <a:r>
              <a:rPr lang="en-US" dirty="0" smtClean="0"/>
              <a:t>Same readout: </a:t>
            </a:r>
            <a:r>
              <a:rPr lang="en-US" dirty="0" err="1" smtClean="0"/>
              <a:t>fcric</a:t>
            </a:r>
            <a:r>
              <a:rPr lang="en-US" dirty="0" smtClean="0"/>
              <a:t> + back end electronics + camera link + PC</a:t>
            </a:r>
          </a:p>
          <a:p>
            <a:r>
              <a:rPr lang="en-US" dirty="0" smtClean="0"/>
              <a:t>New </a:t>
            </a:r>
          </a:p>
          <a:p>
            <a:pPr lvl="1"/>
            <a:r>
              <a:rPr lang="en-US" dirty="0" smtClean="0"/>
              <a:t>mechanics </a:t>
            </a:r>
          </a:p>
          <a:p>
            <a:pPr lvl="1"/>
            <a:r>
              <a:rPr lang="en-US" dirty="0" smtClean="0"/>
              <a:t>cooling system</a:t>
            </a:r>
          </a:p>
          <a:p>
            <a:r>
              <a:rPr lang="en-US" dirty="0" smtClean="0"/>
              <a:t>This camera will also be used at the LCLS (120 fps)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0F0BE-8B93-4F33-A354-F33FCE1439E7}" type="slidenum">
              <a:rPr lang="en-US" smtClean="0"/>
              <a:pPr/>
              <a:t>23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c(</a:t>
            </a:r>
            <a:r>
              <a:rPr lang="en-US" dirty="0" err="1" smtClean="0"/>
              <a:t>ompact</a:t>
            </a:r>
            <a:r>
              <a:rPr lang="en-US" dirty="0" smtClean="0"/>
              <a:t>)FCCD 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14400" y="4616450"/>
            <a:ext cx="7313613" cy="163195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FCCD 6” wafer holder</a:t>
            </a:r>
          </a:p>
          <a:p>
            <a:r>
              <a:rPr lang="en-US" dirty="0" err="1" smtClean="0"/>
              <a:t>cFCCD</a:t>
            </a:r>
            <a:r>
              <a:rPr lang="en-US" dirty="0" smtClean="0"/>
              <a:t> 2.5” cubic</a:t>
            </a:r>
          </a:p>
          <a:p>
            <a:r>
              <a:rPr lang="en-US" dirty="0" smtClean="0"/>
              <a:t>Mechanics is being designed to hold also a 1k frame store sensor</a:t>
            </a:r>
            <a:endParaRPr lang="en-US" dirty="0"/>
          </a:p>
        </p:txBody>
      </p:sp>
      <p:sp>
        <p:nvSpPr>
          <p:cNvPr id="17920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7920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0" y="1371600"/>
            <a:ext cx="2512774" cy="3151188"/>
          </a:xfrm>
          <a:prstGeom prst="rect">
            <a:avLst/>
          </a:prstGeom>
          <a:noFill/>
        </p:spPr>
      </p:pic>
      <p:pic>
        <p:nvPicPr>
          <p:cNvPr id="14" name="Picture 13" descr="P100046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028700"/>
            <a:ext cx="4724400" cy="354330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0F0BE-8B93-4F33-A354-F33FCE1439E7}" type="slidenum">
              <a:rPr lang="en-US" smtClean="0"/>
              <a:pPr/>
              <a:t>24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cFCCD</a:t>
            </a:r>
            <a:r>
              <a:rPr lang="en-US" dirty="0" smtClean="0"/>
              <a:t> mechanical model</a:t>
            </a:r>
            <a:endParaRPr lang="en-US" dirty="0"/>
          </a:p>
        </p:txBody>
      </p:sp>
      <p:sp>
        <p:nvSpPr>
          <p:cNvPr id="18227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82273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1371600"/>
            <a:ext cx="3667258" cy="4598988"/>
          </a:xfrm>
          <a:prstGeom prst="rect">
            <a:avLst/>
          </a:prstGeom>
          <a:noFill/>
        </p:spPr>
      </p:pic>
      <p:sp>
        <p:nvSpPr>
          <p:cNvPr id="18227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822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1371583"/>
            <a:ext cx="3667258" cy="4599005"/>
          </a:xfrm>
          <a:prstGeom prst="rect">
            <a:avLst/>
          </a:prstGeom>
          <a:noFill/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0F0BE-8B93-4F33-A354-F33FCE1439E7}" type="slidenum">
              <a:rPr lang="en-US" smtClean="0"/>
              <a:pPr/>
              <a:t>25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Prototype: done</a:t>
            </a:r>
          </a:p>
          <a:p>
            <a:r>
              <a:rPr lang="en-US" dirty="0" smtClean="0"/>
              <a:t>Test on beam line 12.3.2: done</a:t>
            </a:r>
          </a:p>
          <a:p>
            <a:r>
              <a:rPr lang="en-US" dirty="0" smtClean="0"/>
              <a:t>Test on beam line 9.0.1: done</a:t>
            </a:r>
          </a:p>
          <a:p>
            <a:r>
              <a:rPr lang="en-US" dirty="0" err="1" smtClean="0"/>
              <a:t>cFCCD</a:t>
            </a:r>
            <a:r>
              <a:rPr lang="en-US" dirty="0" smtClean="0"/>
              <a:t>: in progress (Jan 2010)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0F0BE-8B93-4F33-A354-F33FCE1439E7}" type="slidenum">
              <a:rPr lang="en-US" smtClean="0"/>
              <a:pPr/>
              <a:t>26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0F0BE-8B93-4F33-A354-F33FCE1439E7}" type="slidenum">
              <a:rPr lang="en-US" smtClean="0"/>
              <a:pPr/>
              <a:t>27</a:t>
            </a:fld>
            <a:endParaRPr lang="en-US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118235-21 post metal etch6"/>
          <p:cNvPicPr>
            <a:picLocks noChangeAspect="1" noChangeArrowheads="1"/>
          </p:cNvPicPr>
          <p:nvPr/>
        </p:nvPicPr>
        <p:blipFill>
          <a:blip r:embed="rId2"/>
          <a:srcRect l="35938" t="12337" r="35938" b="43723"/>
          <a:stretch>
            <a:fillRect/>
          </a:stretch>
        </p:blipFill>
        <p:spPr bwMode="auto">
          <a:xfrm>
            <a:off x="7162800" y="4572000"/>
            <a:ext cx="1893888" cy="2209800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(almost) Column-Parallel CCD</a:t>
            </a:r>
            <a:endParaRPr lang="en-US" dirty="0"/>
          </a:p>
        </p:txBody>
      </p:sp>
      <p:pic>
        <p:nvPicPr>
          <p:cNvPr id="5" name="Picture 4" descr="118235-21 post metal etch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90800" y="838200"/>
            <a:ext cx="4876800" cy="3641725"/>
          </a:xfrm>
          <a:prstGeom prst="rect">
            <a:avLst/>
          </a:prstGeom>
          <a:noFill/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7507288" y="1371600"/>
            <a:ext cx="874712" cy="7302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/>
              <a:t>Constant</a:t>
            </a:r>
          </a:p>
          <a:p>
            <a:r>
              <a:rPr lang="en-US" sz="1400"/>
              <a:t>Area</a:t>
            </a:r>
          </a:p>
          <a:p>
            <a:r>
              <a:rPr lang="en-US" sz="1400"/>
              <a:t>Taper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7473950" y="1992313"/>
            <a:ext cx="126682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>
                <a:solidFill>
                  <a:schemeClr val="tx2"/>
                </a:solidFill>
              </a:rPr>
              <a:t>Mini-shift reg.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7467600" y="2286000"/>
            <a:ext cx="1201738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Output stage</a:t>
            </a:r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 flipH="1" flipV="1">
            <a:off x="6781800" y="2286000"/>
            <a:ext cx="762000" cy="152400"/>
          </a:xfrm>
          <a:prstGeom prst="line">
            <a:avLst/>
          </a:prstGeom>
          <a:noFill/>
          <a:ln w="28575">
            <a:solidFill>
              <a:srgbClr val="000090"/>
            </a:solidFill>
            <a:round/>
            <a:headEnd/>
            <a:tailEnd type="triangle" w="med" len="med"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3810000" y="4724400"/>
            <a:ext cx="1966913" cy="1006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>
                <a:solidFill>
                  <a:srgbClr val="FF0000"/>
                </a:solidFill>
              </a:rPr>
              <a:t>~300 </a:t>
            </a:r>
            <a:r>
              <a:rPr lang="en-US" sz="2000">
                <a:solidFill>
                  <a:srgbClr val="FF0000"/>
                </a:solidFill>
                <a:cs typeface="Tahoma" pitchFamily="34" charset="0"/>
              </a:rPr>
              <a:t>µm pitch</a:t>
            </a:r>
            <a:br>
              <a:rPr lang="en-US" sz="2000">
                <a:solidFill>
                  <a:srgbClr val="FF0000"/>
                </a:solidFill>
                <a:cs typeface="Tahoma" pitchFamily="34" charset="0"/>
              </a:rPr>
            </a:br>
            <a:r>
              <a:rPr lang="en-US" sz="2000">
                <a:solidFill>
                  <a:srgbClr val="FF0000"/>
                </a:solidFill>
                <a:cs typeface="Tahoma" pitchFamily="34" charset="0"/>
              </a:rPr>
              <a:t>bond pads</a:t>
            </a:r>
            <a:br>
              <a:rPr lang="en-US" sz="2000">
                <a:solidFill>
                  <a:srgbClr val="FF0000"/>
                </a:solidFill>
                <a:cs typeface="Tahoma" pitchFamily="34" charset="0"/>
              </a:rPr>
            </a:br>
            <a:r>
              <a:rPr lang="en-US" sz="2000">
                <a:solidFill>
                  <a:srgbClr val="FF0000"/>
                </a:solidFill>
                <a:cs typeface="Tahoma" pitchFamily="34" charset="0"/>
              </a:rPr>
              <a:t>(wire-bondable)</a:t>
            </a:r>
          </a:p>
        </p:txBody>
      </p:sp>
      <p:sp>
        <p:nvSpPr>
          <p:cNvPr id="11" name="Line 11"/>
          <p:cNvSpPr>
            <a:spLocks noChangeShapeType="1"/>
          </p:cNvSpPr>
          <p:nvPr/>
        </p:nvSpPr>
        <p:spPr bwMode="auto">
          <a:xfrm>
            <a:off x="4495800" y="3733800"/>
            <a:ext cx="0" cy="990600"/>
          </a:xfrm>
          <a:prstGeom prst="line">
            <a:avLst/>
          </a:prstGeom>
          <a:noFill/>
          <a:ln w="28575">
            <a:solidFill>
              <a:srgbClr val="FF0000"/>
            </a:solidFill>
            <a:prstDash val="dash"/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2" name="Line 12"/>
          <p:cNvSpPr>
            <a:spLocks noChangeShapeType="1"/>
          </p:cNvSpPr>
          <p:nvPr/>
        </p:nvSpPr>
        <p:spPr bwMode="auto">
          <a:xfrm>
            <a:off x="5181600" y="3733800"/>
            <a:ext cx="0" cy="990600"/>
          </a:xfrm>
          <a:prstGeom prst="line">
            <a:avLst/>
          </a:prstGeom>
          <a:noFill/>
          <a:ln w="28575">
            <a:solidFill>
              <a:srgbClr val="FF0000"/>
            </a:solidFill>
            <a:prstDash val="dash"/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3" name="Line 13"/>
          <p:cNvSpPr>
            <a:spLocks noChangeShapeType="1"/>
          </p:cNvSpPr>
          <p:nvPr/>
        </p:nvSpPr>
        <p:spPr bwMode="auto">
          <a:xfrm>
            <a:off x="4495800" y="4572000"/>
            <a:ext cx="6858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4" name="Line 15"/>
          <p:cNvSpPr>
            <a:spLocks noChangeShapeType="1"/>
          </p:cNvSpPr>
          <p:nvPr/>
        </p:nvSpPr>
        <p:spPr bwMode="auto">
          <a:xfrm>
            <a:off x="7543800" y="2438400"/>
            <a:ext cx="457200" cy="2971800"/>
          </a:xfrm>
          <a:prstGeom prst="line">
            <a:avLst/>
          </a:prstGeom>
          <a:noFill/>
          <a:ln w="38100">
            <a:solidFill>
              <a:srgbClr val="00009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16" name="Picture 15" descr="118235-21 post metal etch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62400"/>
            <a:ext cx="2385687" cy="178181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900" y="838200"/>
            <a:ext cx="1714500" cy="15240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42900" y="2590800"/>
            <a:ext cx="19605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Mini-SR with taper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Metal strapping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rot="5400000">
            <a:off x="1504266" y="3409265"/>
            <a:ext cx="725269" cy="381000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7990E-06A1-984D-A69D-41592EBD540F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rot="10800000">
            <a:off x="914404" y="3722096"/>
            <a:ext cx="7924797" cy="4345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CCD Readout Based on </a:t>
            </a:r>
            <a:r>
              <a:rPr lang="en-US" i="1" dirty="0" smtClean="0"/>
              <a:t>CRIC</a:t>
            </a:r>
            <a:endParaRPr lang="en-US" i="1" dirty="0"/>
          </a:p>
        </p:txBody>
      </p:sp>
      <p:sp>
        <p:nvSpPr>
          <p:cNvPr id="63" name="Content Placeholder 62"/>
          <p:cNvSpPr>
            <a:spLocks noGrp="1"/>
          </p:cNvSpPr>
          <p:nvPr>
            <p:ph idx="1"/>
          </p:nvPr>
        </p:nvSpPr>
        <p:spPr>
          <a:xfrm>
            <a:off x="914400" y="4800600"/>
            <a:ext cx="7313613" cy="1600200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 smtClean="0"/>
              <a:t> Gain 8, 2, 1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 smtClean="0"/>
              <a:t> 12 + 1 bit ADC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 smtClean="0"/>
              <a:t>Covers 15-bit dynamic range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 smtClean="0"/>
              <a:t>Quantization error always &lt; </a:t>
            </a:r>
            <a:r>
              <a:rPr lang="en-US" dirty="0" err="1" smtClean="0"/>
              <a:t>photostatistics</a:t>
            </a:r>
            <a:endParaRPr lang="en-US" dirty="0" smtClean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 smtClean="0"/>
              <a:t>CDS – correlated double sampling</a:t>
            </a:r>
            <a:endParaRPr lang="en-US" dirty="0"/>
          </a:p>
        </p:txBody>
      </p:sp>
      <p:sp>
        <p:nvSpPr>
          <p:cNvPr id="4" name="Isosceles Triangle 3"/>
          <p:cNvSpPr/>
          <p:nvPr/>
        </p:nvSpPr>
        <p:spPr>
          <a:xfrm rot="5400000">
            <a:off x="1286500" y="3194548"/>
            <a:ext cx="1233952" cy="1063752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Isosceles Triangle 9"/>
          <p:cNvSpPr/>
          <p:nvPr/>
        </p:nvSpPr>
        <p:spPr>
          <a:xfrm rot="5400000">
            <a:off x="3267700" y="3194548"/>
            <a:ext cx="1233952" cy="1063752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 rot="5400000" flipH="1" flipV="1">
            <a:off x="2006895" y="2684167"/>
            <a:ext cx="2079034" cy="158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047206" y="2807696"/>
            <a:ext cx="305594" cy="158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16200000" flipH="1">
            <a:off x="3157997" y="2806902"/>
            <a:ext cx="391194" cy="158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16200000" flipH="1">
            <a:off x="3310397" y="2805650"/>
            <a:ext cx="391194" cy="158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505200" y="2807696"/>
            <a:ext cx="1143000" cy="3176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rot="5400000" flipH="1" flipV="1">
            <a:off x="3607095" y="2682579"/>
            <a:ext cx="2079034" cy="158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3048000" y="2242546"/>
            <a:ext cx="305594" cy="158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rot="16200000" flipH="1">
            <a:off x="3158791" y="2241752"/>
            <a:ext cx="391194" cy="158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rot="16200000" flipH="1">
            <a:off x="3311191" y="2240500"/>
            <a:ext cx="391194" cy="158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3048000" y="1644650"/>
            <a:ext cx="305594" cy="158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rot="16200000" flipH="1">
            <a:off x="3158791" y="1643856"/>
            <a:ext cx="391194" cy="158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rot="16200000" flipH="1">
            <a:off x="3311191" y="1642604"/>
            <a:ext cx="391194" cy="158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3505200" y="2244134"/>
            <a:ext cx="533400" cy="158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4342606" y="2244134"/>
            <a:ext cx="305594" cy="158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4038600" y="2089150"/>
            <a:ext cx="305594" cy="15398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3507582" y="1643062"/>
            <a:ext cx="533400" cy="158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4344988" y="1643062"/>
            <a:ext cx="305594" cy="158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4037806" y="1478756"/>
            <a:ext cx="305594" cy="15398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Oval 47"/>
          <p:cNvSpPr/>
          <p:nvPr/>
        </p:nvSpPr>
        <p:spPr>
          <a:xfrm>
            <a:off x="4600575" y="2206625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4603750" y="27813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4616450" y="368935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3000375" y="2193925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3003550" y="27686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3016250" y="367665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Isosceles Triangle 54"/>
          <p:cNvSpPr/>
          <p:nvPr/>
        </p:nvSpPr>
        <p:spPr>
          <a:xfrm rot="5400000">
            <a:off x="5096500" y="3190220"/>
            <a:ext cx="1233952" cy="1063752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b"/>
          <a:lstStyle/>
          <a:p>
            <a:pPr algn="ctr"/>
            <a:r>
              <a:rPr lang="en-US" sz="4400" dirty="0" smtClean="0"/>
              <a:t> ±</a:t>
            </a:r>
            <a:endParaRPr lang="en-US" sz="4400" dirty="0"/>
          </a:p>
        </p:txBody>
      </p:sp>
      <p:sp>
        <p:nvSpPr>
          <p:cNvPr id="56" name="TextBox 55"/>
          <p:cNvSpPr txBox="1"/>
          <p:nvPr/>
        </p:nvSpPr>
        <p:spPr>
          <a:xfrm>
            <a:off x="1371600" y="4343400"/>
            <a:ext cx="935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Preamp</a:t>
            </a:r>
            <a:endParaRPr lang="en-US" dirty="0"/>
          </a:p>
        </p:txBody>
      </p:sp>
      <p:sp>
        <p:nvSpPr>
          <p:cNvPr id="57" name="TextBox 56"/>
          <p:cNvSpPr txBox="1"/>
          <p:nvPr/>
        </p:nvSpPr>
        <p:spPr>
          <a:xfrm>
            <a:off x="3352800" y="4389566"/>
            <a:ext cx="11686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Multi-gain</a:t>
            </a:r>
          </a:p>
          <a:p>
            <a:r>
              <a:rPr lang="en-US" dirty="0" smtClean="0"/>
              <a:t>integrator</a:t>
            </a:r>
            <a:endParaRPr lang="en-US" dirty="0"/>
          </a:p>
        </p:txBody>
      </p:sp>
      <p:sp>
        <p:nvSpPr>
          <p:cNvPr id="58" name="TextBox 57"/>
          <p:cNvSpPr txBox="1"/>
          <p:nvPr/>
        </p:nvSpPr>
        <p:spPr>
          <a:xfrm>
            <a:off x="5181600" y="4419600"/>
            <a:ext cx="602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CDS</a:t>
            </a:r>
            <a:endParaRPr lang="en-US" dirty="0"/>
          </a:p>
        </p:txBody>
      </p:sp>
      <p:sp>
        <p:nvSpPr>
          <p:cNvPr id="60" name="Pentagon 59"/>
          <p:cNvSpPr/>
          <p:nvPr/>
        </p:nvSpPr>
        <p:spPr>
          <a:xfrm flipH="1">
            <a:off x="6705601" y="3135874"/>
            <a:ext cx="1752600" cy="1233952"/>
          </a:xfrm>
          <a:prstGeom prst="homePlat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/>
          <p:cNvSpPr txBox="1"/>
          <p:nvPr/>
        </p:nvSpPr>
        <p:spPr>
          <a:xfrm>
            <a:off x="7010400" y="4419600"/>
            <a:ext cx="154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Pipelined ADC</a:t>
            </a:r>
            <a:endParaRPr lang="en-US" dirty="0"/>
          </a:p>
        </p:txBody>
      </p:sp>
      <p:sp>
        <p:nvSpPr>
          <p:cNvPr id="64" name="TextBox 63"/>
          <p:cNvSpPr txBox="1"/>
          <p:nvPr/>
        </p:nvSpPr>
        <p:spPr>
          <a:xfrm>
            <a:off x="5181600" y="1143000"/>
            <a:ext cx="3114817" cy="14311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smtClean="0">
                <a:solidFill>
                  <a:srgbClr val="0000FF"/>
                </a:solidFill>
              </a:rPr>
              <a:t>Voltage integrator</a:t>
            </a:r>
          </a:p>
          <a:p>
            <a:pPr>
              <a:spcAft>
                <a:spcPts val="600"/>
              </a:spcAft>
            </a:pPr>
            <a:r>
              <a:rPr lang="en-US" dirty="0" smtClean="0">
                <a:solidFill>
                  <a:srgbClr val="0000FF"/>
                </a:solidFill>
              </a:rPr>
              <a:t>Output = </a:t>
            </a:r>
          </a:p>
          <a:p>
            <a:pPr>
              <a:spcAft>
                <a:spcPts val="600"/>
              </a:spcAft>
            </a:pPr>
            <a:r>
              <a:rPr lang="en-US" dirty="0" smtClean="0">
                <a:solidFill>
                  <a:srgbClr val="0000FF"/>
                </a:solidFill>
              </a:rPr>
              <a:t>Optimal noise filtering</a:t>
            </a:r>
          </a:p>
          <a:p>
            <a:pPr>
              <a:spcAft>
                <a:spcPts val="600"/>
              </a:spcAft>
            </a:pPr>
            <a:r>
              <a:rPr lang="en-US" dirty="0" smtClean="0">
                <a:solidFill>
                  <a:srgbClr val="0000FF"/>
                </a:solidFill>
              </a:rPr>
              <a:t>Switched cap preserves charge</a:t>
            </a:r>
            <a:endParaRPr lang="en-US" dirty="0">
              <a:solidFill>
                <a:srgbClr val="0000FF"/>
              </a:solidFill>
            </a:endParaRPr>
          </a:p>
        </p:txBody>
      </p:sp>
      <p:graphicFrame>
        <p:nvGraphicFramePr>
          <p:cNvPr id="65" name="Object 64"/>
          <p:cNvGraphicFramePr>
            <a:graphicFrameLocks noChangeAspect="1"/>
          </p:cNvGraphicFramePr>
          <p:nvPr/>
        </p:nvGraphicFramePr>
        <p:xfrm>
          <a:off x="6245352" y="1551322"/>
          <a:ext cx="1361660" cy="353678"/>
        </p:xfrm>
        <a:graphic>
          <a:graphicData uri="http://schemas.openxmlformats.org/presentationml/2006/ole">
            <p:oleObj spid="_x0000_s44034" name="Equation" r:id="rId3" imgW="977900" imgH="254000" progId="Equation.3">
              <p:embed/>
            </p:oleObj>
          </a:graphicData>
        </a:graphic>
      </p:graphicFrame>
      <p:sp>
        <p:nvSpPr>
          <p:cNvPr id="42" name="Slide Number Placeholder 4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0F0BE-8B93-4F33-A354-F33FCE1439E7}" type="slidenum">
              <a:rPr lang="en-US" smtClean="0"/>
              <a:pPr/>
              <a:t>29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34470" y="4400550"/>
            <a:ext cx="4343400" cy="1664074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Custom multi-port CCD</a:t>
            </a:r>
          </a:p>
          <a:p>
            <a:r>
              <a:rPr lang="en-US" dirty="0" smtClean="0"/>
              <a:t>480x480 pixel matrix</a:t>
            </a:r>
          </a:p>
          <a:p>
            <a:r>
              <a:rPr lang="en-US" dirty="0" smtClean="0"/>
              <a:t>30</a:t>
            </a:r>
            <a:r>
              <a:rPr lang="en-US" sz="1600" dirty="0" smtClean="0">
                <a:latin typeface="Symbol" pitchFamily="18" charset="2"/>
              </a:rPr>
              <a:t>m</a:t>
            </a:r>
            <a:r>
              <a:rPr lang="en-US" dirty="0" smtClean="0"/>
              <a:t>m pixels</a:t>
            </a:r>
          </a:p>
          <a:p>
            <a:r>
              <a:rPr lang="en-US" dirty="0" smtClean="0"/>
              <a:t>Direct detection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648199" y="4400550"/>
            <a:ext cx="4343400" cy="1664074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Back side illumination</a:t>
            </a:r>
          </a:p>
          <a:p>
            <a:r>
              <a:rPr lang="en-US" dirty="0" smtClean="0"/>
              <a:t>Custom readout chip FCRIC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914400"/>
            <a:ext cx="4343400" cy="3257550"/>
          </a:xfrm>
          <a:prstGeom prst="rect">
            <a:avLst/>
          </a:prstGeom>
          <a:effectLst>
            <a:glow rad="139700">
              <a:schemeClr val="accent4">
                <a:alpha val="75000"/>
              </a:schemeClr>
            </a:glow>
          </a:effectLst>
        </p:spPr>
      </p:pic>
      <p:pic>
        <p:nvPicPr>
          <p:cNvPr id="7" name="Picture 4" descr="FCRI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82870" y="2895600"/>
            <a:ext cx="1313330" cy="762937"/>
          </a:xfrm>
          <a:prstGeom prst="rect">
            <a:avLst/>
          </a:prstGeom>
          <a:noFill/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7990E-06A1-984D-A69D-41592EBD540F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46081" name="Picture 1"/>
          <p:cNvPicPr>
            <a:picLocks noChangeAspect="1" noChangeArrowheads="1"/>
          </p:cNvPicPr>
          <p:nvPr/>
        </p:nvPicPr>
        <p:blipFill>
          <a:blip r:embed="rId4"/>
          <a:srcRect l="5263" t="9143" r="5263" b="8571"/>
          <a:stretch>
            <a:fillRect/>
          </a:stretch>
        </p:blipFill>
        <p:spPr bwMode="auto">
          <a:xfrm>
            <a:off x="6400800" y="1066800"/>
            <a:ext cx="1295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6705600" y="2438400"/>
            <a:ext cx="610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CCD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705600" y="3733800"/>
            <a:ext cx="622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ADC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FCRI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9190" y="838201"/>
            <a:ext cx="8263810" cy="48006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fCRIC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069975" y="1143000"/>
            <a:ext cx="7086600" cy="3048000"/>
          </a:xfrm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  <p:txBody>
          <a:bodyPr>
            <a:normAutofit/>
          </a:bodyPr>
          <a:lstStyle/>
          <a:p>
            <a:pPr>
              <a:buClr>
                <a:srgbClr val="FF6600"/>
              </a:buClr>
            </a:pPr>
            <a:r>
              <a:rPr lang="en-US" sz="2400" b="1" dirty="0" smtClean="0">
                <a:solidFill>
                  <a:srgbClr val="FFFF00"/>
                </a:solidFill>
              </a:rPr>
              <a:t>16 channels on 300 </a:t>
            </a:r>
            <a:r>
              <a:rPr lang="en-US" sz="2400" b="1" dirty="0" err="1" smtClean="0">
                <a:solidFill>
                  <a:srgbClr val="FFFF00"/>
                </a:solidFill>
              </a:rPr>
              <a:t>μm</a:t>
            </a:r>
            <a:r>
              <a:rPr lang="en-US" sz="2400" b="1" dirty="0" smtClean="0">
                <a:solidFill>
                  <a:srgbClr val="FFFF00"/>
                </a:solidFill>
              </a:rPr>
              <a:t> pitch, 15 bit range</a:t>
            </a:r>
          </a:p>
          <a:p>
            <a:pPr>
              <a:buClr>
                <a:srgbClr val="FF6600"/>
              </a:buClr>
            </a:pPr>
            <a:r>
              <a:rPr lang="en-US" sz="2400" b="1" dirty="0" smtClean="0">
                <a:solidFill>
                  <a:srgbClr val="FFFF00"/>
                </a:solidFill>
              </a:rPr>
              <a:t>Chip submitted Q3 ’06 (TSMC 0.25 </a:t>
            </a:r>
            <a:r>
              <a:rPr lang="en-US" sz="2400" b="1" dirty="0" err="1" smtClean="0">
                <a:solidFill>
                  <a:srgbClr val="FFFF00"/>
                </a:solidFill>
              </a:rPr>
              <a:t>μm</a:t>
            </a:r>
            <a:r>
              <a:rPr lang="en-US" sz="2400" b="1" dirty="0" smtClean="0">
                <a:solidFill>
                  <a:srgbClr val="FFFF00"/>
                </a:solidFill>
              </a:rPr>
              <a:t> CMOS)</a:t>
            </a:r>
          </a:p>
          <a:p>
            <a:pPr>
              <a:buClr>
                <a:srgbClr val="FF6600"/>
              </a:buClr>
            </a:pPr>
            <a:r>
              <a:rPr lang="en-US" sz="2400" b="1" dirty="0" smtClean="0">
                <a:solidFill>
                  <a:srgbClr val="FFFF00"/>
                </a:solidFill>
              </a:rPr>
              <a:t>Chips received Q4 ‘06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93861" y="4267200"/>
            <a:ext cx="12048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Preamp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Integrator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CDS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879475" y="5301734"/>
            <a:ext cx="1219200" cy="1588"/>
          </a:xfrm>
          <a:prstGeom prst="straightConnector1">
            <a:avLst/>
          </a:prstGeom>
          <a:ln>
            <a:solidFill>
              <a:srgbClr val="FFFF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576797" y="4821198"/>
            <a:ext cx="1599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Pipelined ADC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022475" y="5301734"/>
            <a:ext cx="2971800" cy="1588"/>
          </a:xfrm>
          <a:prstGeom prst="straightConnector1">
            <a:avLst/>
          </a:prstGeom>
          <a:ln>
            <a:solidFill>
              <a:srgbClr val="FFFF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604321" y="3512403"/>
            <a:ext cx="2022196" cy="1200329"/>
          </a:xfrm>
          <a:prstGeom prst="rect">
            <a:avLst/>
          </a:prstGeom>
          <a:noFill/>
          <a:effectLst>
            <a:glow rad="101600">
              <a:schemeClr val="accent3">
                <a:alpha val="75000"/>
              </a:schemeClr>
            </a:glow>
            <a:outerShdw blurRad="50800" dist="38100" dir="5400000" algn="l">
              <a:srgbClr val="FFFF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Digital section</a:t>
            </a:r>
          </a:p>
          <a:p>
            <a:r>
              <a:rPr lang="en-US" b="1" dirty="0" smtClean="0">
                <a:solidFill>
                  <a:srgbClr val="000090"/>
                </a:solidFill>
              </a:rPr>
              <a:t>Timing generation</a:t>
            </a:r>
          </a:p>
          <a:p>
            <a:r>
              <a:rPr lang="en-US" b="1" dirty="0" smtClean="0">
                <a:solidFill>
                  <a:srgbClr val="000090"/>
                </a:solidFill>
              </a:rPr>
              <a:t>Readout</a:t>
            </a:r>
          </a:p>
          <a:p>
            <a:r>
              <a:rPr lang="en-US" b="1" dirty="0" smtClean="0">
                <a:solidFill>
                  <a:srgbClr val="000090"/>
                </a:solidFill>
              </a:rPr>
              <a:t>Control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631017" y="6153090"/>
            <a:ext cx="3881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000090"/>
                </a:solidFill>
              </a:rPr>
              <a:t>Custom CCD readout and ADC chip</a:t>
            </a:r>
            <a:endParaRPr lang="en-US" sz="2000" i="1" dirty="0">
              <a:solidFill>
                <a:srgbClr val="000090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rot="5400000" flipH="1" flipV="1">
            <a:off x="-2053431" y="3238501"/>
            <a:ext cx="4800600" cy="1588"/>
          </a:xfrm>
          <a:prstGeom prst="straightConnector1">
            <a:avLst/>
          </a:prstGeom>
          <a:ln>
            <a:solidFill>
              <a:srgbClr val="00009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 rot="16200000">
            <a:off x="-294812" y="2871516"/>
            <a:ext cx="912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4.8 mm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0F0BE-8B93-4F33-A354-F33FCE1439E7}" type="slidenum">
              <a:rPr lang="en-US" smtClean="0"/>
              <a:pPr/>
              <a:t>30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FCCD Readout – J. </a:t>
            </a:r>
            <a:r>
              <a:rPr lang="en-US" dirty="0" err="1" smtClean="0"/>
              <a:t>Weizeorick</a:t>
            </a:r>
            <a:endParaRPr lang="en-US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84250" y="942975"/>
            <a:ext cx="7175500" cy="538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6">
                <a:alpha val="75000"/>
              </a:schemeClr>
            </a:glow>
            <a:outerShdw blurRad="63500" dist="107763" dir="2700000" algn="ctr" rotWithShape="0">
              <a:schemeClr val="bg2">
                <a:alpha val="50000"/>
              </a:schemeClr>
            </a:outerShdw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7990E-06A1-984D-A69D-41592EBD540F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" y="76200"/>
            <a:ext cx="8596314" cy="609600"/>
          </a:xfrm>
        </p:spPr>
        <p:txBody>
          <a:bodyPr/>
          <a:lstStyle/>
          <a:p>
            <a:r>
              <a:rPr lang="en-US" sz="2800" dirty="0" smtClean="0"/>
              <a:t>Initial Tests at Low Speed with 4-port 20 </a:t>
            </a:r>
            <a:r>
              <a:rPr lang="en-US" sz="2800" dirty="0" err="1" smtClean="0"/>
              <a:t>x</a:t>
            </a:r>
            <a:r>
              <a:rPr lang="en-US" sz="2800" dirty="0" smtClean="0"/>
              <a:t> 480 CCD</a:t>
            </a:r>
            <a:endParaRPr lang="en-US" sz="2800" dirty="0"/>
          </a:p>
        </p:txBody>
      </p:sp>
      <p:pic>
        <p:nvPicPr>
          <p:cNvPr id="5" name="Picture 4" descr="P1000337"/>
          <p:cNvPicPr>
            <a:picLocks noChangeAspect="1" noChangeArrowheads="1"/>
          </p:cNvPicPr>
          <p:nvPr/>
        </p:nvPicPr>
        <p:blipFill>
          <a:blip r:embed="rId2"/>
          <a:srcRect t="15563"/>
          <a:stretch>
            <a:fillRect/>
          </a:stretch>
        </p:blipFill>
        <p:spPr bwMode="auto">
          <a:xfrm>
            <a:off x="0" y="1066800"/>
            <a:ext cx="9140825" cy="5788025"/>
          </a:xfrm>
          <a:prstGeom prst="rect">
            <a:avLst/>
          </a:prstGeom>
          <a:noFill/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3124200" y="1447800"/>
            <a:ext cx="2571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“Picture frame” board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4038600" y="3962400"/>
            <a:ext cx="679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accent2"/>
                </a:solidFill>
              </a:rPr>
              <a:t>CCD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1524000" y="6096000"/>
            <a:ext cx="1835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Interface board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 rot="16200000">
            <a:off x="-759618" y="3426618"/>
            <a:ext cx="2495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Analog (DC) voltages</a:t>
            </a: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 rot="16200000">
            <a:off x="8251032" y="3255168"/>
            <a:ext cx="933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accent2"/>
                </a:solidFill>
              </a:rPr>
              <a:t>Clocks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5867400" y="1676400"/>
            <a:ext cx="2432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Clock de-scrambling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7990E-06A1-984D-A69D-41592EBD540F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382000" cy="609600"/>
          </a:xfrm>
        </p:spPr>
        <p:txBody>
          <a:bodyPr/>
          <a:lstStyle/>
          <a:p>
            <a:r>
              <a:rPr lang="en-US" sz="2800" dirty="0" smtClean="0"/>
              <a:t>Lab Test – 20 </a:t>
            </a:r>
            <a:r>
              <a:rPr lang="en-US" sz="2800" dirty="0" err="1" smtClean="0"/>
              <a:t>x</a:t>
            </a:r>
            <a:r>
              <a:rPr lang="en-US" sz="2800" dirty="0" smtClean="0"/>
              <a:t> 480 – 30 Minute Exposure Apr. ‘07</a:t>
            </a:r>
            <a:endParaRPr lang="en-US" sz="2800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191000" y="914400"/>
            <a:ext cx="4571999" cy="5562600"/>
          </a:xfrm>
        </p:spPr>
        <p:txBody>
          <a:bodyPr/>
          <a:lstStyle/>
          <a:p>
            <a:r>
              <a:rPr lang="en-US" dirty="0" smtClean="0"/>
              <a:t>Bill Kolbe (SNAP CCD test group)</a:t>
            </a:r>
          </a:p>
          <a:p>
            <a:r>
              <a:rPr lang="en-US" dirty="0" smtClean="0"/>
              <a:t>T = -135 C</a:t>
            </a:r>
          </a:p>
          <a:p>
            <a:r>
              <a:rPr lang="en-US" dirty="0" smtClean="0"/>
              <a:t>Slow readout (“Leach Controller” – astronomical CCD controller [</a:t>
            </a:r>
            <a:r>
              <a:rPr lang="en-US" dirty="0" err="1" smtClean="0"/>
              <a:t>http://www.astro-cam.com</a:t>
            </a:r>
            <a:r>
              <a:rPr lang="en-US" dirty="0" smtClean="0"/>
              <a:t>/], with some modifications for these high voltage, </a:t>
            </a:r>
            <a:r>
              <a:rPr lang="en-US" dirty="0" err="1" smtClean="0"/>
              <a:t>n</a:t>
            </a:r>
            <a:r>
              <a:rPr lang="en-US" dirty="0" smtClean="0"/>
              <a:t>-type </a:t>
            </a:r>
            <a:r>
              <a:rPr lang="en-US" dirty="0" err="1" smtClean="0"/>
              <a:t>CCDs</a:t>
            </a:r>
            <a:r>
              <a:rPr lang="en-US" dirty="0" smtClean="0"/>
              <a:t>)</a:t>
            </a:r>
          </a:p>
          <a:p>
            <a:r>
              <a:rPr lang="en-US" dirty="0" smtClean="0"/>
              <a:t>Cosmic rays … visible</a:t>
            </a:r>
          </a:p>
          <a:p>
            <a:r>
              <a:rPr lang="en-US" dirty="0" smtClean="0"/>
              <a:t>Dark current 5 </a:t>
            </a:r>
            <a:r>
              <a:rPr lang="en-US" dirty="0" err="1" smtClean="0"/>
              <a:t>e</a:t>
            </a:r>
            <a:r>
              <a:rPr lang="en-US" dirty="0" smtClean="0"/>
              <a:t>−/pixel/hour</a:t>
            </a:r>
          </a:p>
          <a:p>
            <a:pPr lvl="1"/>
            <a:r>
              <a:rPr lang="en-US" dirty="0" smtClean="0"/>
              <a:t>30 </a:t>
            </a:r>
            <a:r>
              <a:rPr lang="en-US" dirty="0" err="1" smtClean="0"/>
              <a:t>μm</a:t>
            </a:r>
            <a:r>
              <a:rPr lang="en-US" dirty="0" smtClean="0"/>
              <a:t> pixel</a:t>
            </a:r>
          </a:p>
          <a:p>
            <a:r>
              <a:rPr lang="en-US" dirty="0" smtClean="0"/>
              <a:t>Calibrate with </a:t>
            </a:r>
            <a:r>
              <a:rPr lang="en-US" baseline="30000" dirty="0" smtClean="0"/>
              <a:t>55</a:t>
            </a:r>
            <a:r>
              <a:rPr lang="en-US" dirty="0" smtClean="0"/>
              <a:t>Fe</a:t>
            </a:r>
          </a:p>
          <a:p>
            <a:pPr lvl="1"/>
            <a:r>
              <a:rPr lang="en-US" dirty="0" smtClean="0"/>
              <a:t>3.5 μV/</a:t>
            </a:r>
            <a:r>
              <a:rPr lang="en-US" dirty="0" err="1" smtClean="0"/>
              <a:t>e</a:t>
            </a:r>
            <a:r>
              <a:rPr lang="en-US" baseline="30000" dirty="0" smtClean="0"/>
              <a:t>−</a:t>
            </a:r>
            <a:r>
              <a:rPr lang="en-US" dirty="0" smtClean="0"/>
              <a:t> (as expected)</a:t>
            </a:r>
          </a:p>
          <a:p>
            <a:endParaRPr lang="en-US" dirty="0"/>
          </a:p>
        </p:txBody>
      </p:sp>
      <p:pic>
        <p:nvPicPr>
          <p:cNvPr id="3" name="Picture 7" descr="ldark4"/>
          <p:cNvPicPr>
            <a:picLocks noChangeAspect="1" noChangeArrowheads="1"/>
          </p:cNvPicPr>
          <p:nvPr/>
        </p:nvPicPr>
        <p:blipFill>
          <a:blip r:embed="rId2">
            <a:lum bright="38000"/>
          </a:blip>
          <a:srcRect l="58375" r="4477" b="4649"/>
          <a:stretch>
            <a:fillRect/>
          </a:stretch>
        </p:blipFill>
        <p:spPr bwMode="auto">
          <a:xfrm>
            <a:off x="1286933" y="914400"/>
            <a:ext cx="237067" cy="512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8" descr="ldark4"/>
          <p:cNvPicPr>
            <a:picLocks noChangeAspect="1" noChangeArrowheads="1"/>
          </p:cNvPicPr>
          <p:nvPr/>
        </p:nvPicPr>
        <p:blipFill>
          <a:blip r:embed="rId3"/>
          <a:srcRect l="31008" b="4807"/>
          <a:stretch>
            <a:fillRect/>
          </a:stretch>
        </p:blipFill>
        <p:spPr bwMode="auto">
          <a:xfrm>
            <a:off x="2895600" y="914400"/>
            <a:ext cx="847725" cy="5113867"/>
          </a:xfrm>
          <a:prstGeom prst="rect">
            <a:avLst/>
          </a:prstGeom>
          <a:noFill/>
        </p:spPr>
      </p:pic>
      <p:sp>
        <p:nvSpPr>
          <p:cNvPr id="5" name="Line 10"/>
          <p:cNvSpPr>
            <a:spLocks noChangeShapeType="1"/>
          </p:cNvSpPr>
          <p:nvPr/>
        </p:nvSpPr>
        <p:spPr bwMode="auto">
          <a:xfrm>
            <a:off x="1600200" y="4267200"/>
            <a:ext cx="114300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" name="Line 11"/>
          <p:cNvSpPr>
            <a:spLocks noChangeShapeType="1"/>
          </p:cNvSpPr>
          <p:nvPr/>
        </p:nvSpPr>
        <p:spPr bwMode="auto">
          <a:xfrm flipV="1">
            <a:off x="1524000" y="1143000"/>
            <a:ext cx="1143000" cy="160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7990E-06A1-984D-A69D-41592EBD540F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Beam Test on 5.3.1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464060" y="3397250"/>
            <a:ext cx="2679940" cy="277495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20 </a:t>
            </a:r>
            <a:r>
              <a:rPr lang="en-US" sz="2800" dirty="0" err="1" smtClean="0"/>
              <a:t>x</a:t>
            </a:r>
            <a:r>
              <a:rPr lang="en-US" sz="2800" dirty="0" smtClean="0"/>
              <a:t> 480 CCD</a:t>
            </a:r>
          </a:p>
          <a:p>
            <a:r>
              <a:rPr lang="en-US" sz="2800" dirty="0" smtClean="0"/>
              <a:t>Slow readout</a:t>
            </a:r>
          </a:p>
          <a:p>
            <a:r>
              <a:rPr lang="en-US" sz="2800" dirty="0" smtClean="0"/>
              <a:t>Fluorescence x-rays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143000"/>
            <a:ext cx="6096000" cy="4572000"/>
          </a:xfrm>
          <a:prstGeom prst="rect">
            <a:avLst/>
          </a:prstGeom>
          <a:effectLst>
            <a:glow rad="139700">
              <a:schemeClr val="accent6">
                <a:alpha val="75000"/>
              </a:schemeClr>
            </a:glow>
          </a:effectLst>
        </p:spPr>
      </p:pic>
      <p:pic>
        <p:nvPicPr>
          <p:cNvPr id="4" name="Picture 3" descr="P1000381.JPG"/>
          <p:cNvPicPr>
            <a:picLocks noChangeAspect="1"/>
          </p:cNvPicPr>
          <p:nvPr/>
        </p:nvPicPr>
        <p:blipFill>
          <a:blip r:embed="rId3"/>
          <a:srcRect l="25000" t="28889" r="25833" b="12222"/>
          <a:stretch>
            <a:fillRect/>
          </a:stretch>
        </p:blipFill>
        <p:spPr>
          <a:xfrm flipH="1" flipV="1">
            <a:off x="6464060" y="1143000"/>
            <a:ext cx="2375140" cy="21336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0F0BE-8B93-4F33-A354-F33FCE1439E7}" type="slidenum">
              <a:rPr lang="en-US" smtClean="0"/>
              <a:pPr/>
              <a:t>34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See x-rays, Cluster Size ≥ 1</a:t>
            </a:r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750" t="27000" r="40625" b="14000"/>
          <a:stretch>
            <a:fillRect/>
          </a:stretch>
        </p:blipFill>
        <p:spPr bwMode="auto">
          <a:xfrm>
            <a:off x="990600" y="838200"/>
            <a:ext cx="7010400" cy="5665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" name="Straight Connector 5"/>
          <p:cNvCxnSpPr/>
          <p:nvPr/>
        </p:nvCxnSpPr>
        <p:spPr>
          <a:xfrm rot="5400000">
            <a:off x="-850822" y="3847306"/>
            <a:ext cx="5257800" cy="15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1752600" y="5715000"/>
            <a:ext cx="1600200" cy="762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7990E-06A1-984D-A69D-41592EBD540F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458200" cy="609600"/>
          </a:xfrm>
        </p:spPr>
        <p:txBody>
          <a:bodyPr/>
          <a:lstStyle/>
          <a:p>
            <a:r>
              <a:rPr lang="en-US" dirty="0" smtClean="0"/>
              <a:t>Direct Detection in Thick Si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Spectroscopic</a:t>
            </a:r>
            <a:endParaRPr lang="en-US" dirty="0"/>
          </a:p>
        </p:txBody>
      </p:sp>
      <p:graphicFrame>
        <p:nvGraphicFramePr>
          <p:cNvPr id="3" name="Chart 2"/>
          <p:cNvGraphicFramePr>
            <a:graphicFrameLocks noGrp="1"/>
          </p:cNvGraphicFramePr>
          <p:nvPr/>
        </p:nvGraphicFramePr>
        <p:xfrm>
          <a:off x="609600" y="609600"/>
          <a:ext cx="7766277" cy="59389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054338" y="1219200"/>
          <a:ext cx="2438400" cy="153924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Foil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 (xray)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&lt;ADC&gt;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RMS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116.1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4.94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129.8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6.4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6.92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182.1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7.46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200.1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20.7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Cu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8.03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209.275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17.37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Au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8.49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226.6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17.2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037333" y="4188767"/>
            <a:ext cx="5811267" cy="120032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glow rad="101600">
              <a:schemeClr val="accent2"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2400" dirty="0" smtClean="0">
                <a:effectLst>
                  <a:glow rad="38100">
                    <a:schemeClr val="accent1">
                      <a:alpha val="75000"/>
                    </a:schemeClr>
                  </a:glow>
                </a:effectLst>
              </a:rPr>
              <a:t>Noise a bit higher than desired (recurring </a:t>
            </a:r>
          </a:p>
          <a:p>
            <a:r>
              <a:rPr lang="en-US" sz="2400" dirty="0" smtClean="0">
                <a:effectLst>
                  <a:glow rad="38100">
                    <a:schemeClr val="accent1">
                      <a:alpha val="75000"/>
                    </a:schemeClr>
                  </a:glow>
                </a:effectLst>
              </a:rPr>
              <a:t>theme) but (</a:t>
            </a:r>
            <a:r>
              <a:rPr lang="en-US" sz="2400" dirty="0" err="1" smtClean="0">
                <a:effectLst>
                  <a:glow rad="38100">
                    <a:schemeClr val="accent1">
                      <a:alpha val="75000"/>
                    </a:schemeClr>
                  </a:glow>
                </a:effectLst>
              </a:rPr>
              <a:t>a)CP</a:t>
            </a:r>
            <a:r>
              <a:rPr lang="en-US" sz="2400" dirty="0" smtClean="0">
                <a:effectLst>
                  <a:glow rad="38100">
                    <a:schemeClr val="accent1">
                      <a:alpha val="75000"/>
                    </a:schemeClr>
                  </a:glow>
                </a:effectLst>
              </a:rPr>
              <a:t>-CCD structure OK and useful (also) for spectroscopy</a:t>
            </a:r>
            <a:endParaRPr lang="en-US" sz="2400" dirty="0">
              <a:effectLst>
                <a:glow rad="38100">
                  <a:schemeClr val="accent1">
                    <a:alpha val="75000"/>
                  </a:schemeClr>
                </a:glo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7990E-06A1-984D-A69D-41592EBD540F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 Board with 480 </a:t>
            </a:r>
            <a:r>
              <a:rPr lang="en-US" dirty="0" err="1" smtClean="0"/>
              <a:t>x</a:t>
            </a:r>
            <a:r>
              <a:rPr lang="en-US" dirty="0" smtClean="0"/>
              <a:t> 480 CCD</a:t>
            </a:r>
            <a:endParaRPr lang="en-US" dirty="0"/>
          </a:p>
        </p:txBody>
      </p:sp>
      <p:pic>
        <p:nvPicPr>
          <p:cNvPr id="6" name="Picture 5" descr="P1000383.JPG"/>
          <p:cNvPicPr>
            <a:picLocks noChangeAspect="1"/>
          </p:cNvPicPr>
          <p:nvPr/>
        </p:nvPicPr>
        <p:blipFill>
          <a:blip r:embed="rId2"/>
          <a:srcRect t="13333" b="6667"/>
          <a:stretch>
            <a:fillRect/>
          </a:stretch>
        </p:blipFill>
        <p:spPr>
          <a:xfrm>
            <a:off x="0" y="914400"/>
            <a:ext cx="9144000" cy="54864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467600" y="990600"/>
            <a:ext cx="1524000" cy="1524000"/>
          </a:xfrm>
          <a:prstGeom prst="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620000" y="1600200"/>
            <a:ext cx="304800" cy="762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534400" y="1600200"/>
            <a:ext cx="304800" cy="762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543800" y="1033046"/>
            <a:ext cx="5309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PCB</a:t>
            </a:r>
            <a:endParaRPr lang="en-US" sz="1600" dirty="0"/>
          </a:p>
        </p:txBody>
      </p:sp>
      <p:sp>
        <p:nvSpPr>
          <p:cNvPr id="11" name="Rectangle 10"/>
          <p:cNvSpPr/>
          <p:nvPr/>
        </p:nvSpPr>
        <p:spPr>
          <a:xfrm>
            <a:off x="8001000" y="1600200"/>
            <a:ext cx="457200" cy="76200"/>
          </a:xfrm>
          <a:prstGeom prst="rect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>
            <a:stCxn id="10" idx="2"/>
            <a:endCxn id="8" idx="0"/>
          </p:cNvCxnSpPr>
          <p:nvPr/>
        </p:nvCxnSpPr>
        <p:spPr>
          <a:xfrm rot="5400000">
            <a:off x="7676529" y="1467471"/>
            <a:ext cx="228600" cy="3685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001000" y="1016358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CCD</a:t>
            </a:r>
            <a:endParaRPr lang="en-US" dirty="0"/>
          </a:p>
        </p:txBody>
      </p:sp>
      <p:cxnSp>
        <p:nvCxnSpPr>
          <p:cNvPr id="14" name="Straight Arrow Connector 13"/>
          <p:cNvCxnSpPr>
            <a:stCxn id="13" idx="2"/>
            <a:endCxn id="11" idx="0"/>
          </p:cNvCxnSpPr>
          <p:nvPr/>
        </p:nvCxnSpPr>
        <p:spPr>
          <a:xfrm rot="5400000">
            <a:off x="8154800" y="1460490"/>
            <a:ext cx="214510" cy="6491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7848600" y="1676400"/>
            <a:ext cx="762000" cy="7620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 rot="21425508">
            <a:off x="3363109" y="4643852"/>
            <a:ext cx="21788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2 x 48 switches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7990E-06A1-984D-A69D-41592EBD540F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534400" cy="609600"/>
          </a:xfrm>
        </p:spPr>
        <p:txBody>
          <a:bodyPr/>
          <a:lstStyle/>
          <a:p>
            <a:r>
              <a:rPr lang="en-US" dirty="0" smtClean="0"/>
              <a:t>Mate ANL Clock Driver to 480 </a:t>
            </a:r>
            <a:r>
              <a:rPr lang="en-US" dirty="0" err="1" smtClean="0"/>
              <a:t>x</a:t>
            </a:r>
            <a:r>
              <a:rPr lang="en-US" dirty="0" smtClean="0"/>
              <a:t> 480 Feb. ‘08</a:t>
            </a:r>
            <a:endParaRPr lang="en-US" dirty="0"/>
          </a:p>
        </p:txBody>
      </p:sp>
      <p:pic>
        <p:nvPicPr>
          <p:cNvPr id="3" name="Picture 2" descr="P1000369.JPG"/>
          <p:cNvPicPr>
            <a:picLocks noChangeAspect="1"/>
          </p:cNvPicPr>
          <p:nvPr/>
        </p:nvPicPr>
        <p:blipFill>
          <a:blip r:embed="rId2"/>
          <a:srcRect t="13333"/>
          <a:stretch>
            <a:fillRect/>
          </a:stretch>
        </p:blipFill>
        <p:spPr>
          <a:xfrm>
            <a:off x="0" y="914400"/>
            <a:ext cx="9144000" cy="5943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67000" y="4267200"/>
            <a:ext cx="909223" cy="40011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Dewar</a:t>
            </a:r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67000" y="1600200"/>
            <a:ext cx="1172116" cy="40011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I/F Board</a:t>
            </a:r>
            <a:endParaRPr lang="en-US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 rot="408559">
            <a:off x="4359949" y="5529307"/>
            <a:ext cx="2032929" cy="40011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ANL Clock Driver</a:t>
            </a:r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7990E-06A1-984D-A69D-41592EBD540F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100037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Guilty Parties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Content Placeholder 3"/>
          <p:cNvSpPr txBox="1">
            <a:spLocks/>
          </p:cNvSpPr>
          <p:nvPr/>
        </p:nvSpPr>
        <p:spPr>
          <a:xfrm>
            <a:off x="609600" y="2209800"/>
            <a:ext cx="8229600" cy="1447800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  <a:scene3d>
              <a:camera prst="orthographicFront"/>
              <a:lightRig rig="chilly" dir="t"/>
            </a:scene3d>
            <a:sp3d extrusionH="6350">
              <a:extrusionClr>
                <a:schemeClr val="bg1"/>
              </a:extrusionClr>
            </a:sp3d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200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Wingdings" charset="2"/>
              <a:buChar char="u"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Test clock drivers on 480 x 480 CCD in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dewar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>
                <a:glow rad="76200">
                  <a:schemeClr val="bg1">
                    <a:alpha val="75000"/>
                  </a:schemeClr>
                </a:glow>
              </a:effectLst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 r="52500" b="38818"/>
          <a:stretch>
            <a:fillRect/>
          </a:stretch>
        </p:blipFill>
        <p:spPr bwMode="auto">
          <a:xfrm>
            <a:off x="4800600" y="3255010"/>
            <a:ext cx="4343400" cy="360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100046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</a:rPr>
              <a:t>2</a:t>
            </a:r>
            <a:r>
              <a:rPr lang="en-US" baseline="30000" dirty="0" smtClean="0">
                <a:solidFill>
                  <a:srgbClr val="0000FF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</a:rPr>
              <a:t>nd</a:t>
            </a:r>
            <a:r>
              <a:rPr lang="en-US" dirty="0" smtClean="0">
                <a:solidFill>
                  <a:srgbClr val="0000FF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</a:rPr>
              <a:t> Pass Substrate</a:t>
            </a:r>
            <a:endParaRPr lang="en-US" dirty="0">
              <a:solidFill>
                <a:srgbClr val="0000FF"/>
              </a:solidFill>
              <a:effectLst>
                <a:glow rad="76200">
                  <a:schemeClr val="bg1">
                    <a:alpha val="75000"/>
                  </a:schemeClr>
                </a:glow>
              </a:effectLst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09600" y="1295400"/>
            <a:ext cx="8229600" cy="4756150"/>
          </a:xfrm>
        </p:spPr>
        <p:txBody>
          <a:bodyPr>
            <a:normAutofit/>
          </a:bodyPr>
          <a:lstStyle/>
          <a:p>
            <a:pPr>
              <a:buClr>
                <a:srgbClr val="FFFF00"/>
              </a:buClr>
            </a:pPr>
            <a:r>
              <a:rPr lang="en-US" sz="2800" b="1" dirty="0" smtClean="0">
                <a:solidFill>
                  <a:srgbClr val="0000FF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</a:rPr>
              <a:t>(Thin) PCB – CCD + </a:t>
            </a:r>
            <a:r>
              <a:rPr lang="en-US" sz="2800" b="1" dirty="0" err="1" smtClean="0">
                <a:solidFill>
                  <a:srgbClr val="0000FF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</a:rPr>
              <a:t>fCRIC</a:t>
            </a:r>
            <a:r>
              <a:rPr lang="en-US" sz="2800" b="1" dirty="0" smtClean="0">
                <a:solidFill>
                  <a:srgbClr val="0000FF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</a:rPr>
              <a:t> on Si, rest on PCB</a:t>
            </a:r>
          </a:p>
          <a:p>
            <a:pPr lvl="1">
              <a:buClr>
                <a:srgbClr val="FFFF00"/>
              </a:buClr>
            </a:pPr>
            <a:r>
              <a:rPr lang="en-US" sz="2400" b="1" dirty="0" smtClean="0">
                <a:solidFill>
                  <a:srgbClr val="0000FF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</a:rPr>
              <a:t>1</a:t>
            </a:r>
            <a:r>
              <a:rPr lang="en-US" sz="2400" b="1" baseline="30000" dirty="0" smtClean="0">
                <a:solidFill>
                  <a:srgbClr val="0000FF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</a:rPr>
              <a:t>st</a:t>
            </a:r>
            <a:r>
              <a:rPr lang="en-US" sz="2400" b="1" dirty="0" smtClean="0">
                <a:solidFill>
                  <a:srgbClr val="0000FF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</a:rPr>
              <a:t> version completed Q4 ‘07</a:t>
            </a:r>
          </a:p>
          <a:p>
            <a:pPr lvl="1">
              <a:buClr>
                <a:srgbClr val="FFFF00"/>
              </a:buClr>
            </a:pPr>
            <a:r>
              <a:rPr lang="en-US" sz="2400" b="1" dirty="0" smtClean="0">
                <a:solidFill>
                  <a:srgbClr val="0000FF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</a:rPr>
              <a:t>Cross-talk in array components</a:t>
            </a:r>
          </a:p>
          <a:p>
            <a:pPr lvl="1">
              <a:buClr>
                <a:srgbClr val="FFFF00"/>
              </a:buClr>
            </a:pPr>
            <a:r>
              <a:rPr lang="en-US" sz="2400" b="1" dirty="0" smtClean="0">
                <a:solidFill>
                  <a:srgbClr val="0000FF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</a:rPr>
              <a:t>Difficult to wire bond</a:t>
            </a:r>
          </a:p>
          <a:p>
            <a:pPr lvl="1">
              <a:buClr>
                <a:srgbClr val="FFFF00"/>
              </a:buClr>
            </a:pPr>
            <a:endParaRPr lang="en-US" sz="2400" b="1" dirty="0" smtClean="0">
              <a:solidFill>
                <a:srgbClr val="0000FF"/>
              </a:solidFill>
              <a:effectLst>
                <a:glow rad="76200">
                  <a:schemeClr val="bg1">
                    <a:alpha val="75000"/>
                  </a:schemeClr>
                </a:glow>
              </a:effectLst>
            </a:endParaRPr>
          </a:p>
          <a:p>
            <a:pPr>
              <a:buClr>
                <a:srgbClr val="FFFF00"/>
              </a:buClr>
            </a:pPr>
            <a:r>
              <a:rPr lang="en-US" b="1" dirty="0" smtClean="0">
                <a:solidFill>
                  <a:srgbClr val="0000FF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</a:rPr>
              <a:t>2</a:t>
            </a:r>
            <a:r>
              <a:rPr lang="en-US" b="1" baseline="30000" dirty="0" smtClean="0">
                <a:solidFill>
                  <a:srgbClr val="0000FF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</a:rPr>
              <a:t>nd</a:t>
            </a:r>
            <a:r>
              <a:rPr lang="en-US" b="1" dirty="0" smtClean="0">
                <a:solidFill>
                  <a:srgbClr val="0000FF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</a:rPr>
              <a:t> version to fix those problems Q3 ‘08</a:t>
            </a:r>
            <a:endParaRPr lang="en-US" b="1" dirty="0">
              <a:solidFill>
                <a:srgbClr val="0000FF"/>
              </a:solidFill>
              <a:effectLst>
                <a:glow rad="76200">
                  <a:schemeClr val="bg1">
                    <a:alpha val="75000"/>
                  </a:schemeClr>
                </a:glow>
              </a:effectLst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0F0BE-8B93-4F33-A354-F33FCE1439E7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3"/>
            <a:ext cx="9144000" cy="685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glow rad="101600">
              <a:schemeClr val="accent2">
                <a:alpha val="75000"/>
              </a:schemeClr>
            </a:glow>
          </a:effectLst>
        </p:spPr>
        <p:txBody>
          <a:bodyPr/>
          <a:lstStyle/>
          <a:p>
            <a:r>
              <a:rPr lang="en-US" dirty="0" smtClean="0">
                <a:effectLst>
                  <a:glow rad="101600">
                    <a:schemeClr val="accent2">
                      <a:alpha val="75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480 </a:t>
            </a:r>
            <a:r>
              <a:rPr lang="en-US" dirty="0" err="1" smtClean="0">
                <a:effectLst>
                  <a:glow rad="101600">
                    <a:schemeClr val="accent2">
                      <a:alpha val="75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x</a:t>
            </a:r>
            <a:r>
              <a:rPr lang="en-US" dirty="0" smtClean="0">
                <a:effectLst>
                  <a:glow rad="101600">
                    <a:schemeClr val="accent2">
                      <a:alpha val="75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480 </a:t>
            </a:r>
            <a:r>
              <a:rPr lang="en-US" dirty="0" err="1" smtClean="0">
                <a:effectLst>
                  <a:glow rad="101600">
                    <a:schemeClr val="accent2">
                      <a:alpha val="75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sym typeface="Wingdings"/>
              </a:rPr>
              <a:t></a:t>
            </a:r>
            <a:r>
              <a:rPr lang="en-US" dirty="0" smtClean="0">
                <a:effectLst>
                  <a:glow rad="101600">
                    <a:schemeClr val="accent2">
                      <a:alpha val="75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sym typeface="Wingdings"/>
              </a:rPr>
              <a:t> APS Jan. ‘09</a:t>
            </a:r>
            <a:endParaRPr lang="en-US" dirty="0">
              <a:effectLst>
                <a:glow rad="101600">
                  <a:schemeClr val="accent2">
                    <a:alpha val="75000"/>
                  </a:schemeClr>
                </a:glow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7990E-06A1-984D-A69D-41592EBD540F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Images with Fast Readout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381000" y="911531"/>
            <a:ext cx="3657600" cy="5153093"/>
          </a:xfrm>
        </p:spPr>
        <p:txBody>
          <a:bodyPr/>
          <a:lstStyle/>
          <a:p>
            <a:r>
              <a:rPr lang="en-US" dirty="0" smtClean="0"/>
              <a:t>Synchronize </a:t>
            </a:r>
            <a:r>
              <a:rPr lang="en-US" dirty="0" err="1" smtClean="0"/>
              <a:t>fCRIC</a:t>
            </a:r>
            <a:r>
              <a:rPr lang="en-US" dirty="0" smtClean="0"/>
              <a:t> clock with CCD clock</a:t>
            </a:r>
          </a:p>
          <a:p>
            <a:r>
              <a:rPr lang="en-US" dirty="0" smtClean="0"/>
              <a:t>Verify 5 ms readout</a:t>
            </a:r>
          </a:p>
          <a:p>
            <a:r>
              <a:rPr lang="en-US" dirty="0" smtClean="0"/>
              <a:t>Start to optically characterize CCD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4330148" y="911532"/>
            <a:ext cx="3249664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4" descr="CCDimag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00000">
            <a:off x="5701748" y="3578532"/>
            <a:ext cx="3048000" cy="30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5" descr="CCDimage"/>
          <p:cNvPicPr>
            <a:picLocks noChangeAspect="1" noChangeArrowheads="1"/>
          </p:cNvPicPr>
          <p:nvPr/>
        </p:nvPicPr>
        <p:blipFill>
          <a:blip r:embed="rId4"/>
          <a:srcRect l="43333" t="43333" r="11667" b="5000"/>
          <a:stretch>
            <a:fillRect/>
          </a:stretch>
        </p:blipFill>
        <p:spPr bwMode="auto">
          <a:xfrm>
            <a:off x="4330148" y="3578532"/>
            <a:ext cx="1194435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5"/>
          <a:srcRect r="44033" b="45946"/>
          <a:stretch>
            <a:fillRect/>
          </a:stretch>
        </p:blipFill>
        <p:spPr bwMode="auto">
          <a:xfrm>
            <a:off x="4253948" y="5026332"/>
            <a:ext cx="1295400" cy="152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711148" y="2587932"/>
            <a:ext cx="874535" cy="369332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Trigger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03539" y="1825932"/>
            <a:ext cx="771365" cy="369332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5.1 ms</a:t>
            </a:r>
            <a:endParaRPr lang="en-US" dirty="0">
              <a:solidFill>
                <a:srgbClr val="00206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rot="540000" flipV="1">
            <a:off x="6288156" y="1991584"/>
            <a:ext cx="265044" cy="32266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21060000" flipH="1" flipV="1">
            <a:off x="5155989" y="1998865"/>
            <a:ext cx="265044" cy="32266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7990E-06A1-984D-A69D-41592EBD540F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r="25000" b="24000"/>
          <a:stretch>
            <a:fillRect/>
          </a:stretch>
        </p:blipFill>
        <p:spPr bwMode="auto">
          <a:xfrm>
            <a:off x="0" y="1066800"/>
            <a:ext cx="91440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Oval 4"/>
          <p:cNvSpPr/>
          <p:nvPr/>
        </p:nvSpPr>
        <p:spPr>
          <a:xfrm>
            <a:off x="2286000" y="2971800"/>
            <a:ext cx="304800" cy="304800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572000" y="1828800"/>
            <a:ext cx="304800" cy="304800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648200" y="4343400"/>
            <a:ext cx="304800" cy="304800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926573" y="2602466"/>
            <a:ext cx="2052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Bright dots = </a:t>
            </a:r>
            <a:r>
              <a:rPr lang="en-US" b="1" dirty="0" err="1" smtClean="0">
                <a:solidFill>
                  <a:schemeClr val="bg1"/>
                </a:solidFill>
              </a:rPr>
              <a:t>xrays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10" name="Straight Arrow Connector 9"/>
          <p:cNvCxnSpPr>
            <a:stCxn id="8" idx="0"/>
          </p:cNvCxnSpPr>
          <p:nvPr/>
        </p:nvCxnSpPr>
        <p:spPr>
          <a:xfrm rot="16200000" flipV="1">
            <a:off x="4566168" y="2215634"/>
            <a:ext cx="468866" cy="30479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endCxn id="7" idx="0"/>
          </p:cNvCxnSpPr>
          <p:nvPr/>
        </p:nvCxnSpPr>
        <p:spPr>
          <a:xfrm rot="5400000">
            <a:off x="4191000" y="3581400"/>
            <a:ext cx="1371600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endCxn id="5" idx="6"/>
          </p:cNvCxnSpPr>
          <p:nvPr/>
        </p:nvCxnSpPr>
        <p:spPr>
          <a:xfrm rot="10800000" flipV="1">
            <a:off x="2590801" y="2971798"/>
            <a:ext cx="1335773" cy="15240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FCCD on 5.3.1 Aug. ‘08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 rot="19302968">
            <a:off x="2452883" y="2460203"/>
            <a:ext cx="6336891" cy="17543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31550" cmpd="sng">
                  <a:solidFill>
                    <a:srgbClr val="FFFF00"/>
                  </a:solidFill>
                  <a:prstDash val="solid"/>
                </a:ln>
                <a:solidFill>
                  <a:schemeClr val="accent1">
                    <a:alpha val="3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1</a:t>
            </a:r>
            <a:r>
              <a:rPr lang="en-US" sz="5400" b="1" baseline="30000" dirty="0" smtClean="0">
                <a:ln w="31550" cmpd="sng">
                  <a:solidFill>
                    <a:srgbClr val="FFFF00"/>
                  </a:solidFill>
                  <a:prstDash val="solid"/>
                </a:ln>
                <a:solidFill>
                  <a:schemeClr val="accent1">
                    <a:alpha val="3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st</a:t>
            </a:r>
            <a:r>
              <a:rPr lang="en-US" sz="5400" b="1" dirty="0" smtClean="0">
                <a:ln w="31550" cmpd="sng">
                  <a:solidFill>
                    <a:srgbClr val="FFFF00"/>
                  </a:solidFill>
                  <a:prstDash val="solid"/>
                </a:ln>
                <a:solidFill>
                  <a:schemeClr val="accent1">
                    <a:alpha val="3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look at </a:t>
            </a:r>
            <a:r>
              <a:rPr lang="en-US" sz="5400" b="1" dirty="0" err="1" smtClean="0">
                <a:ln w="31550" cmpd="sng">
                  <a:solidFill>
                    <a:srgbClr val="FFFF00"/>
                  </a:solidFill>
                  <a:prstDash val="solid"/>
                </a:ln>
                <a:solidFill>
                  <a:schemeClr val="accent1">
                    <a:alpha val="3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xrays</a:t>
            </a:r>
            <a:r>
              <a:rPr lang="en-US" sz="5400" b="1" dirty="0" smtClean="0">
                <a:ln w="31550" cmpd="sng">
                  <a:solidFill>
                    <a:srgbClr val="FFFF00"/>
                  </a:solidFill>
                  <a:prstDash val="solid"/>
                </a:ln>
                <a:solidFill>
                  <a:schemeClr val="accent1">
                    <a:alpha val="3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with </a:t>
            </a:r>
            <a:br>
              <a:rPr lang="en-US" sz="5400" b="1" dirty="0" smtClean="0">
                <a:ln w="31550" cmpd="sng">
                  <a:solidFill>
                    <a:srgbClr val="FFFF00"/>
                  </a:solidFill>
                  <a:prstDash val="solid"/>
                </a:ln>
                <a:solidFill>
                  <a:schemeClr val="accent1">
                    <a:alpha val="3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</a:br>
            <a:r>
              <a:rPr lang="en-US" sz="5400" b="1" dirty="0" smtClean="0">
                <a:ln w="31550" cmpd="sng">
                  <a:solidFill>
                    <a:srgbClr val="FFFF00"/>
                  </a:solidFill>
                  <a:prstDash val="solid"/>
                </a:ln>
                <a:solidFill>
                  <a:schemeClr val="accent1">
                    <a:alpha val="3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“the real thing</a:t>
            </a:r>
            <a:r>
              <a:rPr lang="en-US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1">
                    <a:alpha val="3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”</a:t>
            </a:r>
            <a:endParaRPr lang="en-US" sz="5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1">
                  <a:alpha val="3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7990E-06A1-984D-A69D-41592EBD540F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Resolution vs. E</a:t>
            </a:r>
          </a:p>
        </p:txBody>
      </p:sp>
      <p:pic>
        <p:nvPicPr>
          <p:cNvPr id="109575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81000" y="914400"/>
            <a:ext cx="6524625" cy="3467100"/>
          </a:xfrm>
          <a:noFill/>
          <a:ln/>
        </p:spPr>
      </p:pic>
      <p:sp>
        <p:nvSpPr>
          <p:cNvPr id="109577" name="Text Box 9"/>
          <p:cNvSpPr txBox="1">
            <a:spLocks noChangeArrowheads="1"/>
          </p:cNvSpPr>
          <p:nvPr/>
        </p:nvSpPr>
        <p:spPr bwMode="auto">
          <a:xfrm>
            <a:off x="7272337" y="1219200"/>
            <a:ext cx="1338263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Fit to </a:t>
            </a:r>
            <a:r>
              <a:rPr lang="en-US" dirty="0" err="1"/>
              <a:t>a</a:t>
            </a:r>
            <a:r>
              <a:rPr lang="en-US" dirty="0" err="1">
                <a:sym typeface="Symbol" pitchFamily="-65" charset="2"/>
              </a:rPr>
              <a:t>bE</a:t>
            </a:r>
            <a:endParaRPr lang="en-US" dirty="0">
              <a:sym typeface="Symbol" pitchFamily="-65" charset="2"/>
            </a:endParaRPr>
          </a:p>
          <a:p>
            <a:r>
              <a:rPr lang="en-US" dirty="0">
                <a:sym typeface="Symbol" pitchFamily="-65" charset="2"/>
              </a:rPr>
              <a:t>a = 350 </a:t>
            </a:r>
            <a:r>
              <a:rPr lang="en-US" dirty="0" err="1">
                <a:sym typeface="Symbol" pitchFamily="-65" charset="2"/>
              </a:rPr>
              <a:t>eV</a:t>
            </a:r>
            <a:r>
              <a:rPr lang="en-US" dirty="0">
                <a:sym typeface="Symbol" pitchFamily="-65" charset="2"/>
              </a:rPr>
              <a:t/>
            </a:r>
            <a:br>
              <a:rPr lang="en-US" dirty="0">
                <a:sym typeface="Symbol" pitchFamily="-65" charset="2"/>
              </a:rPr>
            </a:br>
            <a:r>
              <a:rPr lang="en-US" dirty="0" err="1">
                <a:sym typeface="Symbol" pitchFamily="-65" charset="2"/>
              </a:rPr>
              <a:t>b</a:t>
            </a:r>
            <a:r>
              <a:rPr lang="en-US" dirty="0">
                <a:sym typeface="Symbol" pitchFamily="-65" charset="2"/>
              </a:rPr>
              <a:t> = 0.019</a:t>
            </a:r>
          </a:p>
        </p:txBody>
      </p:sp>
      <p:sp>
        <p:nvSpPr>
          <p:cNvPr id="109578" name="Text Box 10"/>
          <p:cNvSpPr txBox="1">
            <a:spLocks noChangeArrowheads="1"/>
          </p:cNvSpPr>
          <p:nvPr/>
        </p:nvSpPr>
        <p:spPr bwMode="auto">
          <a:xfrm>
            <a:off x="746125" y="4303713"/>
            <a:ext cx="71945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 typeface="Symbol" pitchFamily="-65" charset="2"/>
              <a:buChar char="Þ"/>
            </a:pPr>
            <a:r>
              <a:rPr lang="en-US">
                <a:sym typeface="Symbol" pitchFamily="-65" charset="2"/>
              </a:rPr>
              <a:t>Noise ~ 175 eV/pixel (factor 3 too high)</a:t>
            </a:r>
          </a:p>
          <a:p>
            <a:pPr>
              <a:buFont typeface="Symbol" pitchFamily="-65" charset="2"/>
              <a:buNone/>
            </a:pPr>
            <a:r>
              <a:rPr lang="en-US">
                <a:sym typeface="Symbol" pitchFamily="-65" charset="2"/>
              </a:rPr>
              <a:t>b should be zero.  Could power supply noise cause gain fluctuations?</a:t>
            </a:r>
            <a:br>
              <a:rPr lang="en-US">
                <a:sym typeface="Symbol" pitchFamily="-65" charset="2"/>
              </a:rPr>
            </a:br>
            <a:r>
              <a:rPr lang="en-US">
                <a:sym typeface="Symbol" pitchFamily="-65" charset="2"/>
              </a:rPr>
              <a:t>(e.g. if V</a:t>
            </a:r>
            <a:r>
              <a:rPr lang="en-US" baseline="-25000">
                <a:sym typeface="Symbol" pitchFamily="-65" charset="2"/>
              </a:rPr>
              <a:t>RESET</a:t>
            </a:r>
            <a:r>
              <a:rPr lang="en-US">
                <a:sym typeface="Symbol" pitchFamily="-65" charset="2"/>
              </a:rPr>
              <a:t> moves up and down, current through output transistor</a:t>
            </a:r>
            <a:br>
              <a:rPr lang="en-US">
                <a:sym typeface="Symbol" pitchFamily="-65" charset="2"/>
              </a:rPr>
            </a:br>
            <a:r>
              <a:rPr lang="en-US">
                <a:sym typeface="Symbol" pitchFamily="-65" charset="2"/>
              </a:rPr>
              <a:t>changes, so g</a:t>
            </a:r>
            <a:r>
              <a:rPr lang="en-US" baseline="-25000">
                <a:sym typeface="Symbol" pitchFamily="-65" charset="2"/>
              </a:rPr>
              <a:t>m</a:t>
            </a:r>
            <a:r>
              <a:rPr lang="en-US">
                <a:sym typeface="Symbol" pitchFamily="-65" charset="2"/>
              </a:rPr>
              <a:t> changes, …)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80953" y="6550223"/>
            <a:ext cx="20630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 smtClean="0"/>
              <a:t>New substrate, Forced x8</a:t>
            </a:r>
            <a:endParaRPr lang="en-US" sz="1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0F0BE-8B93-4F33-A354-F33FCE1439E7}" type="slidenum">
              <a:rPr lang="en-US" smtClean="0"/>
              <a:pPr/>
              <a:t>43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100049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glow rad="101600">
              <a:schemeClr val="accent6">
                <a:alpha val="75000"/>
              </a:schemeClr>
            </a:glow>
          </a:effectLst>
        </p:spPr>
        <p:txBody>
          <a:bodyPr/>
          <a:lstStyle/>
          <a:p>
            <a:r>
              <a:rPr lang="en-US" dirty="0" smtClean="0">
                <a:effectLst>
                  <a:glow rad="76200">
                    <a:schemeClr val="bg1">
                      <a:alpha val="75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Put it all together – Jun. ‘08</a:t>
            </a:r>
            <a:endParaRPr lang="en-US" dirty="0">
              <a:effectLst>
                <a:glow rad="76200">
                  <a:schemeClr val="bg1">
                    <a:alpha val="75000"/>
                  </a:schemeClr>
                </a:glow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 rot="2196986">
            <a:off x="6021337" y="2526300"/>
            <a:ext cx="11936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Substrate</a:t>
            </a:r>
            <a:endParaRPr lang="en-US" sz="2000" b="1" dirty="0">
              <a:solidFill>
                <a:srgbClr val="FFFF0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rot="10800000">
            <a:off x="6121758" y="4189926"/>
            <a:ext cx="1905000" cy="1588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8001000" y="3962400"/>
            <a:ext cx="4555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h</a:t>
            </a:r>
            <a:r>
              <a:rPr lang="en-US" sz="2000" b="1" dirty="0" smtClean="0">
                <a:solidFill>
                  <a:srgbClr val="FF0000"/>
                </a:solidFill>
                <a:sym typeface="Symbol"/>
              </a:rPr>
              <a:t>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05000" y="6019800"/>
            <a:ext cx="17935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Readout / DAQ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7990E-06A1-984D-A69D-41592EBD540F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600200" y="976313"/>
            <a:ext cx="5562600" cy="15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solidFill>
                  <a:schemeClr val="accent2"/>
                </a:solidFill>
              </a:rPr>
              <a:t>Fast Direct detection X-Ray CCD testing on beamline 12.3.2</a:t>
            </a:r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304800" y="3186113"/>
            <a:ext cx="83820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Nobumichi Tamura, Martin Kunz, Kai Chen, Rich S. Celestre</a:t>
            </a:r>
          </a:p>
          <a:p>
            <a:pPr algn="ctr">
              <a:spcBef>
                <a:spcPct val="50000"/>
              </a:spcBef>
            </a:pPr>
            <a:r>
              <a:rPr lang="en-US"/>
              <a:t>Dionisio Doering, Tae Sung Kim, Peter Denes</a:t>
            </a:r>
          </a:p>
          <a:p>
            <a:pPr algn="ctr">
              <a:spcBef>
                <a:spcPct val="50000"/>
              </a:spcBef>
            </a:pPr>
            <a:r>
              <a:rPr lang="en-US"/>
              <a:t>Patric Gruber, Andy Minor, Daniel Kiener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7990E-06A1-984D-A69D-41592EBD540F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1026"/>
          <p:cNvSpPr txBox="1">
            <a:spLocks noChangeArrowheads="1"/>
          </p:cNvSpPr>
          <p:nvPr/>
        </p:nvSpPr>
        <p:spPr bwMode="auto">
          <a:xfrm>
            <a:off x="381000" y="304800"/>
            <a:ext cx="8305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chemeClr val="accent2"/>
                </a:solidFill>
              </a:rPr>
              <a:t>X-Ray microdiffraction at the ALS: principle</a:t>
            </a:r>
          </a:p>
        </p:txBody>
      </p:sp>
      <p:grpSp>
        <p:nvGrpSpPr>
          <p:cNvPr id="2" name="Group 1027"/>
          <p:cNvGrpSpPr>
            <a:grpSpLocks/>
          </p:cNvGrpSpPr>
          <p:nvPr/>
        </p:nvGrpSpPr>
        <p:grpSpPr bwMode="auto">
          <a:xfrm>
            <a:off x="5943600" y="3810000"/>
            <a:ext cx="2514600" cy="2222500"/>
            <a:chOff x="1248" y="2640"/>
            <a:chExt cx="1584" cy="1400"/>
          </a:xfrm>
        </p:grpSpPr>
        <p:pic>
          <p:nvPicPr>
            <p:cNvPr id="6148" name="Picture 1028" descr="C:\Analysis\aluminumlineonsilicon2.jp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248" y="2640"/>
              <a:ext cx="1584" cy="1400"/>
            </a:xfrm>
            <a:prstGeom prst="rect">
              <a:avLst/>
            </a:prstGeom>
            <a:noFill/>
          </p:spPr>
        </p:pic>
        <p:sp>
          <p:nvSpPr>
            <p:cNvPr id="6149" name="Text Box 1029"/>
            <p:cNvSpPr txBox="1">
              <a:spLocks noChangeArrowheads="1"/>
            </p:cNvSpPr>
            <p:nvPr/>
          </p:nvSpPr>
          <p:spPr bwMode="auto">
            <a:xfrm>
              <a:off x="1392" y="3840"/>
              <a:ext cx="129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solidFill>
                    <a:srgbClr val="FFFF00"/>
                  </a:solidFill>
                </a:rPr>
                <a:t>Aluminum on Silicon</a:t>
              </a:r>
            </a:p>
          </p:txBody>
        </p:sp>
      </p:grpSp>
      <p:sp>
        <p:nvSpPr>
          <p:cNvPr id="6150" name="Text Box 1030"/>
          <p:cNvSpPr txBox="1">
            <a:spLocks noChangeArrowheads="1"/>
          </p:cNvSpPr>
          <p:nvPr/>
        </p:nvSpPr>
        <p:spPr bwMode="auto">
          <a:xfrm>
            <a:off x="2743200" y="914400"/>
            <a:ext cx="6248400" cy="253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1400"/>
              <a:t> Sample is raster-scanned under a submicron-sized white (polychromatic) X-ray beam focused by Kirkpatrick-Baez mirrors. At each step a  diffraction pattern is recorded.</a:t>
            </a:r>
          </a:p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1400"/>
              <a:t>Analysis of the diffraction pattern scans provides with phase distribution, crystal orientation maps, strain/stress maps, dislocation structure and distribution</a:t>
            </a:r>
          </a:p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1400"/>
              <a:t> The technique helps understanding the complexity of materials micromechanics (strength, resistance to failure, …) at granular and subgranular level</a:t>
            </a:r>
          </a:p>
          <a:p>
            <a:pPr>
              <a:spcBef>
                <a:spcPct val="50000"/>
              </a:spcBef>
              <a:buFont typeface="Wingdings" pitchFamily="2" charset="2"/>
              <a:buChar char="Ø"/>
            </a:pPr>
            <a:endParaRPr lang="en-US" sz="1400"/>
          </a:p>
        </p:txBody>
      </p:sp>
      <p:sp>
        <p:nvSpPr>
          <p:cNvPr id="6151" name="Text Box 1031"/>
          <p:cNvSpPr txBox="1">
            <a:spLocks noChangeArrowheads="1"/>
          </p:cNvSpPr>
          <p:nvPr/>
        </p:nvSpPr>
        <p:spPr bwMode="auto">
          <a:xfrm>
            <a:off x="5943600" y="6019800"/>
            <a:ext cx="25146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/>
              <a:t>Laue pattern captured by a X-Ray CCD detector</a:t>
            </a:r>
          </a:p>
        </p:txBody>
      </p:sp>
      <p:sp>
        <p:nvSpPr>
          <p:cNvPr id="6152" name="Text Box 1032"/>
          <p:cNvSpPr txBox="1">
            <a:spLocks noChangeArrowheads="1"/>
          </p:cNvSpPr>
          <p:nvPr/>
        </p:nvSpPr>
        <p:spPr bwMode="auto">
          <a:xfrm>
            <a:off x="4876800" y="3279775"/>
            <a:ext cx="190500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White or Monochromatic X-ray beam</a:t>
            </a:r>
          </a:p>
        </p:txBody>
      </p:sp>
      <p:sp>
        <p:nvSpPr>
          <p:cNvPr id="6153" name="Text Box 1033"/>
          <p:cNvSpPr txBox="1">
            <a:spLocks noChangeArrowheads="1"/>
          </p:cNvSpPr>
          <p:nvPr/>
        </p:nvSpPr>
        <p:spPr bwMode="auto">
          <a:xfrm>
            <a:off x="2971800" y="3352800"/>
            <a:ext cx="1512888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Focusing optics (KB mirrors)</a:t>
            </a:r>
          </a:p>
        </p:txBody>
      </p:sp>
      <p:sp>
        <p:nvSpPr>
          <p:cNvPr id="6154" name="Text Box 1034"/>
          <p:cNvSpPr txBox="1">
            <a:spLocks noChangeArrowheads="1"/>
          </p:cNvSpPr>
          <p:nvPr/>
        </p:nvSpPr>
        <p:spPr bwMode="auto">
          <a:xfrm>
            <a:off x="533400" y="4953000"/>
            <a:ext cx="1196975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Sample on a XY scanning stage</a:t>
            </a:r>
          </a:p>
        </p:txBody>
      </p:sp>
      <p:grpSp>
        <p:nvGrpSpPr>
          <p:cNvPr id="3" name="Group 1035"/>
          <p:cNvGrpSpPr>
            <a:grpSpLocks/>
          </p:cNvGrpSpPr>
          <p:nvPr/>
        </p:nvGrpSpPr>
        <p:grpSpPr bwMode="auto">
          <a:xfrm>
            <a:off x="1552575" y="3900488"/>
            <a:ext cx="4787900" cy="1071562"/>
            <a:chOff x="1488" y="2208"/>
            <a:chExt cx="3648" cy="912"/>
          </a:xfrm>
        </p:grpSpPr>
        <p:sp>
          <p:nvSpPr>
            <p:cNvPr id="6156" name="Rectangle 1036"/>
            <p:cNvSpPr>
              <a:spLocks noChangeArrowheads="1"/>
            </p:cNvSpPr>
            <p:nvPr/>
          </p:nvSpPr>
          <p:spPr bwMode="auto">
            <a:xfrm>
              <a:off x="1488" y="2352"/>
              <a:ext cx="480" cy="480"/>
            </a:xfrm>
            <a:prstGeom prst="rect">
              <a:avLst/>
            </a:prstGeom>
            <a:solidFill>
              <a:srgbClr val="FFCC00"/>
            </a:solidFill>
            <a:ln w="9525">
              <a:miter lim="800000"/>
              <a:headEnd/>
              <a:tailEnd/>
            </a:ln>
            <a:effectLst/>
            <a:scene3d>
              <a:camera prst="legacyPerspectiveTopRight">
                <a:rot lat="18900000" lon="18600000" rev="0"/>
              </a:camera>
              <a:lightRig rig="legacyFlat4" dir="t"/>
            </a:scene3d>
            <a:sp3d extrusionH="239700" prstMaterial="legacyPlastic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grpSp>
          <p:nvGrpSpPr>
            <p:cNvPr id="4" name="Group 1037"/>
            <p:cNvGrpSpPr>
              <a:grpSpLocks/>
            </p:cNvGrpSpPr>
            <p:nvPr/>
          </p:nvGrpSpPr>
          <p:grpSpPr bwMode="auto">
            <a:xfrm>
              <a:off x="3173" y="2208"/>
              <a:ext cx="882" cy="443"/>
              <a:chOff x="3303" y="1714"/>
              <a:chExt cx="1391" cy="792"/>
            </a:xfrm>
          </p:grpSpPr>
          <p:sp>
            <p:nvSpPr>
              <p:cNvPr id="6158" name="Freeform 1038"/>
              <p:cNvSpPr>
                <a:spLocks/>
              </p:cNvSpPr>
              <p:nvPr/>
            </p:nvSpPr>
            <p:spPr bwMode="auto">
              <a:xfrm>
                <a:off x="3303" y="1884"/>
                <a:ext cx="213" cy="612"/>
              </a:xfrm>
              <a:custGeom>
                <a:avLst/>
                <a:gdLst/>
                <a:ahLst/>
                <a:cxnLst>
                  <a:cxn ang="0">
                    <a:pos x="117" y="0"/>
                  </a:cxn>
                  <a:cxn ang="0">
                    <a:pos x="213" y="87"/>
                  </a:cxn>
                  <a:cxn ang="0">
                    <a:pos x="90" y="612"/>
                  </a:cxn>
                  <a:cxn ang="0">
                    <a:pos x="0" y="510"/>
                  </a:cxn>
                  <a:cxn ang="0">
                    <a:pos x="117" y="0"/>
                  </a:cxn>
                </a:cxnLst>
                <a:rect l="0" t="0" r="r" b="b"/>
                <a:pathLst>
                  <a:path w="213" h="612">
                    <a:moveTo>
                      <a:pt x="117" y="0"/>
                    </a:moveTo>
                    <a:lnTo>
                      <a:pt x="213" y="87"/>
                    </a:lnTo>
                    <a:lnTo>
                      <a:pt x="90" y="612"/>
                    </a:lnTo>
                    <a:lnTo>
                      <a:pt x="0" y="510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CCCCFF"/>
              </a:solidFill>
              <a:ln w="9525">
                <a:solidFill>
                  <a:srgbClr val="FFCCFF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159" name="Freeform 1039"/>
              <p:cNvSpPr>
                <a:spLocks/>
              </p:cNvSpPr>
              <p:nvPr/>
            </p:nvSpPr>
            <p:spPr bwMode="auto">
              <a:xfrm>
                <a:off x="3429" y="1722"/>
                <a:ext cx="1251" cy="249"/>
              </a:xfrm>
              <a:custGeom>
                <a:avLst/>
                <a:gdLst/>
                <a:ahLst/>
                <a:cxnLst>
                  <a:cxn ang="0">
                    <a:pos x="0" y="162"/>
                  </a:cxn>
                  <a:cxn ang="0">
                    <a:pos x="93" y="249"/>
                  </a:cxn>
                  <a:cxn ang="0">
                    <a:pos x="477" y="168"/>
                  </a:cxn>
                  <a:cxn ang="0">
                    <a:pos x="645" y="135"/>
                  </a:cxn>
                  <a:cxn ang="0">
                    <a:pos x="813" y="108"/>
                  </a:cxn>
                  <a:cxn ang="0">
                    <a:pos x="1113" y="84"/>
                  </a:cxn>
                  <a:cxn ang="0">
                    <a:pos x="1251" y="81"/>
                  </a:cxn>
                  <a:cxn ang="0">
                    <a:pos x="1194" y="0"/>
                  </a:cxn>
                  <a:cxn ang="0">
                    <a:pos x="0" y="162"/>
                  </a:cxn>
                </a:cxnLst>
                <a:rect l="0" t="0" r="r" b="b"/>
                <a:pathLst>
                  <a:path w="1251" h="249">
                    <a:moveTo>
                      <a:pt x="0" y="162"/>
                    </a:moveTo>
                    <a:lnTo>
                      <a:pt x="93" y="249"/>
                    </a:lnTo>
                    <a:lnTo>
                      <a:pt x="477" y="168"/>
                    </a:lnTo>
                    <a:lnTo>
                      <a:pt x="645" y="135"/>
                    </a:lnTo>
                    <a:lnTo>
                      <a:pt x="813" y="108"/>
                    </a:lnTo>
                    <a:lnTo>
                      <a:pt x="1113" y="84"/>
                    </a:lnTo>
                    <a:lnTo>
                      <a:pt x="1251" y="81"/>
                    </a:lnTo>
                    <a:lnTo>
                      <a:pt x="1194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160" name="Freeform 1040"/>
              <p:cNvSpPr>
                <a:spLocks/>
              </p:cNvSpPr>
              <p:nvPr/>
            </p:nvSpPr>
            <p:spPr bwMode="auto">
              <a:xfrm>
                <a:off x="3387" y="1809"/>
                <a:ext cx="1299" cy="690"/>
              </a:xfrm>
              <a:custGeom>
                <a:avLst/>
                <a:gdLst/>
                <a:ahLst/>
                <a:cxnLst>
                  <a:cxn ang="0">
                    <a:pos x="117" y="159"/>
                  </a:cxn>
                  <a:cxn ang="0">
                    <a:pos x="672" y="51"/>
                  </a:cxn>
                  <a:cxn ang="0">
                    <a:pos x="831" y="30"/>
                  </a:cxn>
                  <a:cxn ang="0">
                    <a:pos x="1002" y="15"/>
                  </a:cxn>
                  <a:cxn ang="0">
                    <a:pos x="1299" y="0"/>
                  </a:cxn>
                  <a:cxn ang="0">
                    <a:pos x="1176" y="531"/>
                  </a:cxn>
                  <a:cxn ang="0">
                    <a:pos x="747" y="552"/>
                  </a:cxn>
                  <a:cxn ang="0">
                    <a:pos x="621" y="570"/>
                  </a:cxn>
                  <a:cxn ang="0">
                    <a:pos x="459" y="594"/>
                  </a:cxn>
                  <a:cxn ang="0">
                    <a:pos x="0" y="690"/>
                  </a:cxn>
                  <a:cxn ang="0">
                    <a:pos x="117" y="159"/>
                  </a:cxn>
                </a:cxnLst>
                <a:rect l="0" t="0" r="r" b="b"/>
                <a:pathLst>
                  <a:path w="1299" h="690">
                    <a:moveTo>
                      <a:pt x="117" y="159"/>
                    </a:moveTo>
                    <a:lnTo>
                      <a:pt x="672" y="51"/>
                    </a:lnTo>
                    <a:lnTo>
                      <a:pt x="831" y="30"/>
                    </a:lnTo>
                    <a:lnTo>
                      <a:pt x="1002" y="15"/>
                    </a:lnTo>
                    <a:lnTo>
                      <a:pt x="1299" y="0"/>
                    </a:lnTo>
                    <a:lnTo>
                      <a:pt x="1176" y="531"/>
                    </a:lnTo>
                    <a:lnTo>
                      <a:pt x="747" y="552"/>
                    </a:lnTo>
                    <a:lnTo>
                      <a:pt x="621" y="570"/>
                    </a:lnTo>
                    <a:lnTo>
                      <a:pt x="459" y="594"/>
                    </a:lnTo>
                    <a:lnTo>
                      <a:pt x="0" y="690"/>
                    </a:lnTo>
                    <a:lnTo>
                      <a:pt x="117" y="159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5" name="Group 1041"/>
              <p:cNvGrpSpPr>
                <a:grpSpLocks/>
              </p:cNvGrpSpPr>
              <p:nvPr/>
            </p:nvGrpSpPr>
            <p:grpSpPr bwMode="auto">
              <a:xfrm>
                <a:off x="3304" y="1714"/>
                <a:ext cx="1390" cy="792"/>
                <a:chOff x="3304" y="1714"/>
                <a:chExt cx="1390" cy="792"/>
              </a:xfrm>
            </p:grpSpPr>
            <p:sp>
              <p:nvSpPr>
                <p:cNvPr id="6162" name="Freeform 1042"/>
                <p:cNvSpPr>
                  <a:spLocks/>
                </p:cNvSpPr>
                <p:nvPr/>
              </p:nvSpPr>
              <p:spPr bwMode="auto">
                <a:xfrm>
                  <a:off x="3504" y="1807"/>
                  <a:ext cx="1190" cy="161"/>
                </a:xfrm>
                <a:custGeom>
                  <a:avLst/>
                  <a:gdLst/>
                  <a:ahLst/>
                  <a:cxnLst>
                    <a:cxn ang="0">
                      <a:pos x="0" y="161"/>
                    </a:cxn>
                    <a:cxn ang="0">
                      <a:pos x="391" y="87"/>
                    </a:cxn>
                    <a:cxn ang="0">
                      <a:pos x="557" y="51"/>
                    </a:cxn>
                    <a:cxn ang="0">
                      <a:pos x="773" y="22"/>
                    </a:cxn>
                    <a:cxn ang="0">
                      <a:pos x="974" y="7"/>
                    </a:cxn>
                    <a:cxn ang="0">
                      <a:pos x="1190" y="0"/>
                    </a:cxn>
                  </a:cxnLst>
                  <a:rect l="0" t="0" r="r" b="b"/>
                  <a:pathLst>
                    <a:path w="1190" h="161">
                      <a:moveTo>
                        <a:pt x="0" y="161"/>
                      </a:moveTo>
                      <a:cubicBezTo>
                        <a:pt x="149" y="133"/>
                        <a:pt x="298" y="105"/>
                        <a:pt x="391" y="87"/>
                      </a:cubicBezTo>
                      <a:cubicBezTo>
                        <a:pt x="484" y="69"/>
                        <a:pt x="493" y="62"/>
                        <a:pt x="557" y="51"/>
                      </a:cubicBezTo>
                      <a:cubicBezTo>
                        <a:pt x="621" y="40"/>
                        <a:pt x="704" y="29"/>
                        <a:pt x="773" y="22"/>
                      </a:cubicBezTo>
                      <a:cubicBezTo>
                        <a:pt x="842" y="15"/>
                        <a:pt x="905" y="11"/>
                        <a:pt x="974" y="7"/>
                      </a:cubicBezTo>
                      <a:cubicBezTo>
                        <a:pt x="1043" y="3"/>
                        <a:pt x="1156" y="0"/>
                        <a:pt x="1190" y="0"/>
                      </a:cubicBezTo>
                    </a:path>
                  </a:pathLst>
                </a:custGeom>
                <a:noFill/>
                <a:ln w="38100" cmpd="sng">
                  <a:solidFill>
                    <a:schemeClr val="tx2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163" name="Freeform 1043"/>
                <p:cNvSpPr>
                  <a:spLocks/>
                </p:cNvSpPr>
                <p:nvPr/>
              </p:nvSpPr>
              <p:spPr bwMode="auto">
                <a:xfrm>
                  <a:off x="3387" y="2335"/>
                  <a:ext cx="1190" cy="161"/>
                </a:xfrm>
                <a:custGeom>
                  <a:avLst/>
                  <a:gdLst/>
                  <a:ahLst/>
                  <a:cxnLst>
                    <a:cxn ang="0">
                      <a:pos x="0" y="161"/>
                    </a:cxn>
                    <a:cxn ang="0">
                      <a:pos x="391" y="87"/>
                    </a:cxn>
                    <a:cxn ang="0">
                      <a:pos x="557" y="51"/>
                    </a:cxn>
                    <a:cxn ang="0">
                      <a:pos x="773" y="22"/>
                    </a:cxn>
                    <a:cxn ang="0">
                      <a:pos x="974" y="7"/>
                    </a:cxn>
                    <a:cxn ang="0">
                      <a:pos x="1190" y="0"/>
                    </a:cxn>
                  </a:cxnLst>
                  <a:rect l="0" t="0" r="r" b="b"/>
                  <a:pathLst>
                    <a:path w="1190" h="161">
                      <a:moveTo>
                        <a:pt x="0" y="161"/>
                      </a:moveTo>
                      <a:cubicBezTo>
                        <a:pt x="149" y="133"/>
                        <a:pt x="298" y="105"/>
                        <a:pt x="391" y="87"/>
                      </a:cubicBezTo>
                      <a:cubicBezTo>
                        <a:pt x="484" y="69"/>
                        <a:pt x="493" y="62"/>
                        <a:pt x="557" y="51"/>
                      </a:cubicBezTo>
                      <a:cubicBezTo>
                        <a:pt x="621" y="40"/>
                        <a:pt x="704" y="29"/>
                        <a:pt x="773" y="22"/>
                      </a:cubicBezTo>
                      <a:cubicBezTo>
                        <a:pt x="842" y="15"/>
                        <a:pt x="905" y="11"/>
                        <a:pt x="974" y="7"/>
                      </a:cubicBezTo>
                      <a:cubicBezTo>
                        <a:pt x="1043" y="3"/>
                        <a:pt x="1156" y="0"/>
                        <a:pt x="1190" y="0"/>
                      </a:cubicBezTo>
                    </a:path>
                  </a:pathLst>
                </a:custGeom>
                <a:noFill/>
                <a:ln w="38100" cmpd="sng">
                  <a:solidFill>
                    <a:schemeClr val="tx2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164" name="Line 1044"/>
                <p:cNvSpPr>
                  <a:spLocks noChangeShapeType="1"/>
                </p:cNvSpPr>
                <p:nvPr/>
              </p:nvSpPr>
              <p:spPr bwMode="auto">
                <a:xfrm flipH="1">
                  <a:off x="3391" y="1973"/>
                  <a:ext cx="123" cy="533"/>
                </a:xfrm>
                <a:prstGeom prst="line">
                  <a:avLst/>
                </a:prstGeom>
                <a:noFill/>
                <a:ln w="38100">
                  <a:solidFill>
                    <a:schemeClr val="tx2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165" name="Line 1045"/>
                <p:cNvSpPr>
                  <a:spLocks noChangeShapeType="1"/>
                </p:cNvSpPr>
                <p:nvPr/>
              </p:nvSpPr>
              <p:spPr bwMode="auto">
                <a:xfrm flipH="1">
                  <a:off x="4562" y="1814"/>
                  <a:ext cx="125" cy="522"/>
                </a:xfrm>
                <a:prstGeom prst="line">
                  <a:avLst/>
                </a:prstGeom>
                <a:noFill/>
                <a:ln w="38100">
                  <a:solidFill>
                    <a:schemeClr val="tx2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166" name="Line 1046"/>
                <p:cNvSpPr>
                  <a:spLocks noChangeShapeType="1"/>
                </p:cNvSpPr>
                <p:nvPr/>
              </p:nvSpPr>
              <p:spPr bwMode="auto">
                <a:xfrm flipH="1" flipV="1">
                  <a:off x="3419" y="1879"/>
                  <a:ext cx="102" cy="94"/>
                </a:xfrm>
                <a:prstGeom prst="line">
                  <a:avLst/>
                </a:prstGeom>
                <a:noFill/>
                <a:ln w="38100">
                  <a:solidFill>
                    <a:schemeClr val="tx2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167" name="Line 1047"/>
                <p:cNvSpPr>
                  <a:spLocks noChangeShapeType="1"/>
                </p:cNvSpPr>
                <p:nvPr/>
              </p:nvSpPr>
              <p:spPr bwMode="auto">
                <a:xfrm flipV="1">
                  <a:off x="3426" y="1721"/>
                  <a:ext cx="1204" cy="160"/>
                </a:xfrm>
                <a:prstGeom prst="line">
                  <a:avLst/>
                </a:prstGeom>
                <a:noFill/>
                <a:ln w="38100">
                  <a:solidFill>
                    <a:schemeClr val="tx2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168" name="Line 1048"/>
                <p:cNvSpPr>
                  <a:spLocks noChangeShapeType="1"/>
                </p:cNvSpPr>
                <p:nvPr/>
              </p:nvSpPr>
              <p:spPr bwMode="auto">
                <a:xfrm>
                  <a:off x="4622" y="1714"/>
                  <a:ext cx="68" cy="100"/>
                </a:xfrm>
                <a:prstGeom prst="line">
                  <a:avLst/>
                </a:prstGeom>
                <a:noFill/>
                <a:ln w="38100">
                  <a:solidFill>
                    <a:schemeClr val="tx2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169" name="Line 1049"/>
                <p:cNvSpPr>
                  <a:spLocks noChangeShapeType="1"/>
                </p:cNvSpPr>
                <p:nvPr/>
              </p:nvSpPr>
              <p:spPr bwMode="auto">
                <a:xfrm flipH="1">
                  <a:off x="3304" y="1879"/>
                  <a:ext cx="116" cy="529"/>
                </a:xfrm>
                <a:prstGeom prst="line">
                  <a:avLst/>
                </a:prstGeom>
                <a:noFill/>
                <a:ln w="38100">
                  <a:solidFill>
                    <a:schemeClr val="tx2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170" name="Line 1050"/>
                <p:cNvSpPr>
                  <a:spLocks noChangeShapeType="1"/>
                </p:cNvSpPr>
                <p:nvPr/>
              </p:nvSpPr>
              <p:spPr bwMode="auto">
                <a:xfrm>
                  <a:off x="3308" y="2399"/>
                  <a:ext cx="90" cy="99"/>
                </a:xfrm>
                <a:prstGeom prst="line">
                  <a:avLst/>
                </a:prstGeom>
                <a:noFill/>
                <a:ln w="38100">
                  <a:solidFill>
                    <a:schemeClr val="tx2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" name="Group 1051"/>
            <p:cNvGrpSpPr>
              <a:grpSpLocks/>
            </p:cNvGrpSpPr>
            <p:nvPr/>
          </p:nvGrpSpPr>
          <p:grpSpPr bwMode="auto">
            <a:xfrm rot="20726852" flipV="1">
              <a:off x="2352" y="2677"/>
              <a:ext cx="882" cy="443"/>
              <a:chOff x="3303" y="1714"/>
              <a:chExt cx="1391" cy="792"/>
            </a:xfrm>
          </p:grpSpPr>
          <p:sp>
            <p:nvSpPr>
              <p:cNvPr id="6172" name="Freeform 1052"/>
              <p:cNvSpPr>
                <a:spLocks/>
              </p:cNvSpPr>
              <p:nvPr/>
            </p:nvSpPr>
            <p:spPr bwMode="auto">
              <a:xfrm>
                <a:off x="3303" y="1884"/>
                <a:ext cx="213" cy="612"/>
              </a:xfrm>
              <a:custGeom>
                <a:avLst/>
                <a:gdLst/>
                <a:ahLst/>
                <a:cxnLst>
                  <a:cxn ang="0">
                    <a:pos x="117" y="0"/>
                  </a:cxn>
                  <a:cxn ang="0">
                    <a:pos x="213" y="87"/>
                  </a:cxn>
                  <a:cxn ang="0">
                    <a:pos x="90" y="612"/>
                  </a:cxn>
                  <a:cxn ang="0">
                    <a:pos x="0" y="510"/>
                  </a:cxn>
                  <a:cxn ang="0">
                    <a:pos x="117" y="0"/>
                  </a:cxn>
                </a:cxnLst>
                <a:rect l="0" t="0" r="r" b="b"/>
                <a:pathLst>
                  <a:path w="213" h="612">
                    <a:moveTo>
                      <a:pt x="117" y="0"/>
                    </a:moveTo>
                    <a:lnTo>
                      <a:pt x="213" y="87"/>
                    </a:lnTo>
                    <a:lnTo>
                      <a:pt x="90" y="612"/>
                    </a:lnTo>
                    <a:lnTo>
                      <a:pt x="0" y="510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CCCCFF"/>
              </a:solidFill>
              <a:ln w="9525">
                <a:solidFill>
                  <a:srgbClr val="FFCCFF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173" name="Freeform 1053"/>
              <p:cNvSpPr>
                <a:spLocks/>
              </p:cNvSpPr>
              <p:nvPr/>
            </p:nvSpPr>
            <p:spPr bwMode="auto">
              <a:xfrm>
                <a:off x="3429" y="1722"/>
                <a:ext cx="1251" cy="249"/>
              </a:xfrm>
              <a:custGeom>
                <a:avLst/>
                <a:gdLst/>
                <a:ahLst/>
                <a:cxnLst>
                  <a:cxn ang="0">
                    <a:pos x="0" y="162"/>
                  </a:cxn>
                  <a:cxn ang="0">
                    <a:pos x="93" y="249"/>
                  </a:cxn>
                  <a:cxn ang="0">
                    <a:pos x="477" y="168"/>
                  </a:cxn>
                  <a:cxn ang="0">
                    <a:pos x="645" y="135"/>
                  </a:cxn>
                  <a:cxn ang="0">
                    <a:pos x="813" y="108"/>
                  </a:cxn>
                  <a:cxn ang="0">
                    <a:pos x="1113" y="84"/>
                  </a:cxn>
                  <a:cxn ang="0">
                    <a:pos x="1251" y="81"/>
                  </a:cxn>
                  <a:cxn ang="0">
                    <a:pos x="1194" y="0"/>
                  </a:cxn>
                  <a:cxn ang="0">
                    <a:pos x="0" y="162"/>
                  </a:cxn>
                </a:cxnLst>
                <a:rect l="0" t="0" r="r" b="b"/>
                <a:pathLst>
                  <a:path w="1251" h="249">
                    <a:moveTo>
                      <a:pt x="0" y="162"/>
                    </a:moveTo>
                    <a:lnTo>
                      <a:pt x="93" y="249"/>
                    </a:lnTo>
                    <a:lnTo>
                      <a:pt x="477" y="168"/>
                    </a:lnTo>
                    <a:lnTo>
                      <a:pt x="645" y="135"/>
                    </a:lnTo>
                    <a:lnTo>
                      <a:pt x="813" y="108"/>
                    </a:lnTo>
                    <a:lnTo>
                      <a:pt x="1113" y="84"/>
                    </a:lnTo>
                    <a:lnTo>
                      <a:pt x="1251" y="81"/>
                    </a:lnTo>
                    <a:lnTo>
                      <a:pt x="1194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174" name="Freeform 1054"/>
              <p:cNvSpPr>
                <a:spLocks/>
              </p:cNvSpPr>
              <p:nvPr/>
            </p:nvSpPr>
            <p:spPr bwMode="auto">
              <a:xfrm>
                <a:off x="3387" y="1809"/>
                <a:ext cx="1299" cy="690"/>
              </a:xfrm>
              <a:custGeom>
                <a:avLst/>
                <a:gdLst/>
                <a:ahLst/>
                <a:cxnLst>
                  <a:cxn ang="0">
                    <a:pos x="117" y="159"/>
                  </a:cxn>
                  <a:cxn ang="0">
                    <a:pos x="672" y="51"/>
                  </a:cxn>
                  <a:cxn ang="0">
                    <a:pos x="831" y="30"/>
                  </a:cxn>
                  <a:cxn ang="0">
                    <a:pos x="1002" y="15"/>
                  </a:cxn>
                  <a:cxn ang="0">
                    <a:pos x="1299" y="0"/>
                  </a:cxn>
                  <a:cxn ang="0">
                    <a:pos x="1176" y="531"/>
                  </a:cxn>
                  <a:cxn ang="0">
                    <a:pos x="747" y="552"/>
                  </a:cxn>
                  <a:cxn ang="0">
                    <a:pos x="621" y="570"/>
                  </a:cxn>
                  <a:cxn ang="0">
                    <a:pos x="459" y="594"/>
                  </a:cxn>
                  <a:cxn ang="0">
                    <a:pos x="0" y="690"/>
                  </a:cxn>
                  <a:cxn ang="0">
                    <a:pos x="117" y="159"/>
                  </a:cxn>
                </a:cxnLst>
                <a:rect l="0" t="0" r="r" b="b"/>
                <a:pathLst>
                  <a:path w="1299" h="690">
                    <a:moveTo>
                      <a:pt x="117" y="159"/>
                    </a:moveTo>
                    <a:lnTo>
                      <a:pt x="672" y="51"/>
                    </a:lnTo>
                    <a:lnTo>
                      <a:pt x="831" y="30"/>
                    </a:lnTo>
                    <a:lnTo>
                      <a:pt x="1002" y="15"/>
                    </a:lnTo>
                    <a:lnTo>
                      <a:pt x="1299" y="0"/>
                    </a:lnTo>
                    <a:lnTo>
                      <a:pt x="1176" y="531"/>
                    </a:lnTo>
                    <a:lnTo>
                      <a:pt x="747" y="552"/>
                    </a:lnTo>
                    <a:lnTo>
                      <a:pt x="621" y="570"/>
                    </a:lnTo>
                    <a:lnTo>
                      <a:pt x="459" y="594"/>
                    </a:lnTo>
                    <a:lnTo>
                      <a:pt x="0" y="690"/>
                    </a:lnTo>
                    <a:lnTo>
                      <a:pt x="117" y="159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7" name="Group 1055"/>
              <p:cNvGrpSpPr>
                <a:grpSpLocks/>
              </p:cNvGrpSpPr>
              <p:nvPr/>
            </p:nvGrpSpPr>
            <p:grpSpPr bwMode="auto">
              <a:xfrm>
                <a:off x="3304" y="1714"/>
                <a:ext cx="1390" cy="792"/>
                <a:chOff x="3304" y="1714"/>
                <a:chExt cx="1390" cy="792"/>
              </a:xfrm>
            </p:grpSpPr>
            <p:sp>
              <p:nvSpPr>
                <p:cNvPr id="6176" name="Freeform 1056"/>
                <p:cNvSpPr>
                  <a:spLocks/>
                </p:cNvSpPr>
                <p:nvPr/>
              </p:nvSpPr>
              <p:spPr bwMode="auto">
                <a:xfrm>
                  <a:off x="3504" y="1807"/>
                  <a:ext cx="1190" cy="161"/>
                </a:xfrm>
                <a:custGeom>
                  <a:avLst/>
                  <a:gdLst/>
                  <a:ahLst/>
                  <a:cxnLst>
                    <a:cxn ang="0">
                      <a:pos x="0" y="161"/>
                    </a:cxn>
                    <a:cxn ang="0">
                      <a:pos x="391" y="87"/>
                    </a:cxn>
                    <a:cxn ang="0">
                      <a:pos x="557" y="51"/>
                    </a:cxn>
                    <a:cxn ang="0">
                      <a:pos x="773" y="22"/>
                    </a:cxn>
                    <a:cxn ang="0">
                      <a:pos x="974" y="7"/>
                    </a:cxn>
                    <a:cxn ang="0">
                      <a:pos x="1190" y="0"/>
                    </a:cxn>
                  </a:cxnLst>
                  <a:rect l="0" t="0" r="r" b="b"/>
                  <a:pathLst>
                    <a:path w="1190" h="161">
                      <a:moveTo>
                        <a:pt x="0" y="161"/>
                      </a:moveTo>
                      <a:cubicBezTo>
                        <a:pt x="149" y="133"/>
                        <a:pt x="298" y="105"/>
                        <a:pt x="391" y="87"/>
                      </a:cubicBezTo>
                      <a:cubicBezTo>
                        <a:pt x="484" y="69"/>
                        <a:pt x="493" y="62"/>
                        <a:pt x="557" y="51"/>
                      </a:cubicBezTo>
                      <a:cubicBezTo>
                        <a:pt x="621" y="40"/>
                        <a:pt x="704" y="29"/>
                        <a:pt x="773" y="22"/>
                      </a:cubicBezTo>
                      <a:cubicBezTo>
                        <a:pt x="842" y="15"/>
                        <a:pt x="905" y="11"/>
                        <a:pt x="974" y="7"/>
                      </a:cubicBezTo>
                      <a:cubicBezTo>
                        <a:pt x="1043" y="3"/>
                        <a:pt x="1156" y="0"/>
                        <a:pt x="1190" y="0"/>
                      </a:cubicBezTo>
                    </a:path>
                  </a:pathLst>
                </a:custGeom>
                <a:noFill/>
                <a:ln w="38100" cmpd="sng">
                  <a:solidFill>
                    <a:schemeClr val="tx2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177" name="Freeform 1057"/>
                <p:cNvSpPr>
                  <a:spLocks/>
                </p:cNvSpPr>
                <p:nvPr/>
              </p:nvSpPr>
              <p:spPr bwMode="auto">
                <a:xfrm>
                  <a:off x="3387" y="2335"/>
                  <a:ext cx="1190" cy="161"/>
                </a:xfrm>
                <a:custGeom>
                  <a:avLst/>
                  <a:gdLst/>
                  <a:ahLst/>
                  <a:cxnLst>
                    <a:cxn ang="0">
                      <a:pos x="0" y="161"/>
                    </a:cxn>
                    <a:cxn ang="0">
                      <a:pos x="391" y="87"/>
                    </a:cxn>
                    <a:cxn ang="0">
                      <a:pos x="557" y="51"/>
                    </a:cxn>
                    <a:cxn ang="0">
                      <a:pos x="773" y="22"/>
                    </a:cxn>
                    <a:cxn ang="0">
                      <a:pos x="974" y="7"/>
                    </a:cxn>
                    <a:cxn ang="0">
                      <a:pos x="1190" y="0"/>
                    </a:cxn>
                  </a:cxnLst>
                  <a:rect l="0" t="0" r="r" b="b"/>
                  <a:pathLst>
                    <a:path w="1190" h="161">
                      <a:moveTo>
                        <a:pt x="0" y="161"/>
                      </a:moveTo>
                      <a:cubicBezTo>
                        <a:pt x="149" y="133"/>
                        <a:pt x="298" y="105"/>
                        <a:pt x="391" y="87"/>
                      </a:cubicBezTo>
                      <a:cubicBezTo>
                        <a:pt x="484" y="69"/>
                        <a:pt x="493" y="62"/>
                        <a:pt x="557" y="51"/>
                      </a:cubicBezTo>
                      <a:cubicBezTo>
                        <a:pt x="621" y="40"/>
                        <a:pt x="704" y="29"/>
                        <a:pt x="773" y="22"/>
                      </a:cubicBezTo>
                      <a:cubicBezTo>
                        <a:pt x="842" y="15"/>
                        <a:pt x="905" y="11"/>
                        <a:pt x="974" y="7"/>
                      </a:cubicBezTo>
                      <a:cubicBezTo>
                        <a:pt x="1043" y="3"/>
                        <a:pt x="1156" y="0"/>
                        <a:pt x="1190" y="0"/>
                      </a:cubicBezTo>
                    </a:path>
                  </a:pathLst>
                </a:custGeom>
                <a:noFill/>
                <a:ln w="38100" cmpd="sng">
                  <a:solidFill>
                    <a:schemeClr val="tx2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178" name="Line 1058"/>
                <p:cNvSpPr>
                  <a:spLocks noChangeShapeType="1"/>
                </p:cNvSpPr>
                <p:nvPr/>
              </p:nvSpPr>
              <p:spPr bwMode="auto">
                <a:xfrm flipH="1">
                  <a:off x="3391" y="1973"/>
                  <a:ext cx="123" cy="533"/>
                </a:xfrm>
                <a:prstGeom prst="line">
                  <a:avLst/>
                </a:prstGeom>
                <a:noFill/>
                <a:ln w="38100">
                  <a:solidFill>
                    <a:schemeClr val="tx2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179" name="Line 1059"/>
                <p:cNvSpPr>
                  <a:spLocks noChangeShapeType="1"/>
                </p:cNvSpPr>
                <p:nvPr/>
              </p:nvSpPr>
              <p:spPr bwMode="auto">
                <a:xfrm flipH="1">
                  <a:off x="4562" y="1814"/>
                  <a:ext cx="125" cy="522"/>
                </a:xfrm>
                <a:prstGeom prst="line">
                  <a:avLst/>
                </a:prstGeom>
                <a:noFill/>
                <a:ln w="38100">
                  <a:solidFill>
                    <a:schemeClr val="tx2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180" name="Line 1060"/>
                <p:cNvSpPr>
                  <a:spLocks noChangeShapeType="1"/>
                </p:cNvSpPr>
                <p:nvPr/>
              </p:nvSpPr>
              <p:spPr bwMode="auto">
                <a:xfrm flipH="1" flipV="1">
                  <a:off x="3419" y="1879"/>
                  <a:ext cx="102" cy="94"/>
                </a:xfrm>
                <a:prstGeom prst="line">
                  <a:avLst/>
                </a:prstGeom>
                <a:noFill/>
                <a:ln w="38100">
                  <a:solidFill>
                    <a:schemeClr val="tx2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181" name="Line 1061"/>
                <p:cNvSpPr>
                  <a:spLocks noChangeShapeType="1"/>
                </p:cNvSpPr>
                <p:nvPr/>
              </p:nvSpPr>
              <p:spPr bwMode="auto">
                <a:xfrm flipV="1">
                  <a:off x="3426" y="1721"/>
                  <a:ext cx="1204" cy="160"/>
                </a:xfrm>
                <a:prstGeom prst="line">
                  <a:avLst/>
                </a:prstGeom>
                <a:noFill/>
                <a:ln w="38100">
                  <a:solidFill>
                    <a:schemeClr val="tx2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182" name="Line 1062"/>
                <p:cNvSpPr>
                  <a:spLocks noChangeShapeType="1"/>
                </p:cNvSpPr>
                <p:nvPr/>
              </p:nvSpPr>
              <p:spPr bwMode="auto">
                <a:xfrm>
                  <a:off x="4622" y="1714"/>
                  <a:ext cx="68" cy="100"/>
                </a:xfrm>
                <a:prstGeom prst="line">
                  <a:avLst/>
                </a:prstGeom>
                <a:noFill/>
                <a:ln w="38100">
                  <a:solidFill>
                    <a:schemeClr val="tx2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183" name="Line 1063"/>
                <p:cNvSpPr>
                  <a:spLocks noChangeShapeType="1"/>
                </p:cNvSpPr>
                <p:nvPr/>
              </p:nvSpPr>
              <p:spPr bwMode="auto">
                <a:xfrm flipH="1">
                  <a:off x="3304" y="1879"/>
                  <a:ext cx="116" cy="529"/>
                </a:xfrm>
                <a:prstGeom prst="line">
                  <a:avLst/>
                </a:prstGeom>
                <a:noFill/>
                <a:ln w="38100">
                  <a:solidFill>
                    <a:schemeClr val="tx2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184" name="Line 1064"/>
                <p:cNvSpPr>
                  <a:spLocks noChangeShapeType="1"/>
                </p:cNvSpPr>
                <p:nvPr/>
              </p:nvSpPr>
              <p:spPr bwMode="auto">
                <a:xfrm>
                  <a:off x="3308" y="2399"/>
                  <a:ext cx="90" cy="99"/>
                </a:xfrm>
                <a:prstGeom prst="line">
                  <a:avLst/>
                </a:prstGeom>
                <a:noFill/>
                <a:ln w="38100">
                  <a:solidFill>
                    <a:schemeClr val="tx2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sp>
          <p:nvSpPr>
            <p:cNvPr id="6185" name="Line 1065"/>
            <p:cNvSpPr>
              <a:spLocks noChangeShapeType="1"/>
            </p:cNvSpPr>
            <p:nvPr/>
          </p:nvSpPr>
          <p:spPr bwMode="auto">
            <a:xfrm>
              <a:off x="3888" y="2496"/>
              <a:ext cx="1200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 type="triangle" w="med" len="med"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186" name="Line 1066"/>
            <p:cNvSpPr>
              <a:spLocks noChangeShapeType="1"/>
            </p:cNvSpPr>
            <p:nvPr/>
          </p:nvSpPr>
          <p:spPr bwMode="auto">
            <a:xfrm>
              <a:off x="3312" y="2592"/>
              <a:ext cx="1248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 type="triangle" w="med" len="med"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187" name="Line 1067"/>
            <p:cNvSpPr>
              <a:spLocks noChangeShapeType="1"/>
            </p:cNvSpPr>
            <p:nvPr/>
          </p:nvSpPr>
          <p:spPr bwMode="auto">
            <a:xfrm>
              <a:off x="3360" y="2400"/>
              <a:ext cx="1200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 type="triangle" w="med" len="med"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188" name="Line 1068"/>
            <p:cNvSpPr>
              <a:spLocks noChangeShapeType="1"/>
            </p:cNvSpPr>
            <p:nvPr/>
          </p:nvSpPr>
          <p:spPr bwMode="auto">
            <a:xfrm>
              <a:off x="3936" y="2304"/>
              <a:ext cx="1200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 type="triangle" w="med" len="med"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189" name="Line 1069"/>
            <p:cNvSpPr>
              <a:spLocks noChangeShapeType="1"/>
            </p:cNvSpPr>
            <p:nvPr/>
          </p:nvSpPr>
          <p:spPr bwMode="auto">
            <a:xfrm flipH="1">
              <a:off x="2503" y="2401"/>
              <a:ext cx="874" cy="514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190" name="Line 1070"/>
            <p:cNvSpPr>
              <a:spLocks noChangeShapeType="1"/>
            </p:cNvSpPr>
            <p:nvPr/>
          </p:nvSpPr>
          <p:spPr bwMode="auto">
            <a:xfrm flipH="1" flipV="1">
              <a:off x="1728" y="2592"/>
              <a:ext cx="1363" cy="213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191" name="Line 1071"/>
            <p:cNvSpPr>
              <a:spLocks noChangeShapeType="1"/>
            </p:cNvSpPr>
            <p:nvPr/>
          </p:nvSpPr>
          <p:spPr bwMode="auto">
            <a:xfrm flipH="1" flipV="1">
              <a:off x="1728" y="2592"/>
              <a:ext cx="792" cy="316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192" name="Line 1072"/>
            <p:cNvSpPr>
              <a:spLocks noChangeShapeType="1"/>
            </p:cNvSpPr>
            <p:nvPr/>
          </p:nvSpPr>
          <p:spPr bwMode="auto">
            <a:xfrm flipH="1">
              <a:off x="2514" y="2307"/>
              <a:ext cx="1446" cy="605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193" name="Line 1073"/>
            <p:cNvSpPr>
              <a:spLocks noChangeShapeType="1"/>
            </p:cNvSpPr>
            <p:nvPr/>
          </p:nvSpPr>
          <p:spPr bwMode="auto">
            <a:xfrm flipH="1">
              <a:off x="3074" y="2591"/>
              <a:ext cx="255" cy="22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194" name="Line 1074"/>
            <p:cNvSpPr>
              <a:spLocks noChangeShapeType="1"/>
            </p:cNvSpPr>
            <p:nvPr/>
          </p:nvSpPr>
          <p:spPr bwMode="auto">
            <a:xfrm flipH="1">
              <a:off x="3077" y="2496"/>
              <a:ext cx="859" cy="315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195" name="Oval 1075"/>
          <p:cNvSpPr>
            <a:spLocks noChangeArrowheads="1"/>
          </p:cNvSpPr>
          <p:nvPr/>
        </p:nvSpPr>
        <p:spPr bwMode="auto">
          <a:xfrm rot="-19553080">
            <a:off x="1803400" y="4341813"/>
            <a:ext cx="127000" cy="571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197" name="Oval 1077"/>
          <p:cNvSpPr>
            <a:spLocks noChangeArrowheads="1"/>
          </p:cNvSpPr>
          <p:nvPr/>
        </p:nvSpPr>
        <p:spPr bwMode="auto">
          <a:xfrm>
            <a:off x="762000" y="2484438"/>
            <a:ext cx="1700213" cy="1816100"/>
          </a:xfrm>
          <a:prstGeom prst="ellipse">
            <a:avLst/>
          </a:prstGeom>
          <a:solidFill>
            <a:srgbClr val="B2B2B2"/>
          </a:solidFill>
          <a:ln w="9525">
            <a:round/>
            <a:headEnd/>
            <a:tailEnd/>
          </a:ln>
          <a:effectLst/>
          <a:scene3d>
            <a:camera prst="legacyObliqueTopRight">
              <a:rot lat="4800000" lon="0" rev="0"/>
            </a:camera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B2B2B2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6198" name="Oval 1078"/>
          <p:cNvSpPr>
            <a:spLocks noChangeArrowheads="1"/>
          </p:cNvSpPr>
          <p:nvPr/>
        </p:nvSpPr>
        <p:spPr bwMode="auto">
          <a:xfrm>
            <a:off x="990600" y="2286000"/>
            <a:ext cx="1298575" cy="1271588"/>
          </a:xfrm>
          <a:prstGeom prst="ellipse">
            <a:avLst/>
          </a:prstGeom>
          <a:solidFill>
            <a:srgbClr val="B2B2B2"/>
          </a:solidFill>
          <a:ln w="9525">
            <a:round/>
            <a:headEnd/>
            <a:tailEnd/>
          </a:ln>
          <a:effectLst/>
          <a:scene3d>
            <a:camera prst="legacyObliqueTopRight">
              <a:rot lat="4800000" lon="0" rev="0"/>
            </a:camera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B2B2B2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6199" name="Line 1079"/>
          <p:cNvSpPr>
            <a:spLocks noChangeShapeType="1"/>
          </p:cNvSpPr>
          <p:nvPr/>
        </p:nvSpPr>
        <p:spPr bwMode="auto">
          <a:xfrm flipH="1" flipV="1">
            <a:off x="1111250" y="3617913"/>
            <a:ext cx="755650" cy="733425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200" name="Line 1080"/>
          <p:cNvSpPr>
            <a:spLocks noChangeShapeType="1"/>
          </p:cNvSpPr>
          <p:nvPr/>
        </p:nvSpPr>
        <p:spPr bwMode="auto">
          <a:xfrm flipV="1">
            <a:off x="1866900" y="3560763"/>
            <a:ext cx="377825" cy="790575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201" name="Line 1081"/>
          <p:cNvSpPr>
            <a:spLocks noChangeShapeType="1"/>
          </p:cNvSpPr>
          <p:nvPr/>
        </p:nvSpPr>
        <p:spPr bwMode="auto">
          <a:xfrm flipH="1" flipV="1">
            <a:off x="1741488" y="3617913"/>
            <a:ext cx="125412" cy="733425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202" name="Text Box 1082"/>
          <p:cNvSpPr txBox="1">
            <a:spLocks noChangeArrowheads="1"/>
          </p:cNvSpPr>
          <p:nvPr/>
        </p:nvSpPr>
        <p:spPr bwMode="auto">
          <a:xfrm>
            <a:off x="762000" y="1143000"/>
            <a:ext cx="170021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X-Ray CCD Detector</a:t>
            </a:r>
          </a:p>
        </p:txBody>
      </p:sp>
      <p:sp>
        <p:nvSpPr>
          <p:cNvPr id="6203" name="Line 1083"/>
          <p:cNvSpPr>
            <a:spLocks noChangeShapeType="1"/>
          </p:cNvSpPr>
          <p:nvPr/>
        </p:nvSpPr>
        <p:spPr bwMode="auto">
          <a:xfrm flipH="1">
            <a:off x="1300163" y="4059238"/>
            <a:ext cx="61912" cy="339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204" name="Line 1084"/>
          <p:cNvSpPr>
            <a:spLocks noChangeShapeType="1"/>
          </p:cNvSpPr>
          <p:nvPr/>
        </p:nvSpPr>
        <p:spPr bwMode="auto">
          <a:xfrm>
            <a:off x="1425575" y="4679950"/>
            <a:ext cx="315913" cy="1698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205" name="Text Box 1085"/>
          <p:cNvSpPr txBox="1">
            <a:spLocks noChangeArrowheads="1"/>
          </p:cNvSpPr>
          <p:nvPr/>
        </p:nvSpPr>
        <p:spPr bwMode="auto">
          <a:xfrm>
            <a:off x="1741488" y="4849813"/>
            <a:ext cx="2508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/>
              <a:t>Y</a:t>
            </a:r>
          </a:p>
        </p:txBody>
      </p:sp>
      <p:sp>
        <p:nvSpPr>
          <p:cNvPr id="6206" name="Text Box 1086"/>
          <p:cNvSpPr txBox="1">
            <a:spLocks noChangeArrowheads="1"/>
          </p:cNvSpPr>
          <p:nvPr/>
        </p:nvSpPr>
        <p:spPr bwMode="auto">
          <a:xfrm>
            <a:off x="1047750" y="4116388"/>
            <a:ext cx="2524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/>
              <a:t>X</a:t>
            </a:r>
          </a:p>
        </p:txBody>
      </p:sp>
      <p:sp>
        <p:nvSpPr>
          <p:cNvPr id="6207" name="Oval 1087"/>
          <p:cNvSpPr>
            <a:spLocks noChangeArrowheads="1"/>
          </p:cNvSpPr>
          <p:nvPr/>
        </p:nvSpPr>
        <p:spPr bwMode="auto">
          <a:xfrm rot="-19553080">
            <a:off x="1795463" y="4414838"/>
            <a:ext cx="127000" cy="571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208" name="Oval 1088"/>
          <p:cNvSpPr>
            <a:spLocks noChangeArrowheads="1"/>
          </p:cNvSpPr>
          <p:nvPr/>
        </p:nvSpPr>
        <p:spPr bwMode="auto">
          <a:xfrm rot="-19553080">
            <a:off x="1782763" y="4494213"/>
            <a:ext cx="125412" cy="571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209" name="Text Box 1089"/>
          <p:cNvSpPr txBox="1">
            <a:spLocks noChangeArrowheads="1"/>
          </p:cNvSpPr>
          <p:nvPr/>
        </p:nvSpPr>
        <p:spPr bwMode="auto">
          <a:xfrm>
            <a:off x="1828800" y="5562600"/>
            <a:ext cx="3733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1600"/>
              <a:t> No sample rotation required !</a:t>
            </a:r>
          </a:p>
        </p:txBody>
      </p:sp>
      <p:sp>
        <p:nvSpPr>
          <p:cNvPr id="65" name="Slide Number Placeholder 6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7990E-06A1-984D-A69D-41592EBD540F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152400" y="152400"/>
            <a:ext cx="5257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>
                <a:solidFill>
                  <a:schemeClr val="accent2"/>
                </a:solidFill>
              </a:rPr>
              <a:t>The Beast:</a:t>
            </a:r>
          </a:p>
        </p:txBody>
      </p:sp>
      <p:pic>
        <p:nvPicPr>
          <p:cNvPr id="4104" name="Picture 8" descr="C:\Users\Didou\Documents\Didoustuff\facebookphoto\fastccd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81400" y="357187"/>
            <a:ext cx="5410200" cy="3605213"/>
          </a:xfrm>
          <a:prstGeom prst="rect">
            <a:avLst/>
          </a:prstGeom>
          <a:noFill/>
        </p:spPr>
      </p:pic>
      <p:pic>
        <p:nvPicPr>
          <p:cNvPr id="4103" name="Picture 7" descr="C:\Users\Didou\Documents\Didoustuff\facebookphoto\fastcc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4000" y="838200"/>
            <a:ext cx="3251200" cy="4876800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7990E-06A1-984D-A69D-41592EBD540F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6" name="Content Placeholder 3" descr="DSC0002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91000" y="4029075"/>
            <a:ext cx="4038600" cy="26924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304800" y="152400"/>
            <a:ext cx="8382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accent2"/>
                </a:solidFill>
              </a:rPr>
              <a:t>Current limitations (Not to have too many expectations for the tests!):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066800"/>
            <a:ext cx="41148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381000" y="5334000"/>
            <a:ext cx="3505200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Tin/silicon</a:t>
            </a:r>
          </a:p>
          <a:p>
            <a:pPr>
              <a:spcBef>
                <a:spcPct val="50000"/>
              </a:spcBef>
            </a:pPr>
            <a:r>
              <a:rPr lang="en-US"/>
              <a:t>Solid angle: ~6 degrees</a:t>
            </a:r>
          </a:p>
        </p:txBody>
      </p:sp>
      <p:sp>
        <p:nvSpPr>
          <p:cNvPr id="16389" name="Oval 5"/>
          <p:cNvSpPr>
            <a:spLocks noChangeArrowheads="1"/>
          </p:cNvSpPr>
          <p:nvPr/>
        </p:nvSpPr>
        <p:spPr bwMode="auto">
          <a:xfrm>
            <a:off x="2209800" y="3352800"/>
            <a:ext cx="457200" cy="4572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390" name="Oval 6"/>
          <p:cNvSpPr>
            <a:spLocks noChangeArrowheads="1"/>
          </p:cNvSpPr>
          <p:nvPr/>
        </p:nvSpPr>
        <p:spPr bwMode="auto">
          <a:xfrm>
            <a:off x="3200400" y="2743200"/>
            <a:ext cx="457200" cy="4572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3200400" y="2209800"/>
            <a:ext cx="53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</a:rPr>
              <a:t>Si</a:t>
            </a:r>
          </a:p>
        </p:txBody>
      </p:sp>
      <p:sp>
        <p:nvSpPr>
          <p:cNvPr id="16392" name="Text Box 8"/>
          <p:cNvSpPr txBox="1">
            <a:spLocks noChangeArrowheads="1"/>
          </p:cNvSpPr>
          <p:nvPr/>
        </p:nvSpPr>
        <p:spPr bwMode="auto">
          <a:xfrm>
            <a:off x="2133600" y="38862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</a:rPr>
              <a:t>Sn</a:t>
            </a:r>
          </a:p>
        </p:txBody>
      </p:sp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4572000" y="914400"/>
            <a:ext cx="4343400" cy="2723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&gt; Sensor is too small and can’t be moved close enough =&gt; pattern indexation, phase identification, strain refinement are not possible at this time</a:t>
            </a:r>
          </a:p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en-US" dirty="0"/>
              <a:t>Maximum frame read rate is currently </a:t>
            </a:r>
            <a:r>
              <a:rPr lang="en-US" dirty="0" smtClean="0"/>
              <a:t>~50 </a:t>
            </a:r>
            <a:r>
              <a:rPr lang="en-US" dirty="0"/>
              <a:t>Hz (software issue)</a:t>
            </a:r>
          </a:p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en-US" dirty="0"/>
              <a:t> Saved frames are uncorrected</a:t>
            </a:r>
          </a:p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en-US" dirty="0"/>
              <a:t> Vibrations due to vacuum pump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7990E-06A1-984D-A69D-41592EBD540F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udio">
  <a:themeElements>
    <a:clrScheme name="Studio">
      <a:dk1>
        <a:sysClr val="windowText" lastClr="000000"/>
      </a:dk1>
      <a:lt1>
        <a:sysClr val="window" lastClr="FFFFFF"/>
      </a:lt1>
      <a:dk2>
        <a:srgbClr val="535252"/>
      </a:dk2>
      <a:lt2>
        <a:srgbClr val="AAB5C2"/>
      </a:lt2>
      <a:accent1>
        <a:srgbClr val="F7901E"/>
      </a:accent1>
      <a:accent2>
        <a:srgbClr val="FEC60B"/>
      </a:accent2>
      <a:accent3>
        <a:srgbClr val="9FE62F"/>
      </a:accent3>
      <a:accent4>
        <a:srgbClr val="4EA5D1"/>
      </a:accent4>
      <a:accent5>
        <a:srgbClr val="1C4596"/>
      </a:accent5>
      <a:accent6>
        <a:srgbClr val="542D90"/>
      </a:accent6>
      <a:hlink>
        <a:srgbClr val="ED2024"/>
      </a:hlink>
      <a:folHlink>
        <a:srgbClr val="BD912D"/>
      </a:folHlink>
    </a:clrScheme>
    <a:fontScheme name="Studio">
      <a:majorFont>
        <a:latin typeface="Corbel"/>
        <a:ea typeface=""/>
        <a:cs typeface=""/>
        <a:font script="Jpan" typeface="ＭＳ Ｐゴシック"/>
      </a:majorFont>
      <a:minorFont>
        <a:latin typeface="Corbel"/>
        <a:ea typeface=""/>
        <a:cs typeface=""/>
        <a:font script="Jpan" typeface="ＭＳ Ｐゴシック"/>
      </a:minorFont>
    </a:fontScheme>
    <a:fmtScheme name="Studio">
      <a:fillStyleLst>
        <a:solidFill>
          <a:schemeClr val="phClr"/>
        </a:solidFill>
        <a:gradFill rotWithShape="1">
          <a:gsLst>
            <a:gs pos="38000">
              <a:schemeClr val="phClr">
                <a:tint val="100000"/>
                <a:satMod val="100000"/>
              </a:schemeClr>
            </a:gs>
            <a:gs pos="100000">
              <a:schemeClr val="phClr">
                <a:tint val="100000"/>
                <a:shade val="50000"/>
                <a:hueMod val="100000"/>
                <a:satMod val="100000"/>
                <a:lumMod val="10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100000"/>
                <a:shade val="100000"/>
                <a:satMod val="100000"/>
              </a:schemeClr>
            </a:gs>
            <a:gs pos="60000">
              <a:schemeClr val="phClr">
                <a:tint val="100000"/>
                <a:shade val="60000"/>
                <a:alpha val="100000"/>
                <a:satMod val="100000"/>
                <a:lumMod val="100000"/>
              </a:schemeClr>
            </a:gs>
            <a:gs pos="100000">
              <a:schemeClr val="phClr">
                <a:shade val="20000"/>
                <a:satMod val="100000"/>
                <a:lumMod val="100000"/>
              </a:schemeClr>
            </a:gs>
          </a:gsLst>
          <a:lin ang="5400000" scaled="0"/>
        </a:gradFill>
      </a:fillStyleLst>
      <a:lnStyleLst>
        <a:ln w="2857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7625" cap="flat" cmpd="sng" algn="ctr">
          <a:solidFill>
            <a:schemeClr val="phClr"/>
          </a:solidFill>
          <a:prstDash val="solid"/>
        </a:ln>
        <a:ln w="476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01600" stA="26000" endPos="20000" dist="12700" dir="5400000" sy="-100000" rotWithShape="0"/>
          </a:effectLst>
        </a:effectStyle>
        <a:effectStyle>
          <a:effectLst>
            <a:outerShdw blurRad="444500" dist="317500" dir="5400000" sx="90000" sy="-25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chilly" dir="t"/>
          </a:scene3d>
          <a:sp3d contourW="12700" prstMaterial="softEdge">
            <a:bevelT w="63500" h="2540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30000">
              <a:schemeClr val="phClr">
                <a:tint val="10000"/>
                <a:alpha val="80000"/>
                <a:satMod val="300000"/>
              </a:schemeClr>
            </a:gs>
            <a:gs pos="100000">
              <a:schemeClr val="phClr">
                <a:tint val="80000"/>
                <a:shade val="100000"/>
                <a:alpha val="100000"/>
                <a:satMod val="200000"/>
              </a:schemeClr>
            </a:gs>
          </a:gsLst>
          <a:lin ang="5400000" scaled="1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12Dec08.ppt</Template>
  <TotalTime>8441</TotalTime>
  <Words>1557</Words>
  <Application>Microsoft Macintosh PowerPoint</Application>
  <PresentationFormat>On-screen Show (4:3)</PresentationFormat>
  <Paragraphs>294</Paragraphs>
  <Slides>43</Slides>
  <Notes>1</Notes>
  <HiddenSlides>0</HiddenSlides>
  <MMClips>4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43</vt:i4>
      </vt:variant>
    </vt:vector>
  </HeadingPairs>
  <TitlesOfParts>
    <vt:vector size="47" baseType="lpstr">
      <vt:lpstr>Studio</vt:lpstr>
      <vt:lpstr>Equation</vt:lpstr>
      <vt:lpstr>Graph</vt:lpstr>
      <vt:lpstr>Acrobat Document</vt:lpstr>
      <vt:lpstr>FCCD @ ALS ALS Users meeting 10/2009</vt:lpstr>
      <vt:lpstr>ALS Workshop</vt:lpstr>
      <vt:lpstr>Concept </vt:lpstr>
      <vt:lpstr>2nd Pass Substrate</vt:lpstr>
      <vt:lpstr>Put it all together – Jun. ‘08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BL 9.0.1</vt:lpstr>
      <vt:lpstr>BL 9.0.3: chamber for fCCD</vt:lpstr>
      <vt:lpstr>BL 9.0.3 : Movie</vt:lpstr>
      <vt:lpstr>Next canera @ ALS : cFCCD</vt:lpstr>
      <vt:lpstr>c(ompact)FCCD </vt:lpstr>
      <vt:lpstr>cFCCD mechanical model</vt:lpstr>
      <vt:lpstr>Conclusions</vt:lpstr>
      <vt:lpstr>Backup</vt:lpstr>
      <vt:lpstr>(almost) Column-Parallel CCD</vt:lpstr>
      <vt:lpstr>CCD Readout Based on CRIC</vt:lpstr>
      <vt:lpstr>fCRIC</vt:lpstr>
      <vt:lpstr>FCCD Readout – J. Weizeorick</vt:lpstr>
      <vt:lpstr>Initial Tests at Low Speed with 4-port 20 x 480 CCD</vt:lpstr>
      <vt:lpstr>Lab Test – 20 x 480 – 30 Minute Exposure Apr. ‘07</vt:lpstr>
      <vt:lpstr>1st Beam Test on 5.3.1</vt:lpstr>
      <vt:lpstr>See x-rays, Cluster Size ≥ 1</vt:lpstr>
      <vt:lpstr>Direct Detection in Thick Si  Spectroscopic</vt:lpstr>
      <vt:lpstr>Test Board with 480 x 480 CCD</vt:lpstr>
      <vt:lpstr>Mate ANL Clock Driver to 480 x 480 Feb. ‘08</vt:lpstr>
      <vt:lpstr>Guilty Parties</vt:lpstr>
      <vt:lpstr>480 x 480  APS Jan. ‘09</vt:lpstr>
      <vt:lpstr>First Images with Fast Readout</vt:lpstr>
      <vt:lpstr>FCCD on 5.3.1 Aug. ‘08</vt:lpstr>
      <vt:lpstr>Resolution vs. E</vt:lpstr>
    </vt:vector>
  </TitlesOfParts>
  <Company>LBNL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FastCCD – Status Jan. ‘09</dc:title>
  <dc:creator>Peter Denes</dc:creator>
  <cp:lastModifiedBy>Peter Denes</cp:lastModifiedBy>
  <cp:revision>175</cp:revision>
  <dcterms:created xsi:type="dcterms:W3CDTF">2009-10-16T15:36:23Z</dcterms:created>
  <dcterms:modified xsi:type="dcterms:W3CDTF">2009-10-16T15:47:46Z</dcterms:modified>
</cp:coreProperties>
</file>