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  <p:sldMasterId id="2147484545" r:id="rId7"/>
    <p:sldMasterId id="2147484555" r:id="rId8"/>
    <p:sldMasterId id="2147484565" r:id="rId9"/>
    <p:sldMasterId id="2147484575" r:id="rId10"/>
    <p:sldMasterId id="2147484585" r:id="rId11"/>
  </p:sldMasterIdLst>
  <p:notesMasterIdLst>
    <p:notesMasterId r:id="rId87"/>
  </p:notesMasterIdLst>
  <p:sldIdLst>
    <p:sldId id="425" r:id="rId12"/>
    <p:sldId id="447" r:id="rId13"/>
    <p:sldId id="479" r:id="rId14"/>
    <p:sldId id="480" r:id="rId15"/>
    <p:sldId id="499" r:id="rId16"/>
    <p:sldId id="469" r:id="rId17"/>
    <p:sldId id="500" r:id="rId18"/>
    <p:sldId id="486" r:id="rId19"/>
    <p:sldId id="501" r:id="rId20"/>
    <p:sldId id="461" r:id="rId21"/>
    <p:sldId id="470" r:id="rId22"/>
    <p:sldId id="505" r:id="rId23"/>
    <p:sldId id="478" r:id="rId24"/>
    <p:sldId id="448" r:id="rId25"/>
    <p:sldId id="477" r:id="rId26"/>
    <p:sldId id="437" r:id="rId27"/>
    <p:sldId id="443" r:id="rId28"/>
    <p:sldId id="438" r:id="rId29"/>
    <p:sldId id="485" r:id="rId30"/>
    <p:sldId id="550" r:id="rId31"/>
    <p:sldId id="471" r:id="rId32"/>
    <p:sldId id="526" r:id="rId33"/>
    <p:sldId id="493" r:id="rId34"/>
    <p:sldId id="524" r:id="rId35"/>
    <p:sldId id="491" r:id="rId36"/>
    <p:sldId id="430" r:id="rId37"/>
    <p:sldId id="434" r:id="rId38"/>
    <p:sldId id="432" r:id="rId39"/>
    <p:sldId id="553" r:id="rId40"/>
    <p:sldId id="530" r:id="rId41"/>
    <p:sldId id="551" r:id="rId42"/>
    <p:sldId id="507" r:id="rId43"/>
    <p:sldId id="440" r:id="rId44"/>
    <p:sldId id="509" r:id="rId45"/>
    <p:sldId id="510" r:id="rId46"/>
    <p:sldId id="422" r:id="rId47"/>
    <p:sldId id="554" r:id="rId48"/>
    <p:sldId id="531" r:id="rId49"/>
    <p:sldId id="405" r:id="rId50"/>
    <p:sldId id="490" r:id="rId51"/>
    <p:sldId id="547" r:id="rId52"/>
    <p:sldId id="532" r:id="rId53"/>
    <p:sldId id="406" r:id="rId54"/>
    <p:sldId id="407" r:id="rId55"/>
    <p:sldId id="409" r:id="rId56"/>
    <p:sldId id="411" r:id="rId57"/>
    <p:sldId id="421" r:id="rId58"/>
    <p:sldId id="495" r:id="rId59"/>
    <p:sldId id="418" r:id="rId60"/>
    <p:sldId id="420" r:id="rId61"/>
    <p:sldId id="423" r:id="rId62"/>
    <p:sldId id="429" r:id="rId63"/>
    <p:sldId id="535" r:id="rId64"/>
    <p:sldId id="536" r:id="rId65"/>
    <p:sldId id="537" r:id="rId66"/>
    <p:sldId id="538" r:id="rId67"/>
    <p:sldId id="539" r:id="rId68"/>
    <p:sldId id="540" r:id="rId69"/>
    <p:sldId id="541" r:id="rId70"/>
    <p:sldId id="542" r:id="rId71"/>
    <p:sldId id="543" r:id="rId72"/>
    <p:sldId id="544" r:id="rId73"/>
    <p:sldId id="545" r:id="rId74"/>
    <p:sldId id="546" r:id="rId75"/>
    <p:sldId id="453" r:id="rId76"/>
    <p:sldId id="496" r:id="rId77"/>
    <p:sldId id="519" r:id="rId78"/>
    <p:sldId id="506" r:id="rId79"/>
    <p:sldId id="517" r:id="rId80"/>
    <p:sldId id="518" r:id="rId81"/>
    <p:sldId id="529" r:id="rId82"/>
    <p:sldId id="533" r:id="rId83"/>
    <p:sldId id="549" r:id="rId84"/>
    <p:sldId id="552" r:id="rId85"/>
    <p:sldId id="548" r:id="rId86"/>
  </p:sldIdLst>
  <p:sldSz cx="9144000" cy="6858000" type="screen4x3"/>
  <p:notesSz cx="6718300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1860" autoAdjust="0"/>
  </p:normalViewPr>
  <p:slideViewPr>
    <p:cSldViewPr>
      <p:cViewPr varScale="1">
        <p:scale>
          <a:sx n="64" d="100"/>
          <a:sy n="64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theme" Target="theme/theme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304" y="0"/>
            <a:ext cx="2911996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878" y="4687806"/>
            <a:ext cx="4926544" cy="444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2" tIns="45336" rIns="90672" bIns="45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033"/>
            <a:ext cx="2911996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304" y="9374033"/>
            <a:ext cx="2911996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2" tIns="45336" rIns="90672" bIns="4533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5C93D303-7AAE-4BED-9F5E-9C5FACDB0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next four years we have</a:t>
            </a:r>
            <a:r>
              <a:rPr lang="en-GB" baseline="0" dirty="0" smtClean="0"/>
              <a:t> been asked to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6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At the request of ESS </a:t>
            </a:r>
            <a:r>
              <a:rPr lang="en-GB" i="1" dirty="0" smtClean="0"/>
              <a:t>Survey and alignment group </a:t>
            </a:r>
            <a:r>
              <a:rPr lang="en-GB" dirty="0" smtClean="0"/>
              <a:t>horizontal</a:t>
            </a:r>
            <a:r>
              <a:rPr lang="en-GB" i="1" dirty="0" smtClean="0"/>
              <a:t> </a:t>
            </a:r>
            <a:r>
              <a:rPr lang="en-GB" dirty="0" smtClean="0"/>
              <a:t>girder adjustment is above vertical adjustment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70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 to be installed in the tunnel.</a:t>
            </a:r>
          </a:p>
          <a:p>
            <a:r>
              <a:rPr lang="en-GB" dirty="0" smtClean="0"/>
              <a:t>Cleanroom times &amp; delivery times.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1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Upto</a:t>
            </a:r>
            <a:r>
              <a:rPr lang="en-GB" dirty="0" smtClean="0"/>
              <a:t> </a:t>
            </a:r>
            <a:r>
              <a:rPr lang="en-GB" dirty="0" err="1" smtClean="0"/>
              <a:t>hebt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2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Prototype 2</a:t>
            </a:r>
            <a:r>
              <a:rPr lang="en-GB" baseline="0" dirty="0" smtClean="0"/>
              <a:t> - </a:t>
            </a:r>
            <a:r>
              <a:rPr lang="en-GB" dirty="0" smtClean="0"/>
              <a:t>FDR 14/7/16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5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5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39775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2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(210 with zero adjustment)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8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7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Non-invasive Profile </a:t>
            </a:r>
            <a:r>
              <a:rPr lang="en-GB" b="1" dirty="0" smtClean="0"/>
              <a:t>Monitor – such as </a:t>
            </a:r>
            <a:r>
              <a:rPr lang="en-US" dirty="0" smtClean="0"/>
              <a:t>ionization profile monitor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0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7296-224B-4AD4-B288-213BD63C6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5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7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6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69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3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2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7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0675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583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0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FFC-CC68-427F-AE54-FF160C5F6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50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21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403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981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56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38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366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0291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3118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1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7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8500-F223-4501-9B01-C227D7E65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38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43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892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2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16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733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0045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4523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076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09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52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208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05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40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059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8607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0666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30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507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156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3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6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94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3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241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3655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8884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616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037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989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25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69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034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439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884D2C-6221-4959-A8E1-ACAD22F18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95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5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9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9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Beam Transport Modules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Preliminary Design Review</a:t>
            </a:r>
            <a:br>
              <a:rPr lang="en-GB" dirty="0" smtClean="0"/>
            </a:br>
            <a:r>
              <a:rPr lang="en-GB" dirty="0" smtClean="0"/>
              <a:t>(WP12)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4221088"/>
            <a:ext cx="9144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en-US" sz="1800" b="1" kern="0" dirty="0" smtClean="0">
              <a:latin typeface="Calibri" pitchFamily="34" charset="0"/>
            </a:endParaRPr>
          </a:p>
          <a:p>
            <a:r>
              <a:rPr lang="en-US" altLang="en-US" sz="1800" b="1" kern="0" dirty="0" err="1" smtClean="0">
                <a:latin typeface="Calibri" pitchFamily="34" charset="0"/>
              </a:rPr>
              <a:t>Dr</a:t>
            </a:r>
            <a:r>
              <a:rPr lang="en-US" altLang="en-US" sz="1800" b="1" kern="0" dirty="0" smtClean="0">
                <a:latin typeface="Calibri" pitchFamily="34" charset="0"/>
              </a:rPr>
              <a:t> Paul Aden</a:t>
            </a:r>
          </a:p>
          <a:p>
            <a:r>
              <a:rPr lang="en-US" altLang="en-US" sz="1800" b="1" kern="0" dirty="0" smtClean="0">
                <a:latin typeface="Calibri" pitchFamily="34" charset="0"/>
              </a:rPr>
              <a:t>Project Manager</a:t>
            </a:r>
          </a:p>
          <a:p>
            <a:endParaRPr lang="en-US" altLang="en-US" sz="1800" b="1" kern="0" dirty="0">
              <a:latin typeface="Calibri" pitchFamily="34" charset="0"/>
            </a:endParaRPr>
          </a:p>
          <a:p>
            <a:r>
              <a:rPr lang="en-US" altLang="en-US" sz="1800" b="1" kern="0" dirty="0" smtClean="0">
                <a:latin typeface="Calibri" pitchFamily="34" charset="0"/>
              </a:rPr>
              <a:t>ESS PDR, Lund, 10</a:t>
            </a:r>
            <a:r>
              <a:rPr lang="en-US" altLang="en-US" sz="1800" b="1" kern="0" baseline="30000" dirty="0" smtClean="0">
                <a:latin typeface="Calibri" pitchFamily="34" charset="0"/>
              </a:rPr>
              <a:t>th</a:t>
            </a:r>
            <a:r>
              <a:rPr lang="en-US" altLang="en-US" sz="1800" b="1" kern="0" dirty="0" smtClean="0">
                <a:latin typeface="Calibri" pitchFamily="34" charset="0"/>
              </a:rPr>
              <a:t> November 2015</a:t>
            </a:r>
          </a:p>
        </p:txBody>
      </p:sp>
    </p:spTree>
    <p:extLst>
      <p:ext uri="{BB962C8B-B14F-4D97-AF65-F5344CB8AC3E}">
        <p14:creationId xmlns:p14="http://schemas.microsoft.com/office/powerpoint/2010/main" val="36089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Last date for BPM design to be given to STFC, </a:t>
            </a:r>
            <a:r>
              <a:rPr lang="en-GB" u="sng" dirty="0" smtClean="0"/>
              <a:t>March 2016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For strip line </a:t>
            </a:r>
            <a:r>
              <a:rPr lang="en-GB" u="sng" dirty="0" smtClean="0"/>
              <a:t>full detailed design</a:t>
            </a:r>
            <a:r>
              <a:rPr lang="en-GB" dirty="0" smtClean="0"/>
              <a:t> should be given</a:t>
            </a:r>
          </a:p>
          <a:p>
            <a:pPr lvl="1"/>
            <a:r>
              <a:rPr lang="en-GB" dirty="0" smtClean="0"/>
              <a:t>Will allow re-design of chambers</a:t>
            </a:r>
          </a:p>
          <a:p>
            <a:pPr lvl="1"/>
            <a:r>
              <a:rPr lang="en-GB" dirty="0" smtClean="0"/>
              <a:t>Will give time for manufacture of chambers</a:t>
            </a:r>
          </a:p>
          <a:p>
            <a:pPr lvl="1"/>
            <a:endParaRPr lang="en-GB" dirty="0"/>
          </a:p>
          <a:p>
            <a:r>
              <a:rPr lang="en-GB" dirty="0" smtClean="0"/>
              <a:t>BPM Delivery</a:t>
            </a:r>
          </a:p>
          <a:p>
            <a:pPr lvl="1"/>
            <a:r>
              <a:rPr lang="en-GB" dirty="0" smtClean="0"/>
              <a:t>BPMs should start arriving at STFC in </a:t>
            </a:r>
            <a:r>
              <a:rPr lang="en-GB" u="sng" dirty="0" smtClean="0"/>
              <a:t>August 2016</a:t>
            </a:r>
          </a:p>
          <a:p>
            <a:pPr lvl="1"/>
            <a:r>
              <a:rPr lang="en-GB" dirty="0" smtClean="0"/>
              <a:t>Should be continuous supplied to STFC at a rate of 4 BPM pickups per week.</a:t>
            </a:r>
          </a:p>
          <a:p>
            <a:pPr lvl="1"/>
            <a:r>
              <a:rPr lang="en-GB" dirty="0" smtClean="0"/>
              <a:t>No Delivery Schedule has been seen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19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247926"/>
          </a:xfrm>
        </p:spPr>
        <p:txBody>
          <a:bodyPr/>
          <a:lstStyle/>
          <a:p>
            <a:r>
              <a:rPr lang="en-GB" dirty="0" smtClean="0"/>
              <a:t>Prototype</a:t>
            </a:r>
          </a:p>
          <a:p>
            <a:pPr lvl="1"/>
            <a:r>
              <a:rPr lang="en-GB" dirty="0" smtClean="0"/>
              <a:t>Build to start 10/2/16</a:t>
            </a:r>
          </a:p>
          <a:p>
            <a:endParaRPr lang="en-GB" dirty="0"/>
          </a:p>
          <a:p>
            <a:r>
              <a:rPr lang="en-GB" dirty="0" smtClean="0"/>
              <a:t>Production Units</a:t>
            </a:r>
          </a:p>
          <a:p>
            <a:pPr lvl="1"/>
            <a:r>
              <a:rPr lang="en-GB" dirty="0" smtClean="0"/>
              <a:t>PDR 10/11/15</a:t>
            </a:r>
          </a:p>
          <a:p>
            <a:pPr lvl="1"/>
            <a:r>
              <a:rPr lang="en-GB" dirty="0" smtClean="0"/>
              <a:t>Beam pipe build </a:t>
            </a:r>
            <a:r>
              <a:rPr lang="en-GB" dirty="0"/>
              <a:t>to start </a:t>
            </a:r>
            <a:r>
              <a:rPr lang="en-GB" dirty="0" smtClean="0"/>
              <a:t>8/8/16</a:t>
            </a:r>
          </a:p>
          <a:p>
            <a:pPr lvl="1"/>
            <a:r>
              <a:rPr lang="en-GB" dirty="0" smtClean="0"/>
              <a:t>LWU Build to Start 13/2/17 – dictated by magnet shipments</a:t>
            </a:r>
          </a:p>
          <a:p>
            <a:endParaRPr lang="en-GB" dirty="0"/>
          </a:p>
          <a:p>
            <a:r>
              <a:rPr lang="en-GB" dirty="0" smtClean="0"/>
              <a:t>BPMs must have finalised design by March 16</a:t>
            </a:r>
          </a:p>
          <a:p>
            <a:endParaRPr lang="en-GB" dirty="0"/>
          </a:p>
          <a:p>
            <a:r>
              <a:rPr lang="en-GB" i="1" dirty="0" smtClean="0"/>
              <a:t>Magnet Delivery schedule could be changed to improve LWU deliveries</a:t>
            </a:r>
            <a:endParaRPr lang="en-GB" i="1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5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92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92" y="1922087"/>
            <a:ext cx="4062139" cy="489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42764"/>
          <a:stretch/>
        </p:blipFill>
        <p:spPr bwMode="auto">
          <a:xfrm>
            <a:off x="0" y="1838290"/>
            <a:ext cx="5256827" cy="49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GB" dirty="0" smtClean="0"/>
              <a:t>Warm </a:t>
            </a:r>
            <a:r>
              <a:rPr lang="en-GB" dirty="0" err="1" smtClean="0"/>
              <a:t>Linac</a:t>
            </a:r>
            <a:r>
              <a:rPr lang="en-GB" dirty="0" smtClean="0"/>
              <a:t> Units</a:t>
            </a:r>
            <a:endParaRPr lang="en-GB" dirty="0"/>
          </a:p>
        </p:txBody>
      </p:sp>
      <p:sp>
        <p:nvSpPr>
          <p:cNvPr id="3" name="AutoShape 2" descr="http://www.clker.com/cliparts/d/a/8/e/12370998311679814249rejon_Person_Outline_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http://www.clker.com/cliparts/d/a/8/e/12370998311679814249rejon_Person_Outline_4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94534"/>
            <a:ext cx="1218431" cy="4743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5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8" y="1723584"/>
            <a:ext cx="8993948" cy="5101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</a:t>
            </a:r>
            <a:r>
              <a:rPr lang="en-GB" dirty="0" err="1" smtClean="0"/>
              <a:t>Linac</a:t>
            </a:r>
            <a:r>
              <a:rPr lang="en-GB" dirty="0" smtClean="0"/>
              <a:t> Units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2209042" y="3795064"/>
            <a:ext cx="714629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496" y="3612628"/>
            <a:ext cx="3082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Aluminium slotted </a:t>
            </a:r>
            <a:r>
              <a:rPr lang="en-GB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g</a:t>
            </a:r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irder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689" y="2619581"/>
            <a:ext cx="2899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One BPM per LWU</a:t>
            </a:r>
            <a:endParaRPr lang="en-GB" sz="16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30" idx="2"/>
          </p:cNvCxnSpPr>
          <p:nvPr/>
        </p:nvCxnSpPr>
        <p:spPr bwMode="auto">
          <a:xfrm flipH="1">
            <a:off x="1808655" y="4274118"/>
            <a:ext cx="1408071" cy="28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1" idx="2"/>
          </p:cNvCxnSpPr>
          <p:nvPr/>
        </p:nvCxnSpPr>
        <p:spPr bwMode="auto">
          <a:xfrm flipH="1">
            <a:off x="2270340" y="4988887"/>
            <a:ext cx="10487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5342237" y="4595647"/>
            <a:ext cx="1157296" cy="28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4" idx="6"/>
          </p:cNvCxnSpPr>
          <p:nvPr/>
        </p:nvCxnSpPr>
        <p:spPr bwMode="auto">
          <a:xfrm flipH="1">
            <a:off x="5740541" y="4011302"/>
            <a:ext cx="5625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 flipV="1">
            <a:off x="2388409" y="2812560"/>
            <a:ext cx="1656634" cy="10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3" idx="6"/>
          </p:cNvCxnSpPr>
          <p:nvPr/>
        </p:nvCxnSpPr>
        <p:spPr bwMode="auto">
          <a:xfrm flipH="1">
            <a:off x="5730077" y="2532508"/>
            <a:ext cx="573023" cy="3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496" y="4044676"/>
            <a:ext cx="1786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Semi–kinematic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girder adjustment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1324" y="447175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7624" y="4786242"/>
            <a:ext cx="977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Pedestals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6214" y="2363231"/>
            <a:ext cx="2902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Quadrupole</a:t>
            </a:r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Magnets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3100" y="3826609"/>
            <a:ext cx="3063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Fiducials, laser tracker alignment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24263" y="4411384"/>
            <a:ext cx="2811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Built in lifting points</a:t>
            </a:r>
            <a:endParaRPr lang="en-GB" sz="16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775002" y="3180580"/>
            <a:ext cx="174926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91198" y="3011303"/>
            <a:ext cx="319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‘Particle Free’ Chamber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	- ISO 5 or better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48310" y="455280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216726" y="4228456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319062" y="4943225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031287" y="2767984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6150" y="2490533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646614" y="396564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903988" y="3749401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22052" y="3134919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600" smtClean="0">
              <a:solidFill>
                <a:srgbClr val="000000"/>
              </a:solidFill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8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many years experience developing accelerator modules</a:t>
            </a:r>
          </a:p>
          <a:p>
            <a:r>
              <a:rPr lang="en-GB" dirty="0" smtClean="0"/>
              <a:t>Slotted girders allows for versatility</a:t>
            </a:r>
          </a:p>
          <a:p>
            <a:r>
              <a:rPr lang="en-GB" dirty="0" smtClean="0"/>
              <a:t>Optimised for ground vibrations</a:t>
            </a:r>
          </a:p>
          <a:p>
            <a:r>
              <a:rPr lang="en-GB" dirty="0" err="1" smtClean="0"/>
              <a:t>Fiducial</a:t>
            </a:r>
            <a:r>
              <a:rPr lang="en-GB" dirty="0" smtClean="0"/>
              <a:t> mounts for survey and alignment</a:t>
            </a:r>
          </a:p>
          <a:p>
            <a:pPr lvl="1"/>
            <a:r>
              <a:rPr lang="en-GB" dirty="0" smtClean="0"/>
              <a:t>±50µm alignment to local girder network</a:t>
            </a:r>
          </a:p>
          <a:p>
            <a:r>
              <a:rPr lang="en-GB" dirty="0" smtClean="0"/>
              <a:t>Girder adjustment </a:t>
            </a:r>
            <a:r>
              <a:rPr lang="en-GB" sz="2000" dirty="0" smtClean="0"/>
              <a:t>±</a:t>
            </a:r>
            <a:r>
              <a:rPr lang="en-GB" dirty="0"/>
              <a:t>5</a:t>
            </a:r>
            <a:r>
              <a:rPr lang="en-GB" dirty="0" smtClean="0"/>
              <a:t>5mm</a:t>
            </a:r>
          </a:p>
          <a:p>
            <a:r>
              <a:rPr lang="en-GB" dirty="0" smtClean="0"/>
              <a:t>Magnet/Chamber adjustment </a:t>
            </a:r>
            <a:r>
              <a:rPr lang="en-GB" sz="2000" dirty="0" smtClean="0"/>
              <a:t>±</a:t>
            </a:r>
            <a:r>
              <a:rPr lang="en-GB" dirty="0" smtClean="0"/>
              <a:t>15mm</a:t>
            </a:r>
          </a:p>
          <a:p>
            <a:r>
              <a:rPr lang="en-GB" dirty="0" smtClean="0"/>
              <a:t>Large space between pedestals for access/egress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63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Chamber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1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Selection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88" y="2790220"/>
            <a:ext cx="721360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776872" y="2934236"/>
            <a:ext cx="216024" cy="1224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1984784" y="4230380"/>
            <a:ext cx="288032" cy="12877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7169360" y="5022468"/>
            <a:ext cx="792088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7291" y="2027912"/>
            <a:ext cx="7126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Tube &amp; main chamber body; 316L</a:t>
            </a:r>
          </a:p>
          <a:p>
            <a:r>
              <a:rPr lang="en-GB" sz="1800" dirty="0" smtClean="0"/>
              <a:t>Tube to be seamless.</a:t>
            </a:r>
          </a:p>
          <a:p>
            <a:r>
              <a:rPr lang="en-GB" sz="1800" dirty="0" smtClean="0"/>
              <a:t>Tubes 3.2mm thickness, Magnetic permeability to be less than 1.005</a:t>
            </a:r>
            <a:endParaRPr lang="en-GB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59307" y="593339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Flanges 316LN</a:t>
            </a:r>
            <a:endParaRPr lang="en-GB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8431" y="5518140"/>
            <a:ext cx="2074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Bellows TBC</a:t>
            </a:r>
          </a:p>
          <a:p>
            <a:r>
              <a:rPr lang="en-GB" sz="1800" dirty="0" smtClean="0"/>
              <a:t>Either 316L or 321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8222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Chamber Stress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211532" cy="40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533" y="5877272"/>
            <a:ext cx="835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Current design does not exceed 80MPa. </a:t>
            </a:r>
          </a:p>
          <a:p>
            <a:r>
              <a:rPr lang="en-GB" sz="1800" dirty="0" smtClean="0"/>
              <a:t>Therefore if required the wall thickness on the tubes potentially could be reduced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3120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Chamber Deflection</a:t>
            </a:r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3"/>
            <a:ext cx="6408712" cy="41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9546" y="5877272"/>
            <a:ext cx="667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Maximum chamber deflection is 0.14mm on box flanges. </a:t>
            </a:r>
          </a:p>
          <a:p>
            <a:r>
              <a:rPr lang="en-GB" sz="1800" i="1" dirty="0" smtClean="0"/>
              <a:t>Maximum of 50µm on </a:t>
            </a:r>
            <a:r>
              <a:rPr lang="en-GB" sz="1800" i="1" dirty="0" err="1" smtClean="0"/>
              <a:t>fiducials</a:t>
            </a:r>
            <a:r>
              <a:rPr lang="en-GB" sz="1800" i="1" dirty="0" smtClean="0"/>
              <a:t> – </a:t>
            </a:r>
            <a:r>
              <a:rPr lang="en-GB" sz="1800" i="1" dirty="0" err="1" smtClean="0"/>
              <a:t>fiducial</a:t>
            </a:r>
            <a:r>
              <a:rPr lang="en-GB" sz="1800" i="1" dirty="0" smtClean="0"/>
              <a:t> position to be re-assed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23847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844824"/>
            <a:ext cx="61261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BTM WP Scope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To design, procurement and assemble;</a:t>
            </a:r>
          </a:p>
          <a:p>
            <a:pPr lvl="1"/>
            <a:r>
              <a:rPr lang="en-GB" dirty="0"/>
              <a:t>2 Prototypes</a:t>
            </a:r>
          </a:p>
          <a:p>
            <a:pPr lvl="1"/>
            <a:r>
              <a:rPr lang="en-GB" dirty="0"/>
              <a:t>3 Test Chambers</a:t>
            </a:r>
          </a:p>
          <a:p>
            <a:pPr lvl="1"/>
            <a:r>
              <a:rPr lang="en-GB" dirty="0" smtClean="0"/>
              <a:t>75 LWUs</a:t>
            </a:r>
          </a:p>
          <a:p>
            <a:pPr lvl="1"/>
            <a:r>
              <a:rPr lang="en-GB" dirty="0" smtClean="0"/>
              <a:t>52 Beam </a:t>
            </a:r>
            <a:r>
              <a:rPr lang="en-GB" dirty="0"/>
              <a:t>p</a:t>
            </a:r>
            <a:r>
              <a:rPr lang="en-GB" dirty="0" smtClean="0"/>
              <a:t>ipe modules</a:t>
            </a:r>
            <a:endParaRPr lang="en-GB" dirty="0"/>
          </a:p>
          <a:p>
            <a:pPr lvl="1"/>
            <a:r>
              <a:rPr lang="en-GB" dirty="0" smtClean="0"/>
              <a:t>2 </a:t>
            </a:r>
            <a:r>
              <a:rPr lang="en-GB" dirty="0"/>
              <a:t>Differential pumping systems </a:t>
            </a:r>
          </a:p>
          <a:p>
            <a:pPr lvl="1"/>
            <a:r>
              <a:rPr lang="en-GB" dirty="0" smtClean="0"/>
              <a:t>2 </a:t>
            </a:r>
            <a:r>
              <a:rPr lang="en-GB" dirty="0"/>
              <a:t>mobile installation </a:t>
            </a:r>
            <a:r>
              <a:rPr lang="en-GB" dirty="0" smtClean="0"/>
              <a:t>cleanrooms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3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New Schematic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0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BPM design</a:t>
            </a:r>
          </a:p>
          <a:p>
            <a:pPr lvl="1"/>
            <a:r>
              <a:rPr lang="en-GB" dirty="0" smtClean="0"/>
              <a:t>Current estimates based upon;</a:t>
            </a:r>
          </a:p>
          <a:p>
            <a:pPr lvl="2"/>
            <a:r>
              <a:rPr lang="en-GB" dirty="0" smtClean="0"/>
              <a:t>Button BPMs</a:t>
            </a:r>
          </a:p>
          <a:p>
            <a:pPr lvl="2"/>
            <a:r>
              <a:rPr lang="en-GB" dirty="0" smtClean="0"/>
              <a:t>Welded into the chamber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Prototype </a:t>
            </a:r>
            <a:r>
              <a:rPr lang="en-GB" dirty="0"/>
              <a:t>must have flanged design</a:t>
            </a:r>
          </a:p>
          <a:p>
            <a:pPr lvl="1"/>
            <a:r>
              <a:rPr lang="en-GB" dirty="0"/>
              <a:t>Both types will fit in the space envelope</a:t>
            </a:r>
          </a:p>
          <a:p>
            <a:pPr lvl="2"/>
            <a:r>
              <a:rPr lang="en-GB" dirty="0" smtClean="0"/>
              <a:t>(now that there is one BPM per LWU)</a:t>
            </a:r>
          </a:p>
          <a:p>
            <a:pPr lvl="2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66711"/>
              </p:ext>
            </p:extLst>
          </p:nvPr>
        </p:nvGraphicFramePr>
        <p:xfrm>
          <a:off x="179512" y="2924944"/>
          <a:ext cx="8784976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Welded</a:t>
                      </a:r>
                      <a:r>
                        <a:rPr lang="en-GB" baseline="0" dirty="0" smtClean="0"/>
                        <a:t> BPM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Flanged</a:t>
                      </a:r>
                      <a:r>
                        <a:rPr lang="en-GB" baseline="0" dirty="0" smtClean="0"/>
                        <a:t> BPM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Pros</a:t>
                      </a:r>
                      <a:r>
                        <a:rPr lang="en-GB" dirty="0" smtClean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Pros</a:t>
                      </a:r>
                      <a:r>
                        <a:rPr lang="en-GB" dirty="0" smtClean="0"/>
                        <a:t>: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High reliability of the welded (STFC)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Flanged BPMs easier to clean/PC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Welded BPMs do not create additional leak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Flanges easier to replace in-situ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Higher installation accuracy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Cons</a:t>
                      </a:r>
                      <a:r>
                        <a:rPr lang="en-GB" dirty="0" smtClean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Cons</a:t>
                      </a:r>
                      <a:r>
                        <a:rPr lang="en-GB" dirty="0" smtClean="0"/>
                        <a:t>: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Welded BPMs more difficult to particle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Create many possible leak points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Can not be swapped</a:t>
                      </a:r>
                      <a:r>
                        <a:rPr lang="en-GB" baseline="0" dirty="0" smtClean="0"/>
                        <a:t>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Processing is more time consuming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33859" r="61393" b="28047"/>
          <a:stretch/>
        </p:blipFill>
        <p:spPr bwMode="auto">
          <a:xfrm>
            <a:off x="2339752" y="908720"/>
            <a:ext cx="1584176" cy="19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/>
          <a:stretch/>
        </p:blipFill>
        <p:spPr bwMode="auto">
          <a:xfrm>
            <a:off x="5305770" y="884312"/>
            <a:ext cx="1544499" cy="19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07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Prototype design uses DN 25</a:t>
            </a:r>
          </a:p>
          <a:p>
            <a:pPr lvl="1"/>
            <a:r>
              <a:rPr lang="en-GB" dirty="0" smtClean="0"/>
              <a:t>To match existing BPM Pickups</a:t>
            </a:r>
          </a:p>
          <a:p>
            <a:endParaRPr lang="en-GB" dirty="0"/>
          </a:p>
          <a:p>
            <a:r>
              <a:rPr lang="en-GB" dirty="0" smtClean="0"/>
              <a:t>DESY Proposed block to use DN 50 </a:t>
            </a:r>
            <a:endParaRPr lang="en-GB" dirty="0"/>
          </a:p>
          <a:p>
            <a:r>
              <a:rPr lang="en-GB" dirty="0" smtClean="0"/>
              <a:t>STFC Proposed block to use  DN40</a:t>
            </a:r>
          </a:p>
          <a:p>
            <a:pPr lvl="1"/>
            <a:r>
              <a:rPr lang="en-GB" dirty="0" smtClean="0"/>
              <a:t>European standard</a:t>
            </a:r>
          </a:p>
          <a:p>
            <a:pPr lvl="1"/>
            <a:r>
              <a:rPr lang="en-GB" dirty="0" smtClean="0"/>
              <a:t>Needs discussion with DESY but may give smaller block.</a:t>
            </a:r>
          </a:p>
          <a:p>
            <a:endParaRPr lang="en-GB" dirty="0" smtClean="0"/>
          </a:p>
          <a:p>
            <a:r>
              <a:rPr lang="en-GB" dirty="0" smtClean="0"/>
              <a:t>Space available for </a:t>
            </a:r>
            <a:r>
              <a:rPr lang="en-GB" dirty="0" err="1" smtClean="0"/>
              <a:t>stripline</a:t>
            </a:r>
            <a:r>
              <a:rPr lang="en-GB" dirty="0" smtClean="0"/>
              <a:t> units is </a:t>
            </a:r>
            <a:r>
              <a:rPr lang="en-GB" u="sng" dirty="0" smtClean="0"/>
              <a:t>175mm</a:t>
            </a:r>
            <a:r>
              <a:rPr lang="en-GB" dirty="0" smtClean="0"/>
              <a:t> to still allow magnet / Chamber adjustment</a:t>
            </a:r>
          </a:p>
          <a:p>
            <a:pPr lvl="1"/>
            <a:r>
              <a:rPr lang="en-GB" dirty="0" smtClean="0"/>
              <a:t>This needs to includes space for mounting &amp; </a:t>
            </a:r>
            <a:r>
              <a:rPr lang="en-GB" dirty="0" err="1" smtClean="0"/>
              <a:t>feedthroughs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BCM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x BCMs. Flanged solutions are preferable.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61844"/>
            <a:ext cx="4283968" cy="361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bergoz.com/images/stories/bergoz/products/acct-e-rm%2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2" y="2492894"/>
            <a:ext cx="4068874" cy="31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5901676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Preferred Solution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76156" y="5915017"/>
            <a:ext cx="3163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Similar EMMA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4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design uses Knife Edge flanges.</a:t>
            </a:r>
          </a:p>
          <a:p>
            <a:pPr lvl="1"/>
            <a:r>
              <a:rPr lang="en-GB" dirty="0" smtClean="0"/>
              <a:t>Are ESS bound to this?	</a:t>
            </a:r>
          </a:p>
          <a:p>
            <a:pPr lvl="1"/>
            <a:r>
              <a:rPr lang="en-GB" dirty="0" smtClean="0"/>
              <a:t>Can we look at other options?</a:t>
            </a:r>
          </a:p>
          <a:p>
            <a:pPr lvl="1"/>
            <a:r>
              <a:rPr lang="en-GB" dirty="0" smtClean="0"/>
              <a:t>Prototype to use knife Edge</a:t>
            </a:r>
          </a:p>
          <a:p>
            <a:endParaRPr lang="en-GB" dirty="0" smtClean="0"/>
          </a:p>
          <a:p>
            <a:r>
              <a:rPr lang="en-GB" dirty="0" smtClean="0"/>
              <a:t>Bellows Design…	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3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7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r="-3002" b="10768"/>
          <a:stretch/>
        </p:blipFill>
        <p:spPr bwMode="auto">
          <a:xfrm rot="10800000">
            <a:off x="1417701" y="1520788"/>
            <a:ext cx="5800725" cy="50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38" y="6309320"/>
            <a:ext cx="444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Bellows Travel Required </a:t>
            </a:r>
            <a:r>
              <a:rPr lang="en-GB" b="1" dirty="0"/>
              <a:t>8</a:t>
            </a:r>
            <a:r>
              <a:rPr lang="en-GB" b="1" dirty="0" smtClean="0"/>
              <a:t>5mm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4522933" y="5157192"/>
            <a:ext cx="553123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076056" y="5847655"/>
            <a:ext cx="155363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rPr>
              <a:t>35mm M8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Bellows Travel Requirements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19468" y="3068959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Gate valve</a:t>
            </a:r>
          </a:p>
          <a:p>
            <a:r>
              <a:rPr lang="en-GB" dirty="0" smtClean="0"/>
              <a:t>VAT 48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5157192"/>
            <a:ext cx="154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LWU Side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129681" y="1520788"/>
            <a:ext cx="553123" cy="468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82804" y="1289955"/>
            <a:ext cx="34912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rPr>
              <a:t>Tapped Blanking Flange</a:t>
            </a:r>
            <a:endParaRPr lang="en-GB" dirty="0">
              <a:solidFill>
                <a:schemeClr val="tx1"/>
              </a:solidFill>
              <a:latin typeface="Lucida Grande" pitchFamily="8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095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68" y="1349853"/>
            <a:ext cx="5413920" cy="495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Bellows Travel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" y="6309320"/>
            <a:ext cx="444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Bellows Travel Required </a:t>
            </a:r>
            <a:r>
              <a:rPr lang="en-GB" b="1" dirty="0" smtClean="0"/>
              <a:t>65mm</a:t>
            </a:r>
            <a:endParaRPr lang="en-GB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2" y="3805355"/>
            <a:ext cx="2092673" cy="172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5292080" y="1482344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47929" y="1479421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753617" y="101775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Bolt Extraction Direction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5" idx="0"/>
          </p:cNvCxnSpPr>
          <p:nvPr/>
        </p:nvCxnSpPr>
        <p:spPr bwMode="auto">
          <a:xfrm flipV="1">
            <a:off x="2214872" y="5326966"/>
            <a:ext cx="1077490" cy="417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81815" y="5744453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Slotted CF Flange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4369853" y="5326967"/>
            <a:ext cx="1210259" cy="406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425582" y="5733256"/>
            <a:ext cx="271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Tapped CF Flange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96364" y="2653460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Gate valve</a:t>
            </a:r>
          </a:p>
          <a:p>
            <a:r>
              <a:rPr lang="en-GB" dirty="0" smtClean="0"/>
              <a:t>VAT 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78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 r="6523" b="30920"/>
          <a:stretch/>
        </p:blipFill>
        <p:spPr bwMode="auto">
          <a:xfrm>
            <a:off x="467544" y="1492547"/>
            <a:ext cx="3098185" cy="21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Bellows constraints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2547"/>
            <a:ext cx="4537894" cy="324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211960" y="3789042"/>
            <a:ext cx="2232248" cy="57943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416842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Can be ‘bagged’ during installation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2271" y="561205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Currently in discussions with DESY to investigate possible use of KEK film on mobile cleanrooms.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7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work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Particle control only on 52/75 LWUs</a:t>
            </a:r>
          </a:p>
          <a:p>
            <a:pPr lvl="1"/>
            <a:r>
              <a:rPr lang="en-GB" dirty="0" err="1" smtClean="0"/>
              <a:t>Upto</a:t>
            </a:r>
            <a:r>
              <a:rPr lang="en-GB" dirty="0" smtClean="0"/>
              <a:t> HEBT</a:t>
            </a:r>
          </a:p>
          <a:p>
            <a:r>
              <a:rPr lang="en-GB" dirty="0" smtClean="0"/>
              <a:t>BPM work package </a:t>
            </a:r>
          </a:p>
          <a:p>
            <a:pPr lvl="1"/>
            <a:r>
              <a:rPr lang="en-GB" dirty="0" smtClean="0"/>
              <a:t>Only electrical centre measurement, not on prototype</a:t>
            </a:r>
          </a:p>
          <a:p>
            <a:pPr lvl="1"/>
            <a:r>
              <a:rPr lang="en-GB" dirty="0" smtClean="0"/>
              <a:t>BPMs Pickups are to be supplied on contract loan from DESY</a:t>
            </a:r>
          </a:p>
          <a:p>
            <a:endParaRPr lang="en-GB" dirty="0" smtClean="0"/>
          </a:p>
          <a:p>
            <a:r>
              <a:rPr lang="en-GB" dirty="0" smtClean="0"/>
              <a:t>Final decision on BPM design expected March 2016</a:t>
            </a:r>
          </a:p>
          <a:p>
            <a:r>
              <a:rPr lang="en-GB" dirty="0" smtClean="0"/>
              <a:t>Magnet designs still now finalised.	</a:t>
            </a:r>
          </a:p>
          <a:p>
            <a:pPr lvl="1"/>
            <a:r>
              <a:rPr lang="en-GB" dirty="0" smtClean="0"/>
              <a:t>Unknown completion date (Dec 15?)</a:t>
            </a:r>
          </a:p>
          <a:p>
            <a:pPr lvl="1"/>
            <a:r>
              <a:rPr lang="en-GB" dirty="0" smtClean="0"/>
              <a:t>Working with space envelopes until then</a:t>
            </a:r>
            <a:r>
              <a:rPr lang="en-GB" dirty="0"/>
              <a:t> </a:t>
            </a:r>
            <a:r>
              <a:rPr lang="en-GB" dirty="0" smtClean="0"/>
              <a:t>(not ideal)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609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Bellows Design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Still in discussions with suppliers</a:t>
            </a:r>
          </a:p>
          <a:p>
            <a:r>
              <a:rPr lang="en-GB" dirty="0" smtClean="0"/>
              <a:t>Specifications maybe difficult to achieve </a:t>
            </a:r>
          </a:p>
          <a:p>
            <a:r>
              <a:rPr lang="en-GB" dirty="0" smtClean="0"/>
              <a:t>Slotted flanges would reduce the travel required by the bellows</a:t>
            </a:r>
          </a:p>
          <a:p>
            <a:endParaRPr lang="en-GB" dirty="0" smtClean="0"/>
          </a:p>
          <a:p>
            <a:r>
              <a:rPr lang="en-GB" dirty="0" smtClean="0"/>
              <a:t>Could non-standard width flanges be used?</a:t>
            </a:r>
          </a:p>
          <a:p>
            <a:r>
              <a:rPr lang="en-GB" dirty="0" smtClean="0"/>
              <a:t>Can the internal bellows ID be reduced? </a:t>
            </a:r>
          </a:p>
          <a:p>
            <a:pPr lvl="1"/>
            <a:r>
              <a:rPr lang="en-GB" dirty="0" smtClean="0"/>
              <a:t>To say 85mm?</a:t>
            </a:r>
          </a:p>
          <a:p>
            <a:pPr lvl="1"/>
            <a:r>
              <a:rPr lang="en-GB" dirty="0" smtClean="0"/>
              <a:t>What could the minimum be?</a:t>
            </a:r>
          </a:p>
          <a:p>
            <a:r>
              <a:rPr lang="en-GB" dirty="0" smtClean="0"/>
              <a:t>Are rotatable flanges required. </a:t>
            </a:r>
          </a:p>
          <a:p>
            <a:pPr lvl="1"/>
            <a:r>
              <a:rPr lang="en-GB" dirty="0" smtClean="0"/>
              <a:t>Do they need mechanical fixings?</a:t>
            </a:r>
          </a:p>
          <a:p>
            <a:pPr lvl="1"/>
            <a:r>
              <a:rPr lang="en-GB" dirty="0" smtClean="0"/>
              <a:t>How to prevent particle generation?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896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Bellows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other methods to reduce bellows travel</a:t>
            </a:r>
          </a:p>
          <a:p>
            <a:pPr lvl="1"/>
            <a:r>
              <a:rPr lang="en-GB" dirty="0" smtClean="0"/>
              <a:t>Capped LWUs rather than flanged.</a:t>
            </a:r>
          </a:p>
          <a:p>
            <a:pPr lvl="1"/>
            <a:r>
              <a:rPr lang="en-GB" dirty="0" smtClean="0"/>
              <a:t>Capped gate valves?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7719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and Alignment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36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&amp; Alignment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76" y="2999879"/>
            <a:ext cx="6325524" cy="38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 bwMode="auto">
          <a:xfrm>
            <a:off x="2123728" y="3776266"/>
            <a:ext cx="1152128" cy="51683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28529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4 x 6H7 </a:t>
            </a:r>
            <a:r>
              <a:rPr lang="en-GB" sz="1800" dirty="0" err="1" smtClean="0"/>
              <a:t>Fiducial</a:t>
            </a:r>
            <a:r>
              <a:rPr lang="en-GB" sz="1800" dirty="0" smtClean="0"/>
              <a:t> Mounts,</a:t>
            </a:r>
          </a:p>
          <a:p>
            <a:r>
              <a:rPr lang="en-GB" sz="1800" dirty="0" smtClean="0"/>
              <a:t>Will be machine post chamber assembly to ensure accuracy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907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&amp; Alignment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3687" y="2109678"/>
            <a:ext cx="5764696" cy="3119522"/>
            <a:chOff x="771878" y="2348880"/>
            <a:chExt cx="7297360" cy="3495557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4" r="8306"/>
            <a:stretch/>
          </p:blipFill>
          <p:spPr bwMode="auto">
            <a:xfrm>
              <a:off x="771878" y="2348880"/>
              <a:ext cx="7297360" cy="3495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1331640" y="2958604"/>
              <a:ext cx="432048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28768" y="4581128"/>
              <a:ext cx="432048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66404" y="4581128"/>
              <a:ext cx="432048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092280" y="2958604"/>
              <a:ext cx="432048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0982" y="1844824"/>
            <a:ext cx="850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x 6H7 </a:t>
            </a:r>
            <a:r>
              <a:rPr lang="en-GB" dirty="0" err="1"/>
              <a:t>Fiducial</a:t>
            </a:r>
            <a:r>
              <a:rPr lang="en-GB" dirty="0"/>
              <a:t> </a:t>
            </a:r>
            <a:r>
              <a:rPr lang="en-GB" dirty="0" smtClean="0"/>
              <a:t>Mounting points at each corner of the girder.</a:t>
            </a:r>
            <a:endParaRPr lang="en-GB" dirty="0"/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" y="4086140"/>
            <a:ext cx="2129607" cy="25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2051721" y="6093296"/>
            <a:ext cx="671965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2843808" y="5677797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 x 6H7 </a:t>
            </a:r>
            <a:r>
              <a:rPr lang="en-GB" dirty="0" err="1"/>
              <a:t>Fiducial</a:t>
            </a:r>
            <a:r>
              <a:rPr lang="en-GB" dirty="0"/>
              <a:t> </a:t>
            </a:r>
            <a:r>
              <a:rPr lang="en-GB" dirty="0" smtClean="0"/>
              <a:t>mounting points </a:t>
            </a:r>
            <a:r>
              <a:rPr lang="en-GB" dirty="0"/>
              <a:t>at each corner of the </a:t>
            </a:r>
            <a:r>
              <a:rPr lang="en-GB" dirty="0" smtClean="0"/>
              <a:t>pedestal.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56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&amp; Alignment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399012" cy="48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987824" y="4293096"/>
            <a:ext cx="259228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67544" y="386830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BPM Survey fiducials for reference to local girder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8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Prototype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50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Prototype to be one welded assembly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Three other dummy chambers to be three flanged units in different configurations, to improve particulate control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5643"/>
          <a:stretch/>
        </p:blipFill>
        <p:spPr bwMode="auto">
          <a:xfrm>
            <a:off x="1696322" y="5016500"/>
            <a:ext cx="61085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48621"/>
            <a:ext cx="4518855" cy="199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90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Reduce production series risk</a:t>
            </a:r>
          </a:p>
          <a:p>
            <a:r>
              <a:rPr lang="en-GB" dirty="0" smtClean="0"/>
              <a:t>Determine particle control procedure to be agreed</a:t>
            </a:r>
          </a:p>
          <a:p>
            <a:r>
              <a:rPr lang="en-GB" dirty="0" smtClean="0"/>
              <a:t>Producing three dummy chamber will allow for variation in design to be tested to determine best design to achieve</a:t>
            </a:r>
          </a:p>
          <a:p>
            <a:pPr lvl="1"/>
            <a:r>
              <a:rPr lang="en-GB" dirty="0" smtClean="0"/>
              <a:t>Low particulate requirement</a:t>
            </a:r>
          </a:p>
          <a:p>
            <a:pPr lvl="1"/>
            <a:r>
              <a:rPr lang="en-GB" dirty="0" smtClean="0"/>
              <a:t>Most efficient Particle control procedures</a:t>
            </a:r>
          </a:p>
          <a:p>
            <a:pPr lvl="1"/>
            <a:r>
              <a:rPr lang="en-GB" dirty="0" smtClean="0"/>
              <a:t>Most fit for purpose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480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C8C93"/>
                </a:solidFill>
                <a:latin typeface="Calibri" pitchFamily="34" charset="0"/>
              </a:rPr>
              <a:t>Schematic LWU Layouts 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In/Out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</a:p>
          <a:p>
            <a:pPr lvl="1"/>
            <a:r>
              <a:rPr lang="en-GB" dirty="0" smtClean="0"/>
              <a:t>Girder design &amp; procurement</a:t>
            </a:r>
          </a:p>
          <a:p>
            <a:pPr lvl="1"/>
            <a:r>
              <a:rPr lang="en-GB" dirty="0" smtClean="0"/>
              <a:t>Chamber design (within given parameters) &amp; procurement</a:t>
            </a:r>
          </a:p>
          <a:p>
            <a:pPr lvl="1"/>
            <a:r>
              <a:rPr lang="en-GB" dirty="0" smtClean="0"/>
              <a:t>Vacuum design &amp; procurement</a:t>
            </a:r>
          </a:p>
          <a:p>
            <a:pPr lvl="1"/>
            <a:r>
              <a:rPr lang="en-GB" dirty="0" smtClean="0"/>
              <a:t>Survey &amp; Alignment</a:t>
            </a:r>
          </a:p>
          <a:p>
            <a:pPr lvl="1"/>
            <a:r>
              <a:rPr lang="en-GB" dirty="0" smtClean="0"/>
              <a:t>Particulate Control</a:t>
            </a:r>
            <a:endParaRPr lang="en-GB" dirty="0"/>
          </a:p>
          <a:p>
            <a:r>
              <a:rPr lang="en-GB" dirty="0" smtClean="0"/>
              <a:t>Out</a:t>
            </a:r>
          </a:p>
          <a:p>
            <a:pPr lvl="1"/>
            <a:r>
              <a:rPr lang="en-GB" dirty="0" smtClean="0"/>
              <a:t>BPM Procurement &amp; Design</a:t>
            </a:r>
          </a:p>
          <a:p>
            <a:pPr lvl="1"/>
            <a:r>
              <a:rPr lang="en-GB" dirty="0" smtClean="0"/>
              <a:t>BCM Design</a:t>
            </a:r>
          </a:p>
          <a:p>
            <a:pPr lvl="1"/>
            <a:r>
              <a:rPr lang="en-GB" dirty="0" smtClean="0"/>
              <a:t>Bolt in diagnostics</a:t>
            </a:r>
          </a:p>
          <a:p>
            <a:pPr lvl="1"/>
            <a:r>
              <a:rPr lang="en-GB" dirty="0" smtClean="0"/>
              <a:t>Magnet Design &amp; Procurement</a:t>
            </a:r>
          </a:p>
          <a:p>
            <a:pPr lvl="1"/>
            <a:r>
              <a:rPr lang="en-GB" dirty="0" smtClean="0"/>
              <a:t>Installation &amp; Onsite testing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59369"/>
            <a:ext cx="8712875" cy="462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Elliptical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15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Elliptical </a:t>
            </a:r>
            <a:r>
              <a:rPr lang="en-GB" dirty="0" smtClean="0"/>
              <a:t>Design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362254"/>
            <a:ext cx="9144000" cy="5495747"/>
            <a:chOff x="0" y="1362254"/>
            <a:chExt cx="9144000" cy="54957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r="3243" b="18074"/>
            <a:stretch/>
          </p:blipFill>
          <p:spPr bwMode="auto">
            <a:xfrm>
              <a:off x="0" y="1412777"/>
              <a:ext cx="9144000" cy="5445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19672" y="2298358"/>
              <a:ext cx="10081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350mm</a:t>
              </a:r>
              <a:endParaRPr lang="en-GB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2200" y="2298358"/>
              <a:ext cx="12961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350mm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3928" y="2298358"/>
              <a:ext cx="12961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720mm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1362254"/>
              <a:ext cx="12961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1932.4mm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2744968"/>
              <a:ext cx="12961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1</a:t>
              </a:r>
              <a:r>
                <a:rPr lang="en-GB" sz="1600" dirty="0" smtClean="0"/>
                <a:t>50mm</a:t>
              </a:r>
              <a:endParaRPr lang="en-GB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96336" y="2298358"/>
              <a:ext cx="11521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256.2mm</a:t>
              </a:r>
              <a:endParaRPr lang="en-GB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20" y="2298358"/>
              <a:ext cx="11746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256.2mm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3448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Elliptical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99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C8C93"/>
                </a:solidFill>
              </a:rPr>
              <a:t>Elliptical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0" y="4068365"/>
            <a:ext cx="3390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2324"/>
          <a:stretch/>
        </p:blipFill>
        <p:spPr>
          <a:xfrm>
            <a:off x="5508104" y="2996952"/>
            <a:ext cx="2122407" cy="3116883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5 Types to cover the 7 variations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03743" y="2276871"/>
            <a:ext cx="245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Chamber Type 1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51520" y="2766962"/>
            <a:ext cx="3960440" cy="397440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9" y="2708920"/>
            <a:ext cx="8124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C8C93"/>
                </a:solidFill>
              </a:rPr>
              <a:t>Elliptical</a:t>
            </a:r>
            <a:endParaRPr lang="en-US" altLang="en-US" dirty="0" smtClean="0">
              <a:solidFill>
                <a:srgbClr val="3C8C9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629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569" y="1484784"/>
            <a:ext cx="360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Chamber Type 2 Covers:</a:t>
            </a: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0" y="2152469"/>
            <a:ext cx="8124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3C8C93"/>
                </a:solidFill>
              </a:rPr>
              <a:t>Elliptical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9" y="1926877"/>
            <a:ext cx="35528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 flipV="1">
            <a:off x="4716016" y="4653136"/>
            <a:ext cx="1008112" cy="1008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2641" y="5620344"/>
            <a:ext cx="735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Same basic Chamber design but with BPM at rear</a:t>
            </a:r>
          </a:p>
          <a:p>
            <a:r>
              <a:rPr lang="en-GB" dirty="0" smtClean="0"/>
              <a:t>Could be the same chamber if is made of three parts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1461392"/>
            <a:ext cx="360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Chamber Type 3 Covers: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51520" y="1966764"/>
            <a:ext cx="3960440" cy="477460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C8C93"/>
                </a:solidFill>
              </a:rPr>
              <a:t>Elliptical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1" y="5085184"/>
            <a:ext cx="3571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1" y="3737967"/>
            <a:ext cx="3038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" y="2269232"/>
            <a:ext cx="3543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1" y="150509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Chamber Type 4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37309"/>
            <a:ext cx="3400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9347" y="154116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Chamber Type </a:t>
            </a:r>
            <a:r>
              <a:rPr lang="en-GB" dirty="0"/>
              <a:t>5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29347" y="1966764"/>
            <a:ext cx="3960440" cy="477460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068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Spoke LWUs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431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Spoke Chambers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 Types to cover the 8 variations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91" y="3714006"/>
            <a:ext cx="3629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5" y="239127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Chamber Type 1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627784" y="2852936"/>
            <a:ext cx="3960440" cy="324036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8" name="Straight Arrow Connector 7"/>
          <p:cNvCxnSpPr>
            <a:stCxn id="12" idx="0"/>
          </p:cNvCxnSpPr>
          <p:nvPr/>
        </p:nvCxnSpPr>
        <p:spPr bwMode="auto">
          <a:xfrm flipH="1" flipV="1">
            <a:off x="4860032" y="5157192"/>
            <a:ext cx="2298896" cy="958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688012" y="6116017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FC Flange unknown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524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Spoke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" b="5405"/>
          <a:stretch/>
        </p:blipFill>
        <p:spPr bwMode="auto">
          <a:xfrm>
            <a:off x="4408389" y="3434531"/>
            <a:ext cx="33051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" b="7377"/>
          <a:stretch/>
        </p:blipFill>
        <p:spPr bwMode="auto">
          <a:xfrm>
            <a:off x="4408389" y="4997846"/>
            <a:ext cx="3171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" b="13004"/>
          <a:stretch/>
        </p:blipFill>
        <p:spPr bwMode="auto">
          <a:xfrm>
            <a:off x="706898" y="3430885"/>
            <a:ext cx="32956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8993"/>
          <a:stretch/>
        </p:blipFill>
        <p:spPr bwMode="auto">
          <a:xfrm>
            <a:off x="4408389" y="1916410"/>
            <a:ext cx="3286125" cy="130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5" y="4859734"/>
            <a:ext cx="3228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2" y="1925042"/>
            <a:ext cx="3543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2933" y="39584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1966" y="130610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Chamber Type 2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91965" y="1798191"/>
            <a:ext cx="7848872" cy="489654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70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Technical Annex currently being complied.</a:t>
            </a:r>
          </a:p>
          <a:p>
            <a:endParaRPr lang="en-GB" dirty="0" smtClean="0"/>
          </a:p>
          <a:p>
            <a:r>
              <a:rPr lang="en-GB" dirty="0" smtClean="0"/>
              <a:t>Full Scope now available</a:t>
            </a:r>
          </a:p>
          <a:p>
            <a:pPr lvl="1"/>
            <a:r>
              <a:rPr lang="en-GB" sz="2400" dirty="0"/>
              <a:t>Full excluded / included list in </a:t>
            </a:r>
            <a:r>
              <a:rPr lang="en-GB" sz="2400" dirty="0" smtClean="0"/>
              <a:t>STFC document </a:t>
            </a:r>
            <a:br>
              <a:rPr lang="en-GB" sz="2400" dirty="0" smtClean="0"/>
            </a:br>
            <a:r>
              <a:rPr lang="en-GB" dirty="0" smtClean="0"/>
              <a:t>tdl-1224-meng-spec-0005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256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Spoke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04" y="3696827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0007" y="2348879"/>
            <a:ext cx="245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Chamber Type 3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627784" y="2852936"/>
            <a:ext cx="3960440" cy="324036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178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LEDP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916"/>
            <a:ext cx="8124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080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Elliptical Chamber Type </a:t>
            </a:r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4381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Pipe 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Survey or alignment requirements</a:t>
            </a:r>
          </a:p>
          <a:p>
            <a:pPr lvl="1"/>
            <a:r>
              <a:rPr lang="en-GB" dirty="0" err="1" smtClean="0"/>
              <a:t>Fiducials</a:t>
            </a:r>
            <a:r>
              <a:rPr lang="en-GB" dirty="0" smtClean="0"/>
              <a:t> will be included.</a:t>
            </a:r>
          </a:p>
          <a:p>
            <a:r>
              <a:rPr lang="en-GB" dirty="0" smtClean="0"/>
              <a:t>No fine adjustment</a:t>
            </a:r>
          </a:p>
          <a:p>
            <a:r>
              <a:rPr lang="en-GB" dirty="0" smtClean="0"/>
              <a:t>Basic no adjustable framework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3627022"/>
            <a:ext cx="2868176" cy="31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8" idx="1"/>
          </p:cNvCxnSpPr>
          <p:nvPr/>
        </p:nvCxnSpPr>
        <p:spPr bwMode="auto">
          <a:xfrm flipH="1">
            <a:off x="4283968" y="3333343"/>
            <a:ext cx="216024" cy="5277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499992" y="3148677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Central Pumping section with spare ports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061373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Girder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LWU Girder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8"/>
          <a:stretch/>
        </p:blipFill>
        <p:spPr>
          <a:xfrm>
            <a:off x="0" y="692696"/>
            <a:ext cx="9144000" cy="6118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280" cy="15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19827"/>
            <a:ext cx="2569943" cy="30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4151214" y="6590704"/>
            <a:ext cx="1343278" cy="6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24481" y="6590704"/>
            <a:ext cx="1181438" cy="6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37557" y="4240762"/>
            <a:ext cx="0" cy="19695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5976" y="622772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450 mm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1099" y="628292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450 mm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115045" y="506310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710mm</a:t>
            </a:r>
            <a:endParaRPr lang="en-GB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158314" y="3237470"/>
            <a:ext cx="1232586" cy="197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0900" y="1531948"/>
            <a:ext cx="5514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Steel Box Section- hollow to </a:t>
            </a:r>
            <a:r>
              <a:rPr lang="en-GB" sz="2000" dirty="0"/>
              <a:t>allow for damping sand if </a:t>
            </a:r>
            <a:r>
              <a:rPr lang="en-GB" sz="2000" dirty="0" smtClean="0"/>
              <a:t>needed</a:t>
            </a:r>
          </a:p>
          <a:p>
            <a:endParaRPr lang="en-GB" sz="2000" dirty="0"/>
          </a:p>
          <a:p>
            <a:r>
              <a:rPr lang="en-GB" sz="2000" dirty="0" smtClean="0"/>
              <a:t>Mount for central support and wheels</a:t>
            </a:r>
          </a:p>
          <a:p>
            <a:endParaRPr lang="en-GB" sz="2000" dirty="0"/>
          </a:p>
          <a:p>
            <a:r>
              <a:rPr lang="en-GB" sz="2000" dirty="0" smtClean="0"/>
              <a:t>No Grout. Kinematic can cope with floor unevenness Holes on floor etc…</a:t>
            </a:r>
          </a:p>
          <a:p>
            <a:endParaRPr lang="en-GB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26" y="4041275"/>
            <a:ext cx="1732254" cy="22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06" y="3975514"/>
            <a:ext cx="2242310" cy="24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Pedestals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7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Ingress / Egress</a:t>
            </a:r>
            <a:endParaRPr lang="en-GB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r="14054"/>
          <a:stretch/>
        </p:blipFill>
        <p:spPr bwMode="auto">
          <a:xfrm>
            <a:off x="539552" y="1777876"/>
            <a:ext cx="8464748" cy="494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1857" y="5847655"/>
            <a:ext cx="12121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700mm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92109" y="3861047"/>
            <a:ext cx="12121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850mm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0443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</a:t>
            </a:r>
            <a:endParaRPr lang="en-GB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9406"/>
            <a:ext cx="8100392" cy="48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763688" y="1969406"/>
            <a:ext cx="1224136" cy="3403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74440" y="1490315"/>
            <a:ext cx="819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Individual item adjustment on three point kinematic mounts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854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=/ 15mm – check later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8241090" cy="444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593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Adjustment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/>
          <a:stretch/>
        </p:blipFill>
        <p:spPr bwMode="auto">
          <a:xfrm>
            <a:off x="0" y="1628800"/>
            <a:ext cx="8768190" cy="417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8676456" y="2565115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423" y="6101306"/>
            <a:ext cx="776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 Adjustment on Semi-Kinematic mounts ± 50mm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73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3131840" y="1772816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91680" y="1772816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571864" y="1772816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012160" y="1817440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452320" y="1817440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2483768" y="4096180"/>
            <a:ext cx="4608512" cy="1194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BTM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918648" cy="4968006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60132"/>
              </p:ext>
            </p:extLst>
          </p:nvPr>
        </p:nvGraphicFramePr>
        <p:xfrm>
          <a:off x="251517" y="1484784"/>
          <a:ext cx="864096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1"/>
                <a:gridCol w="1440161"/>
                <a:gridCol w="1440161"/>
                <a:gridCol w="1440161"/>
                <a:gridCol w="1440161"/>
                <a:gridCol w="1440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419872" y="3248186"/>
            <a:ext cx="2347431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Magnet Deliveries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59292" y="6060725"/>
            <a:ext cx="2806733" cy="307777"/>
            <a:chOff x="4306441" y="4682454"/>
            <a:chExt cx="2806733" cy="307777"/>
          </a:xfrm>
        </p:grpSpPr>
        <p:sp>
          <p:nvSpPr>
            <p:cNvPr id="9" name="Diamond 8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2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7844" y="5412485"/>
            <a:ext cx="2271395" cy="307777"/>
            <a:chOff x="4306441" y="4682454"/>
            <a:chExt cx="2271395" cy="307777"/>
          </a:xfrm>
        </p:grpSpPr>
        <p:sp>
          <p:nvSpPr>
            <p:cNvPr id="15" name="Diamond 14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2465" y="4682454"/>
              <a:ext cx="2055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Installation Cleanrooms</a:t>
              </a:r>
              <a:endParaRPr lang="en-GB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47914" y="5736204"/>
            <a:ext cx="2806733" cy="307777"/>
            <a:chOff x="4306441" y="4682454"/>
            <a:chExt cx="2806733" cy="307777"/>
          </a:xfrm>
        </p:grpSpPr>
        <p:sp>
          <p:nvSpPr>
            <p:cNvPr id="18" name="Diamond 17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1</a:t>
              </a:r>
              <a:endParaRPr lang="en-GB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70167" y="2420888"/>
            <a:ext cx="1875453" cy="307777"/>
            <a:chOff x="4306441" y="4682454"/>
            <a:chExt cx="1875453" cy="307777"/>
          </a:xfrm>
        </p:grpSpPr>
        <p:sp>
          <p:nvSpPr>
            <p:cNvPr id="21" name="Diamond 20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465" y="4682454"/>
              <a:ext cx="1659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Elliptical Prototype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75223" y="2710239"/>
            <a:ext cx="1724770" cy="307777"/>
            <a:chOff x="4306441" y="4682454"/>
            <a:chExt cx="1724770" cy="307777"/>
          </a:xfrm>
        </p:grpSpPr>
        <p:sp>
          <p:nvSpPr>
            <p:cNvPr id="24" name="Diamond 23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465" y="4682454"/>
              <a:ext cx="1508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Spoke Prototype</a:t>
              </a:r>
              <a:endParaRPr lang="en-GB" sz="1400" dirty="0"/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3190223" y="3628280"/>
            <a:ext cx="2347430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BPM Deliveries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51520" y="1916832"/>
            <a:ext cx="2353766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BTM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Design 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419872" y="3340680"/>
            <a:ext cx="0" cy="34726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190223" y="3773213"/>
            <a:ext cx="0" cy="3084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ounded Rectangle 4"/>
          <p:cNvSpPr/>
          <p:nvPr/>
        </p:nvSpPr>
        <p:spPr bwMode="auto">
          <a:xfrm>
            <a:off x="2605286" y="4488963"/>
            <a:ext cx="2110729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BP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75855" y="4883122"/>
            <a:ext cx="3678791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LWU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41" name="Straight Arrow Connector 40"/>
          <p:cNvCxnSpPr>
            <a:endCxn id="8" idx="3"/>
          </p:cNvCxnSpPr>
          <p:nvPr/>
        </p:nvCxnSpPr>
        <p:spPr bwMode="auto">
          <a:xfrm flipH="1">
            <a:off x="6954646" y="4649350"/>
            <a:ext cx="713698" cy="394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7668343" y="4471183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20/08/19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031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0949"/>
            <a:ext cx="7714078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123728" y="2747829"/>
            <a:ext cx="144016" cy="1329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9512" y="1916832"/>
            <a:ext cx="443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Slider Plate, Girder directly mounted to these steel plates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452320" y="1916832"/>
            <a:ext cx="864096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059832" y="3933056"/>
            <a:ext cx="864096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868144" y="1720949"/>
            <a:ext cx="675184" cy="267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875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 &amp; Z Adjustment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9" y="3780971"/>
            <a:ext cx="4433713" cy="28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/>
          <a:stretch/>
        </p:blipFill>
        <p:spPr bwMode="auto">
          <a:xfrm>
            <a:off x="3831771" y="1132114"/>
            <a:ext cx="5312230" cy="32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74092" y="5192485"/>
            <a:ext cx="201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Adjusting Screws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2772229" y="5192485"/>
            <a:ext cx="3501863" cy="15388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604000" y="3309257"/>
            <a:ext cx="675110" cy="188322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191" y="529854"/>
            <a:ext cx="5358809" cy="647700"/>
          </a:xfrm>
        </p:spPr>
        <p:txBody>
          <a:bodyPr/>
          <a:lstStyle/>
          <a:p>
            <a:r>
              <a:rPr lang="en-GB" dirty="0" smtClean="0"/>
              <a:t>Semi Kinematic Adjustment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"/>
          <a:stretch/>
        </p:blipFill>
        <p:spPr bwMode="auto">
          <a:xfrm>
            <a:off x="2438400" y="1191953"/>
            <a:ext cx="3840892" cy="25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710533"/>
            <a:ext cx="4219575" cy="283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0033" y="1751657"/>
            <a:ext cx="189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Lifting Points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5940020" y="1751657"/>
            <a:ext cx="440013" cy="15388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71966" y="3199457"/>
            <a:ext cx="201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Cone Adjusting Screw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4462462" y="2997200"/>
            <a:ext cx="1909504" cy="35614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2666" y="5654199"/>
            <a:ext cx="201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Vee</a:t>
            </a:r>
            <a:r>
              <a:rPr lang="en-GB" sz="1400" dirty="0" smtClean="0"/>
              <a:t> Adjusting Screw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2552700" y="5524500"/>
            <a:ext cx="825500" cy="283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1966" y="5726757"/>
            <a:ext cx="201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Flat Adjusting Screw</a:t>
            </a: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5417214" y="5524500"/>
            <a:ext cx="954752" cy="35614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80033" y="5020222"/>
            <a:ext cx="201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Horizontal Movement Clamps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5041901" y="5281832"/>
            <a:ext cx="13381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47683" y="2689423"/>
            <a:ext cx="71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Girder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249714" y="2322286"/>
            <a:ext cx="1128486" cy="5210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40020" y="2514708"/>
            <a:ext cx="189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Y,Z Plate</a:t>
            </a:r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5500007" y="2514708"/>
            <a:ext cx="440013" cy="15388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Semi Kinematic Mounts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8"/>
            <a:ext cx="9196814" cy="39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835696" y="2060848"/>
            <a:ext cx="1728192" cy="7920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763688" y="5661248"/>
            <a:ext cx="1728192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7848364" y="2291680"/>
            <a:ext cx="396044" cy="18259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9515" y="6006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‘V’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740352" y="183001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620460" y="183001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Flat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35" idx="3"/>
          </p:cNvCxnSpPr>
          <p:nvPr/>
        </p:nvCxnSpPr>
        <p:spPr bwMode="auto">
          <a:xfrm flipV="1">
            <a:off x="5932335" y="2996953"/>
            <a:ext cx="1591993" cy="12961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5" idx="3"/>
          </p:cNvCxnSpPr>
          <p:nvPr/>
        </p:nvCxnSpPr>
        <p:spPr bwMode="auto">
          <a:xfrm>
            <a:off x="5932335" y="4293095"/>
            <a:ext cx="1808017" cy="11521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5" idx="1"/>
          </p:cNvCxnSpPr>
          <p:nvPr/>
        </p:nvCxnSpPr>
        <p:spPr bwMode="auto">
          <a:xfrm flipH="1">
            <a:off x="1710756" y="4293095"/>
            <a:ext cx="1913896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24652" y="4062262"/>
            <a:ext cx="230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M30 Tie Downs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844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Adjustment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Slotted Girder allows for ‘unlimited’  ‘coarse’ on z Adjustment.</a:t>
            </a:r>
          </a:p>
          <a:p>
            <a:r>
              <a:rPr lang="en-GB" dirty="0" smtClean="0"/>
              <a:t>Mounting adjustment allows for ±15mm fine adjustment</a:t>
            </a:r>
          </a:p>
          <a:p>
            <a:r>
              <a:rPr lang="en-GB" dirty="0" smtClean="0"/>
              <a:t>Kinematic mounts allow for vertical adjustment ±25mm on a fine M24 nut. </a:t>
            </a:r>
          </a:p>
          <a:p>
            <a:r>
              <a:rPr lang="en-GB" dirty="0" smtClean="0"/>
              <a:t>Plus girder adjustment</a:t>
            </a:r>
          </a:p>
          <a:p>
            <a:endParaRPr lang="en-GB" dirty="0"/>
          </a:p>
          <a:p>
            <a:r>
              <a:rPr lang="en-GB" dirty="0" smtClean="0"/>
              <a:t>At the request of ESS </a:t>
            </a:r>
            <a:r>
              <a:rPr lang="en-GB" i="1" dirty="0" smtClean="0"/>
              <a:t>Survey and alignment group </a:t>
            </a:r>
            <a:r>
              <a:rPr lang="en-GB" dirty="0" smtClean="0"/>
              <a:t>horizontal</a:t>
            </a:r>
            <a:r>
              <a:rPr lang="en-GB" i="1" dirty="0" smtClean="0"/>
              <a:t> </a:t>
            </a:r>
            <a:r>
              <a:rPr lang="en-GB" dirty="0" smtClean="0"/>
              <a:t>girder adjustment is above vertical adjustment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0365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 support/wheels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493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 Supports 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9001" b="4052"/>
          <a:stretch/>
        </p:blipFill>
        <p:spPr bwMode="auto">
          <a:xfrm>
            <a:off x="611560" y="1405250"/>
            <a:ext cx="5337523" cy="45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158308" y="5057455"/>
            <a:ext cx="45109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3059832" y="4669686"/>
            <a:ext cx="504056" cy="1063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95537" y="57332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Fixes pedestals together to easy removal and replacement of girder whilst pedestals are not fixed to the floor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972991" y="3052410"/>
            <a:ext cx="1636415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508104" y="2603003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Lifting Points for Girder, Adjusted for </a:t>
            </a:r>
            <a:r>
              <a:rPr lang="en-GB" dirty="0" err="1" smtClean="0"/>
              <a:t>CoG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609406" y="4970638"/>
            <a:ext cx="2995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Removable wheels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019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191" y="478096"/>
            <a:ext cx="5358809" cy="647700"/>
          </a:xfrm>
        </p:spPr>
        <p:txBody>
          <a:bodyPr/>
          <a:lstStyle/>
          <a:p>
            <a:r>
              <a:rPr lang="en-GB" dirty="0" smtClean="0"/>
              <a:t>ELI-NP Lifting Frame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0"/>
          <a:stretch/>
        </p:blipFill>
        <p:spPr bwMode="auto">
          <a:xfrm>
            <a:off x="3663184" y="1484784"/>
            <a:ext cx="5337140" cy="25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861048"/>
            <a:ext cx="5161617" cy="28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375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Scope Document:</a:t>
            </a:r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GB" dirty="0"/>
              <a:t>beam transport module</a:t>
            </a:r>
            <a:r>
              <a:rPr lang="en-US" dirty="0"/>
              <a:t>s will be shipped DDP (Delivered, Duty Paid) from Daresbury Laboratory. STFC is responsible for loading the all the Beam Transport Modules onto a vehicle, for all export procedures and for onward transport to ESS. ESS will accept responsibility for BTMs after a visual inspection and pressure check, i.e. that the pressure still reads 1100mbar.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4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Final Design Reviews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84299"/>
              </p:ext>
            </p:extLst>
          </p:nvPr>
        </p:nvGraphicFramePr>
        <p:xfrm>
          <a:off x="1475656" y="2420888"/>
          <a:ext cx="6096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Milestone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Elliptical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June 2016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Spoke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June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July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July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Cleanrooms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August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Beam Pipe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August 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0139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734372" y="4293096"/>
            <a:ext cx="2862328" cy="136774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7238" t="-37594" r="-7733" b="-325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Transport Method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Option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4F711CD0-3BC9-4E3C-925B-AFB651FA1928}" type="slidenum">
              <a:rPr lang="en-GB" smtClean="0">
                <a:solidFill>
                  <a:srgbClr val="000000"/>
                </a:solidFill>
              </a:rPr>
              <a:pPr/>
              <a:t>70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35536" y="2945040"/>
            <a:ext cx="5472968" cy="1564080"/>
            <a:chOff x="3077824" y="2528597"/>
            <a:chExt cx="5472968" cy="15640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" t="19632" r="6901" b="16170"/>
            <a:stretch/>
          </p:blipFill>
          <p:spPr>
            <a:xfrm>
              <a:off x="3077824" y="2528597"/>
              <a:ext cx="3060000" cy="15640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00192" y="2710661"/>
              <a:ext cx="225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000000"/>
                  </a:solidFill>
                  <a:latin typeface="Arial"/>
                </a:rPr>
                <a:t>Open plywood </a:t>
              </a:r>
              <a:r>
                <a:rPr lang="en-GB" sz="1800" dirty="0">
                  <a:solidFill>
                    <a:srgbClr val="000000"/>
                  </a:solidFill>
                  <a:latin typeface="Arial"/>
                </a:rPr>
                <a:t>b</a:t>
              </a:r>
              <a:r>
                <a:rPr lang="en-GB" sz="1800" dirty="0" smtClean="0">
                  <a:solidFill>
                    <a:srgbClr val="000000"/>
                  </a:solidFill>
                  <a:latin typeface="Arial"/>
                </a:rPr>
                <a:t>ox with corner supports</a:t>
              </a: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57904" y="5301208"/>
            <a:ext cx="289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Plywood bottom with timber </a:t>
            </a:r>
            <a:r>
              <a:rPr lang="en-GB" sz="180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ase for reinforcement</a:t>
            </a: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2931" y="5679550"/>
            <a:ext cx="2645944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0000"/>
                </a:solidFill>
              </a:rPr>
              <a:t>Anti-Vibration Springs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0000"/>
                </a:solidFill>
              </a:rPr>
              <a:t>between module and box base</a:t>
            </a: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77981" y="1585367"/>
            <a:ext cx="457200" cy="457200"/>
          </a:xfrm>
          <a:prstGeom prst="ellips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1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05973" y="2945040"/>
            <a:ext cx="457200" cy="457200"/>
          </a:xfrm>
          <a:prstGeom prst="ellips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2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76629" y="4524309"/>
            <a:ext cx="457200" cy="457200"/>
          </a:xfrm>
          <a:prstGeom prst="ellips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3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931" y="4992569"/>
            <a:ext cx="264594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0000"/>
                </a:solidFill>
              </a:rPr>
              <a:t>Lifting Points required on 3.</a:t>
            </a:r>
            <a:endParaRPr lang="en-GB" sz="1800" b="1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35536" y="1709140"/>
            <a:ext cx="4968912" cy="1143796"/>
            <a:chOff x="3077824" y="1709140"/>
            <a:chExt cx="4968912" cy="1143796"/>
          </a:xfrm>
        </p:grpSpPr>
        <p:sp>
          <p:nvSpPr>
            <p:cNvPr id="21" name="TextBox 20"/>
            <p:cNvSpPr txBox="1"/>
            <p:nvPr/>
          </p:nvSpPr>
          <p:spPr>
            <a:xfrm>
              <a:off x="6246536" y="177281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000000"/>
                  </a:solidFill>
                  <a:latin typeface="Arial"/>
                </a:rPr>
                <a:t>Plywood lid</a:t>
              </a: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3" t="17901" r="2292" b="34216"/>
            <a:stretch/>
          </p:blipFill>
          <p:spPr>
            <a:xfrm>
              <a:off x="3077824" y="1709140"/>
              <a:ext cx="3060000" cy="1143796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804248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Module</a:t>
            </a: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33944" r="5312" b="21581"/>
          <a:stretch/>
        </p:blipFill>
        <p:spPr>
          <a:xfrm>
            <a:off x="3617904" y="5157192"/>
            <a:ext cx="3240000" cy="13492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065816" y="5660845"/>
            <a:ext cx="144016" cy="47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56946" y="6674070"/>
            <a:ext cx="12926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49592" y="6131593"/>
            <a:ext cx="2016224" cy="542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561760" y="5813245"/>
            <a:ext cx="144016" cy="47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093888" y="5932083"/>
            <a:ext cx="144016" cy="47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63173" y="6068913"/>
            <a:ext cx="144016" cy="47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076629" y="6198579"/>
            <a:ext cx="144016" cy="47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7571" y="1465446"/>
            <a:ext cx="3581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Airide</a:t>
            </a:r>
            <a:r>
              <a:rPr lang="en-GB" sz="160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6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trailer for low road </a:t>
            </a:r>
            <a:r>
              <a:rPr lang="en-GB" sz="160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vibration transmission</a:t>
            </a:r>
            <a:endParaRPr lang="en-GB" sz="1600" dirty="0">
              <a:solidFill>
                <a:schemeClr val="accent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Springs between girder and box </a:t>
            </a:r>
            <a:r>
              <a:rPr lang="en-GB" sz="160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base for shock loads</a:t>
            </a:r>
            <a:endParaRPr lang="en-GB" sz="1600" dirty="0">
              <a:solidFill>
                <a:schemeClr val="accent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Quantity </a:t>
            </a:r>
            <a:r>
              <a:rPr lang="en-GB" sz="16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will depend on girder length &amp; weight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5937"/>
            <a:ext cx="2536494" cy="15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622" y="443217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Spring dampers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Crates will be capable of being stacked two units high.</a:t>
            </a:r>
          </a:p>
          <a:p>
            <a:r>
              <a:rPr lang="en-GB" dirty="0" smtClean="0"/>
              <a:t>All crates will have tilt &amp; shock watch detectors mounted on the sides.</a:t>
            </a:r>
            <a:endParaRPr lang="en-GB" dirty="0"/>
          </a:p>
        </p:txBody>
      </p:sp>
      <p:pic>
        <p:nvPicPr>
          <p:cNvPr id="7170" name="Picture 2" descr="http://www.theinfitrakstore.com/image/cache/data/products/tiltwatch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871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hockwatch.com.au/images/Impact_Warning_Label_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766263" cy="28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755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 Management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All Beam Transport Modules will have serial numbers</a:t>
            </a:r>
          </a:p>
          <a:p>
            <a:r>
              <a:rPr lang="en-GB" dirty="0" smtClean="0"/>
              <a:t>All Items in the module will be similarly numbered</a:t>
            </a:r>
          </a:p>
          <a:p>
            <a:r>
              <a:rPr lang="en-GB" dirty="0" smtClean="0"/>
              <a:t>All Modules will have Quality Control documents which will follow the module through the build process</a:t>
            </a:r>
          </a:p>
          <a:p>
            <a:r>
              <a:rPr lang="en-GB" dirty="0" smtClean="0"/>
              <a:t>All BPMs should have serial numbers etched into them, the BPMs used on each module will be reordered in the modules  Quality Control Log</a:t>
            </a:r>
          </a:p>
          <a:p>
            <a:r>
              <a:rPr lang="en-GB" dirty="0" smtClean="0"/>
              <a:t>Each Module will ship with it’s unique quality control 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3380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Outstanding Design Items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895998"/>
          </a:xfrm>
        </p:spPr>
        <p:txBody>
          <a:bodyPr/>
          <a:lstStyle/>
          <a:p>
            <a:r>
              <a:rPr lang="en-GB" dirty="0" smtClean="0"/>
              <a:t>Bellows – availability / compromise</a:t>
            </a:r>
          </a:p>
          <a:p>
            <a:r>
              <a:rPr lang="en-GB" dirty="0"/>
              <a:t>R</a:t>
            </a:r>
            <a:r>
              <a:rPr lang="en-GB" dirty="0" smtClean="0"/>
              <a:t>ectangular flange design</a:t>
            </a:r>
          </a:p>
          <a:p>
            <a:r>
              <a:rPr lang="en-GB" dirty="0" smtClean="0"/>
              <a:t>BPM Decisions</a:t>
            </a:r>
          </a:p>
          <a:p>
            <a:pPr lvl="1"/>
            <a:r>
              <a:rPr lang="en-GB" dirty="0" smtClean="0"/>
              <a:t>BPM Style – full detailed design required by March 16</a:t>
            </a:r>
          </a:p>
          <a:p>
            <a:pPr lvl="1"/>
            <a:r>
              <a:rPr lang="en-GB" dirty="0" smtClean="0"/>
              <a:t>Flanged vs Welded</a:t>
            </a:r>
          </a:p>
          <a:p>
            <a:pPr lvl="1"/>
            <a:r>
              <a:rPr lang="en-GB" dirty="0" smtClean="0"/>
              <a:t>Flange Size</a:t>
            </a:r>
          </a:p>
          <a:p>
            <a:pPr lvl="1"/>
            <a:r>
              <a:rPr lang="en-GB" dirty="0" smtClean="0"/>
              <a:t>BPM Delivery Schedule</a:t>
            </a:r>
          </a:p>
          <a:p>
            <a:pPr lvl="1"/>
            <a:r>
              <a:rPr lang="en-GB" dirty="0" err="1" smtClean="0"/>
              <a:t>Stripline</a:t>
            </a:r>
            <a:r>
              <a:rPr lang="en-GB" dirty="0" smtClean="0"/>
              <a:t> everywhere?</a:t>
            </a:r>
          </a:p>
          <a:p>
            <a:r>
              <a:rPr lang="en-GB" dirty="0" smtClean="0"/>
              <a:t>H&amp;V Corrector Design</a:t>
            </a:r>
          </a:p>
          <a:p>
            <a:r>
              <a:rPr lang="en-GB" dirty="0" smtClean="0"/>
              <a:t>Q5 Magnet Design</a:t>
            </a:r>
          </a:p>
          <a:p>
            <a:r>
              <a:rPr lang="en-GB" dirty="0" smtClean="0"/>
              <a:t>Dipole Magnet Design</a:t>
            </a:r>
          </a:p>
          <a:p>
            <a:r>
              <a:rPr lang="en-GB" dirty="0" smtClean="0"/>
              <a:t>Particulate Process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6862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Delivery without magnets?</a:t>
            </a:r>
          </a:p>
          <a:p>
            <a:r>
              <a:rPr lang="en-GB" dirty="0" smtClean="0"/>
              <a:t>Staff welcome to come to STFC to spend time building LWUs</a:t>
            </a:r>
          </a:p>
        </p:txBody>
      </p:sp>
    </p:spTree>
    <p:extLst>
      <p:ext uri="{BB962C8B-B14F-4D97-AF65-F5344CB8AC3E}">
        <p14:creationId xmlns:p14="http://schemas.microsoft.com/office/powerpoint/2010/main" val="13771356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6525344"/>
            <a:ext cx="529208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1400" kern="0" dirty="0" smtClean="0">
                <a:latin typeface="Calibri" pitchFamily="34" charset="0"/>
              </a:rPr>
              <a:t>ESS PDR,  Paul Aden, 10-11-15</a:t>
            </a:r>
          </a:p>
        </p:txBody>
      </p:sp>
    </p:spTree>
    <p:extLst>
      <p:ext uri="{BB962C8B-B14F-4D97-AF65-F5344CB8AC3E}">
        <p14:creationId xmlns:p14="http://schemas.microsoft.com/office/powerpoint/2010/main" val="195817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Detail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Last LWU 20/08/19</a:t>
            </a:r>
          </a:p>
          <a:p>
            <a:r>
              <a:rPr lang="en-GB" dirty="0" smtClean="0"/>
              <a:t>First useful magnet delivery 5/5/17</a:t>
            </a:r>
          </a:p>
          <a:p>
            <a:endParaRPr lang="en-GB" dirty="0" smtClean="0"/>
          </a:p>
          <a:p>
            <a:r>
              <a:rPr lang="en-GB" dirty="0" smtClean="0"/>
              <a:t>Final </a:t>
            </a:r>
            <a:r>
              <a:rPr lang="en-GB" dirty="0"/>
              <a:t>Magnet Design not until December 15</a:t>
            </a:r>
          </a:p>
          <a:p>
            <a:pPr lvl="1"/>
            <a:r>
              <a:rPr lang="en-GB" dirty="0" smtClean="0"/>
              <a:t>Therefore, no magnets on prototypes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Q7 magnets arriving first, these magnets however these LWUs do not require particle control.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842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Elettra</a:t>
            </a:r>
            <a:r>
              <a:rPr lang="en-GB" dirty="0" smtClean="0"/>
              <a:t> Delivery Plan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5302"/>
            <a:ext cx="7590789" cy="48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35968" y="3501008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7954513" y="3861048"/>
            <a:ext cx="6396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0" y="63093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Current schedule </a:t>
            </a:r>
            <a:r>
              <a:rPr lang="en-GB" sz="2000" dirty="0" smtClean="0"/>
              <a:t>suites </a:t>
            </a:r>
            <a:r>
              <a:rPr lang="en-GB" sz="2000" dirty="0"/>
              <a:t>magnet deliveries, do magnet deliveries </a:t>
            </a:r>
            <a:r>
              <a:rPr lang="en-GB" sz="2000" dirty="0" smtClean="0"/>
              <a:t>suite </a:t>
            </a:r>
            <a:r>
              <a:rPr lang="en-GB" sz="2000" dirty="0"/>
              <a:t>ESS?</a:t>
            </a:r>
          </a:p>
        </p:txBody>
      </p:sp>
    </p:spTree>
    <p:extLst>
      <p:ext uri="{BB962C8B-B14F-4D97-AF65-F5344CB8AC3E}">
        <p14:creationId xmlns:p14="http://schemas.microsoft.com/office/powerpoint/2010/main" val="31181970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E0F91F-3269-48A5-A273-B2688DAEC69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26411</TotalTime>
  <Words>1719</Words>
  <Application>Microsoft Office PowerPoint</Application>
  <PresentationFormat>On-screen Show (4:3)</PresentationFormat>
  <Paragraphs>423</Paragraphs>
  <Slides>75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Calibri</vt:lpstr>
      <vt:lpstr>Calibri Light</vt:lpstr>
      <vt:lpstr>Lucida Grande</vt:lpstr>
      <vt:lpstr>ヒラギノ角ゴ Pro W3</vt:lpstr>
      <vt:lpstr>blank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Beam Transport Modules Preliminary Design Review (WP12)</vt:lpstr>
      <vt:lpstr>BTM WP Scope</vt:lpstr>
      <vt:lpstr>Scope of work update</vt:lpstr>
      <vt:lpstr>Overview In/Out</vt:lpstr>
      <vt:lpstr>Scope of Work</vt:lpstr>
      <vt:lpstr>Schedule</vt:lpstr>
      <vt:lpstr> Final Design Reviews</vt:lpstr>
      <vt:lpstr>Schedule Detail</vt:lpstr>
      <vt:lpstr>Elettra Delivery Plan</vt:lpstr>
      <vt:lpstr>BPMs</vt:lpstr>
      <vt:lpstr>Summary</vt:lpstr>
      <vt:lpstr>Mechanical Design</vt:lpstr>
      <vt:lpstr>Warm Linac Units</vt:lpstr>
      <vt:lpstr>Warm Linac Units</vt:lpstr>
      <vt:lpstr>Design Overview</vt:lpstr>
      <vt:lpstr>Chamber Design</vt:lpstr>
      <vt:lpstr>Material Selection</vt:lpstr>
      <vt:lpstr>Chamber Stress</vt:lpstr>
      <vt:lpstr>Chamber Deflection</vt:lpstr>
      <vt:lpstr>Add New Schematic Here</vt:lpstr>
      <vt:lpstr>BPM</vt:lpstr>
      <vt:lpstr>BPM</vt:lpstr>
      <vt:lpstr>BPM</vt:lpstr>
      <vt:lpstr>BCM Design</vt:lpstr>
      <vt:lpstr>Design</vt:lpstr>
      <vt:lpstr>Bellows</vt:lpstr>
      <vt:lpstr>Bellows Travel Requirements</vt:lpstr>
      <vt:lpstr>Bellows Travel Requirements</vt:lpstr>
      <vt:lpstr>Bellows constraints</vt:lpstr>
      <vt:lpstr>Bellows Design</vt:lpstr>
      <vt:lpstr>Bellows Design</vt:lpstr>
      <vt:lpstr>Survey and Alignment</vt:lpstr>
      <vt:lpstr>Survey &amp; Alignment</vt:lpstr>
      <vt:lpstr>Survey &amp; Alignment</vt:lpstr>
      <vt:lpstr>Survey &amp; Alignment</vt:lpstr>
      <vt:lpstr>Prototype</vt:lpstr>
      <vt:lpstr>Prototype</vt:lpstr>
      <vt:lpstr>Prototype</vt:lpstr>
      <vt:lpstr>Schematic LWU Layouts </vt:lpstr>
      <vt:lpstr>Elliptical Requirements</vt:lpstr>
      <vt:lpstr>Elliptical Design</vt:lpstr>
      <vt:lpstr>Elliptical</vt:lpstr>
      <vt:lpstr>Elliptical </vt:lpstr>
      <vt:lpstr>Elliptical</vt:lpstr>
      <vt:lpstr>Elliptical</vt:lpstr>
      <vt:lpstr>Elliptical</vt:lpstr>
      <vt:lpstr>Spoke LWUs</vt:lpstr>
      <vt:lpstr>Spoke Chambers</vt:lpstr>
      <vt:lpstr>Spoke</vt:lpstr>
      <vt:lpstr>Spoke</vt:lpstr>
      <vt:lpstr>LEDP</vt:lpstr>
      <vt:lpstr>Beam Pipe units</vt:lpstr>
      <vt:lpstr>Girder Design</vt:lpstr>
      <vt:lpstr>LWU Girder</vt:lpstr>
      <vt:lpstr>Pedestals</vt:lpstr>
      <vt:lpstr>Ingress / Egress</vt:lpstr>
      <vt:lpstr>Adjustment</vt:lpstr>
      <vt:lpstr>Adjustment</vt:lpstr>
      <vt:lpstr>Vertical Adjustment</vt:lpstr>
      <vt:lpstr>Adjustment</vt:lpstr>
      <vt:lpstr>Y &amp; Z Adjustment</vt:lpstr>
      <vt:lpstr>Semi Kinematic Adjustment</vt:lpstr>
      <vt:lpstr>Semi Kinematic Mounts</vt:lpstr>
      <vt:lpstr>Adjustment</vt:lpstr>
      <vt:lpstr>Installation support/wheels</vt:lpstr>
      <vt:lpstr>Installation Supports </vt:lpstr>
      <vt:lpstr>ELI-NP Lifting Frame</vt:lpstr>
      <vt:lpstr>Shipment</vt:lpstr>
      <vt:lpstr>Delivery</vt:lpstr>
      <vt:lpstr>Transport Method Option</vt:lpstr>
      <vt:lpstr>Crates</vt:lpstr>
      <vt:lpstr>Production Management</vt:lpstr>
      <vt:lpstr>Outstanding Design Items</vt:lpstr>
      <vt:lpstr>Other Options</vt:lpstr>
      <vt:lpstr>Thank You</vt:lpstr>
    </vt:vector>
  </TitlesOfParts>
  <Company>Daresbury Laboratory (STFC)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Aden</dc:creator>
  <cp:lastModifiedBy>Johnson, Matthew J.</cp:lastModifiedBy>
  <cp:revision>133</cp:revision>
  <cp:lastPrinted>2015-10-29T17:34:03Z</cp:lastPrinted>
  <dcterms:created xsi:type="dcterms:W3CDTF">2015-10-19T09:42:25Z</dcterms:created>
  <dcterms:modified xsi:type="dcterms:W3CDTF">2016-04-13T21:54:36Z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