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0" r:id="rId6"/>
    <p:sldId id="265" r:id="rId7"/>
    <p:sldId id="266" r:id="rId8"/>
    <p:sldId id="261" r:id="rId9"/>
    <p:sldId id="267" r:id="rId10"/>
    <p:sldId id="262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30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5455-D210-4E3D-A0DB-4ACB1F43BFAC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D732-F9BD-4035-AD05-7C08E5FC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5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5455-D210-4E3D-A0DB-4ACB1F43BFAC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D732-F9BD-4035-AD05-7C08E5FC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5455-D210-4E3D-A0DB-4ACB1F43BFAC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D732-F9BD-4035-AD05-7C08E5FC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7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5455-D210-4E3D-A0DB-4ACB1F43BFAC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D732-F9BD-4035-AD05-7C08E5FC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0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5455-D210-4E3D-A0DB-4ACB1F43BFAC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D732-F9BD-4035-AD05-7C08E5FC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5455-D210-4E3D-A0DB-4ACB1F43BFAC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D732-F9BD-4035-AD05-7C08E5FC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9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5455-D210-4E3D-A0DB-4ACB1F43BFAC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D732-F9BD-4035-AD05-7C08E5FC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6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5455-D210-4E3D-A0DB-4ACB1F43BFAC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D732-F9BD-4035-AD05-7C08E5FC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7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5455-D210-4E3D-A0DB-4ACB1F43BFAC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D732-F9BD-4035-AD05-7C08E5FC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4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5455-D210-4E3D-A0DB-4ACB1F43BFAC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D732-F9BD-4035-AD05-7C08E5FC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0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5455-D210-4E3D-A0DB-4ACB1F43BFAC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D732-F9BD-4035-AD05-7C08E5FC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2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15455-D210-4E3D-A0DB-4ACB1F43BFAC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3D732-F9BD-4035-AD05-7C08E5FC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test-molflow.web.cern.ch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Flow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</a:t>
                </a:r>
                <a:r>
                  <a:rPr lang="en-US" dirty="0" smtClean="0"/>
                  <a:t>ean </a:t>
                </a:r>
                <a:r>
                  <a:rPr lang="en-US" dirty="0"/>
                  <a:t>F</a:t>
                </a:r>
                <a:r>
                  <a:rPr lang="en-US" dirty="0" smtClean="0"/>
                  <a:t>ree </a:t>
                </a:r>
                <a:r>
                  <a:rPr lang="en-US" dirty="0"/>
                  <a:t>P</a:t>
                </a:r>
                <a:r>
                  <a:rPr lang="en-US" dirty="0" smtClean="0"/>
                  <a:t>ath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≫</m:t>
                    </m:r>
                  </m:oMath>
                </a14:m>
                <a:r>
                  <a:rPr lang="en-US" dirty="0" smtClean="0"/>
                  <a:t> Vessel Dimensions</a:t>
                </a:r>
              </a:p>
              <a:p>
                <a:pPr lvl="1"/>
                <a:r>
                  <a:rPr lang="en-US" dirty="0" smtClean="0"/>
                  <a:t>Mean free path = distance between particle-particle collisions</a:t>
                </a:r>
              </a:p>
              <a:p>
                <a:pPr lvl="1"/>
                <a:r>
                  <a:rPr lang="en-US" dirty="0" smtClean="0"/>
                  <a:t>Vessel dimension = distance between particle-wall collisions</a:t>
                </a:r>
              </a:p>
              <a:p>
                <a:r>
                  <a:rPr lang="en-US" b="0" dirty="0" smtClean="0"/>
                  <a:t>Typicall accelerator dimensions:</a:t>
                </a:r>
              </a:p>
              <a:p>
                <a:pPr lvl="1"/>
                <a:r>
                  <a:rPr lang="en-US" dirty="0" smtClean="0"/>
                  <a:t>Molecular flow regime occurs at </a:t>
                </a:r>
                <a:r>
                  <a:rPr lang="en-US" b="0" dirty="0" smtClean="0"/>
                  <a:t>pressures less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Torr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In molecular flow, geometry plays a critical role</a:t>
                </a:r>
              </a:p>
              <a:p>
                <a:pPr lvl="1"/>
                <a:r>
                  <a:rPr lang="en-US" dirty="0" smtClean="0"/>
                  <a:t>Viscous flow: particles are “carried by the flow” 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/>
                  <a:t> geometry of the vessel unimportant</a:t>
                </a:r>
              </a:p>
              <a:p>
                <a:pPr lvl="1"/>
                <a:r>
                  <a:rPr lang="en-US" dirty="0" smtClean="0"/>
                  <a:t>Molecular flow: particles move independently, interact with walls only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/>
                  <a:t> geometry of the vessel important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705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8" r="3568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9333" y="0"/>
            <a:ext cx="35306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Scenario:</a:t>
            </a:r>
            <a:br>
              <a:rPr lang="en-US" dirty="0" smtClean="0"/>
            </a:br>
            <a:r>
              <a:rPr lang="en-US" dirty="0" smtClean="0"/>
              <a:t>Uranium Beam with Oxygen Support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Updates since last model: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Pumping scheme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Magnet temperature = 310 K (was 350 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Transmission calculation update: Kimura formula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Average pressure:</a:t>
            </a:r>
            <a:endParaRPr lang="en-US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/>
          </p:nvPr>
        </p:nvGraphicFramePr>
        <p:xfrm>
          <a:off x="69011" y="3895963"/>
          <a:ext cx="3914956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ER</a:t>
                      </a:r>
                      <a:br>
                        <a:rPr lang="en-US" sz="1200" b="0" dirty="0" smtClean="0"/>
                      </a:br>
                      <a:r>
                        <a:rPr lang="en-US" sz="1200" b="0" dirty="0" smtClean="0"/>
                        <a:t>[</a:t>
                      </a:r>
                      <a:r>
                        <a:rPr lang="en-US" sz="1200" b="0" dirty="0" err="1" smtClean="0"/>
                        <a:t>Torr</a:t>
                      </a:r>
                      <a:r>
                        <a:rPr lang="en-US" sz="1200" b="0" dirty="0" smtClean="0"/>
                        <a:t>]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CSS</a:t>
                      </a:r>
                      <a:br>
                        <a:rPr lang="en-US" sz="12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1200" b="0" dirty="0" err="1" smtClean="0">
                          <a:solidFill>
                            <a:schemeClr val="bg1"/>
                          </a:solidFill>
                        </a:rPr>
                        <a:t>Torr</a:t>
                      </a:r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LEBT</a:t>
                      </a:r>
                      <a:br>
                        <a:rPr lang="en-US" sz="12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1200" b="0" dirty="0" err="1" smtClean="0">
                          <a:solidFill>
                            <a:schemeClr val="bg1"/>
                          </a:solidFill>
                        </a:rPr>
                        <a:t>Torr</a:t>
                      </a:r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55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Req.</a:t>
                      </a:r>
                      <a:endParaRPr lang="en-US" sz="14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1E-7</a:t>
                      </a:r>
                      <a:endParaRPr lang="en-US" sz="14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3E-8</a:t>
                      </a:r>
                      <a:endParaRPr lang="en-US" sz="14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5E-9</a:t>
                      </a:r>
                      <a:endParaRPr lang="en-US" sz="14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3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1.4E-9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7.6E-9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6.2E-9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O2 (ECR)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2.5E-7</a:t>
                      </a:r>
                      <a:endParaRPr lang="en-US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1.8E-8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&lt;5E-10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O2 (magnet)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3.1E-8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8.0E-8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1.5E-9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2.8E-7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1.1E-7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8.0E-9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151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Calculation Results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levels obtained from simulations are higher than required levels in some sections, however…</a:t>
            </a:r>
          </a:p>
          <a:p>
            <a:r>
              <a:rPr lang="en-US" dirty="0" smtClean="0"/>
              <a:t>Consideration of beam transmission has shown that beam losses with simulation results are still acceptable</a:t>
            </a:r>
          </a:p>
          <a:p>
            <a:r>
              <a:rPr lang="en-US" dirty="0" smtClean="0"/>
              <a:t>Upgrade paths (</a:t>
            </a:r>
            <a:r>
              <a:rPr lang="en-US" smtClean="0"/>
              <a:t>additional pumping ports</a:t>
            </a:r>
            <a:r>
              <a:rPr lang="en-US" dirty="0" smtClean="0"/>
              <a:t>) were added in critical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8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Flow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Particles bounce off walls</a:t>
            </a:r>
          </a:p>
          <a:p>
            <a:r>
              <a:rPr lang="en-US" dirty="0" smtClean="0"/>
              <a:t>Random direction</a:t>
            </a:r>
          </a:p>
          <a:p>
            <a:pPr lvl="1"/>
            <a:r>
              <a:rPr lang="en-US" dirty="0" smtClean="0"/>
              <a:t>No memory of momentum before the interaction</a:t>
            </a:r>
          </a:p>
          <a:p>
            <a:r>
              <a:rPr lang="en-US" dirty="0" smtClean="0"/>
              <a:t>Outgoing probability distribution governed by Lambert’s Cosine Law</a:t>
            </a:r>
          </a:p>
          <a:p>
            <a:r>
              <a:rPr lang="en-US" dirty="0" smtClean="0"/>
              <a:t>Pressure obtained from particle hit counts over a given surface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40397"/>
            <a:ext cx="5181600" cy="3921793"/>
          </a:xfrm>
        </p:spPr>
      </p:pic>
      <p:sp>
        <p:nvSpPr>
          <p:cNvPr id="6" name="TextBox 5"/>
          <p:cNvSpPr txBox="1"/>
          <p:nvPr/>
        </p:nvSpPr>
        <p:spPr>
          <a:xfrm>
            <a:off x="5729477" y="5988733"/>
            <a:ext cx="6067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Particles bouncing off the dipole electrodes and chamber walls</a:t>
            </a:r>
            <a:br>
              <a:rPr lang="en-US" dirty="0" smtClean="0"/>
            </a:br>
            <a:r>
              <a:rPr lang="en-US" dirty="0" smtClean="0"/>
              <a:t>in the vertical drop dipole in FRIB Front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699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MolFlow</a:t>
            </a: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Windows application written in C++</a:t>
            </a:r>
          </a:p>
          <a:p>
            <a:r>
              <a:rPr lang="en-US" dirty="0" err="1" smtClean="0"/>
              <a:t>Developped</a:t>
            </a:r>
            <a:r>
              <a:rPr lang="en-US" dirty="0" smtClean="0"/>
              <a:t> and maintained by Roberto </a:t>
            </a:r>
            <a:r>
              <a:rPr lang="en-US" dirty="0" err="1" smtClean="0"/>
              <a:t>Kersevan</a:t>
            </a:r>
            <a:r>
              <a:rPr lang="en-US" dirty="0" smtClean="0"/>
              <a:t> (CERN)</a:t>
            </a:r>
          </a:p>
          <a:p>
            <a:r>
              <a:rPr lang="en-US" dirty="0" smtClean="0">
                <a:hlinkClick r:id="rId2"/>
              </a:rPr>
              <a:t>http://test-molflow.web.cern.ch/</a:t>
            </a:r>
            <a:endParaRPr lang="en-US" dirty="0"/>
          </a:p>
          <a:p>
            <a:r>
              <a:rPr lang="en-US" dirty="0" smtClean="0"/>
              <a:t>Provides stationary-state pressure profiles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09464"/>
            <a:ext cx="5181600" cy="2783660"/>
          </a:xfrm>
        </p:spPr>
      </p:pic>
      <p:sp>
        <p:nvSpPr>
          <p:cNvPr id="9" name="TextBox 8"/>
          <p:cNvSpPr txBox="1"/>
          <p:nvPr/>
        </p:nvSpPr>
        <p:spPr>
          <a:xfrm>
            <a:off x="5503902" y="5530632"/>
            <a:ext cx="6518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Molflow+ interface with a model of the FRIB Front End</a:t>
            </a:r>
            <a:br>
              <a:rPr lang="en-US" dirty="0" smtClean="0"/>
            </a:br>
            <a:r>
              <a:rPr lang="en-US" dirty="0" smtClean="0"/>
              <a:t>(from the two ECR sources to the RFQ entrance down in the tunnel)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7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a model in </a:t>
            </a:r>
            <a:r>
              <a:rPr lang="en-US" dirty="0" err="1" smtClean="0"/>
              <a:t>MolFlow</a:t>
            </a: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Geometry</a:t>
            </a:r>
          </a:p>
          <a:p>
            <a:pPr lvl="1"/>
            <a:r>
              <a:rPr lang="en-US" dirty="0" smtClean="0"/>
              <a:t>Vacuum chamber CAD model exported to STL; ensuring it is a leak-tight enclosed volume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Test-facets</a:t>
            </a:r>
          </a:p>
          <a:p>
            <a:pPr lvl="1"/>
            <a:r>
              <a:rPr lang="en-US" dirty="0" smtClean="0"/>
              <a:t>Create area over which pressure is measured (i.e. particle hits are counted)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Outgassing</a:t>
            </a:r>
          </a:p>
          <a:p>
            <a:pPr lvl="1"/>
            <a:r>
              <a:rPr lang="en-US" dirty="0" smtClean="0"/>
              <a:t>Thermal outgassing coefficient</a:t>
            </a:r>
          </a:p>
          <a:p>
            <a:pPr lvl="1"/>
            <a:r>
              <a:rPr lang="en-US" dirty="0" smtClean="0"/>
              <a:t>Any additional sources, e.g. diffusion from ECR source, support gas ions dumped on the analyzing magnet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Pumps</a:t>
            </a:r>
          </a:p>
          <a:p>
            <a:pPr lvl="1"/>
            <a:r>
              <a:rPr lang="en-US" dirty="0" smtClean="0"/>
              <a:t>Pumping speeds for the gas considered</a:t>
            </a:r>
          </a:p>
          <a:p>
            <a:pPr lvl="1"/>
            <a:r>
              <a:rPr lang="en-US" dirty="0" smtClean="0"/>
              <a:t>Each gas considered separately, simulations for different gases superposed to yield final result</a:t>
            </a:r>
          </a:p>
          <a:p>
            <a:endParaRPr lang="en-US" dirty="0" smtClean="0"/>
          </a:p>
          <a:p>
            <a:r>
              <a:rPr lang="en-US" dirty="0" smtClean="0"/>
              <a:t>In each model:</a:t>
            </a:r>
          </a:p>
          <a:p>
            <a:pPr lvl="1"/>
            <a:r>
              <a:rPr lang="en-US" dirty="0" smtClean="0"/>
              <a:t>The final pressure profile scales linearly with the outgassing coefficient</a:t>
            </a:r>
          </a:p>
          <a:p>
            <a:pPr lvl="2"/>
            <a:r>
              <a:rPr lang="en-US" dirty="0" smtClean="0"/>
              <a:t>A single simulation provides pressure profile for various outgassing results</a:t>
            </a:r>
          </a:p>
          <a:p>
            <a:pPr lvl="1"/>
            <a:r>
              <a:rPr lang="en-US" dirty="0" smtClean="0"/>
              <a:t>Dependence on pumping speeds is more complex (geometry-dependent)</a:t>
            </a:r>
          </a:p>
          <a:p>
            <a:pPr lvl="2"/>
            <a:r>
              <a:rPr lang="en-US" dirty="0" smtClean="0"/>
              <a:t>Each pumping scheme requires a new simulation run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772042"/>
            <a:ext cx="5181600" cy="2458503"/>
          </a:xfrm>
        </p:spPr>
      </p:pic>
      <p:sp>
        <p:nvSpPr>
          <p:cNvPr id="6" name="TextBox 5"/>
          <p:cNvSpPr txBox="1"/>
          <p:nvPr/>
        </p:nvSpPr>
        <p:spPr>
          <a:xfrm>
            <a:off x="6019800" y="5365482"/>
            <a:ext cx="5259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Analyzing magnet in the model of the FRIB Front End</a:t>
            </a:r>
            <a:br>
              <a:rPr lang="en-US" dirty="0" smtClean="0"/>
            </a:br>
            <a:r>
              <a:rPr lang="en-US" dirty="0" smtClean="0"/>
              <a:t>with highlighted test-facets along the beam axis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06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FRIB Front End Simulations in </a:t>
            </a:r>
            <a:r>
              <a:rPr lang="en-US" dirty="0" err="1" smtClean="0"/>
              <a:t>MolFlow</a:t>
            </a:r>
            <a:r>
              <a:rPr lang="en-US" dirty="0" smtClean="0"/>
              <a:t>+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Simulations were used to validate vacuum system design against requirements</a:t>
                </a:r>
              </a:p>
              <a:p>
                <a:r>
                  <a:rPr lang="en-US" dirty="0" smtClean="0"/>
                  <a:t>Two beam scenarios considered: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 smtClean="0"/>
                  <a:t>Uranium beam with oxygen support gas (nominal beam)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 smtClean="0"/>
                  <a:t>Argon beam with oxygen support gas (shown here)</a:t>
                </a:r>
              </a:p>
              <a:p>
                <a:r>
                  <a:rPr lang="en-US" dirty="0" smtClean="0"/>
                  <a:t>Pressure requirements</a:t>
                </a:r>
              </a:p>
              <a:p>
                <a:pPr lvl="1"/>
                <a:r>
                  <a:rPr lang="en-US" dirty="0" smtClean="0"/>
                  <a:t>Average pressure over FE sections:</a:t>
                </a:r>
              </a:p>
              <a:p>
                <a:pPr lvl="2"/>
                <a:r>
                  <a:rPr lang="en-US" dirty="0" smtClean="0"/>
                  <a:t>Extraction Region: 1E-7 Torr</a:t>
                </a:r>
              </a:p>
              <a:p>
                <a:pPr lvl="2"/>
                <a:r>
                  <a:rPr lang="en-US" dirty="0" smtClean="0"/>
                  <a:t>Charge Selection Section: 3E-8 Torr</a:t>
                </a:r>
              </a:p>
              <a:p>
                <a:pPr lvl="2"/>
                <a:r>
                  <a:rPr lang="en-US" dirty="0" smtClean="0"/>
                  <a:t>Low Energy Beam Transport: 5E-9 Torr</a:t>
                </a:r>
              </a:p>
              <a:p>
                <a:pPr lvl="1"/>
                <a:r>
                  <a:rPr lang="en-US" dirty="0" smtClean="0"/>
                  <a:t>Requirements established based on the uranium beam scenario</a:t>
                </a:r>
              </a:p>
              <a:p>
                <a:pPr lvl="2"/>
                <a:r>
                  <a:rPr lang="en-US" dirty="0" smtClean="0"/>
                  <a:t>Based on beam transmission requirement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≥90%</m:t>
                    </m:r>
                  </m:oMath>
                </a14:m>
                <a:r>
                  <a:rPr lang="en-US" dirty="0" smtClean="0"/>
                  <a:t> transmission</a:t>
                </a:r>
              </a:p>
              <a:p>
                <a:pPr lvl="1"/>
                <a:r>
                  <a:rPr lang="en-US" dirty="0" smtClean="0"/>
                  <a:t>Argon needed to be examined when NEG pumps were introduced</a:t>
                </a:r>
              </a:p>
              <a:p>
                <a:pPr lvl="2"/>
                <a:r>
                  <a:rPr lang="en-US" dirty="0" smtClean="0"/>
                  <a:t>NEGs do not pump noble gases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3501" b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58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Scenario: Argon Beam with Oxygen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Outgassing sources: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Uniform thermal outgassing from vacuum chamber walls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Diffusion from ECR source (upstream end of model):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Argon atoms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Oxygen molecules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Diffusion from analyzing magnet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Argon atoms (dumped charges)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Oxygen molecules (recombined from oxygen ions in the beam)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Diffusion from RFQ (downstream end of model)</a:t>
            </a:r>
          </a:p>
          <a:p>
            <a:pPr lvl="2"/>
            <a:r>
              <a:rPr lang="en-US" dirty="0" smtClean="0"/>
              <a:t>Simulating an open boundary condition to a higher pressure region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39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Argon &amp; Oxygen Parameters Given by Measurements from the </a:t>
            </a:r>
            <a:r>
              <a:rPr lang="en-US" dirty="0" err="1" smtClean="0"/>
              <a:t>SuSI</a:t>
            </a:r>
            <a:r>
              <a:rPr lang="en-US" dirty="0" smtClean="0"/>
              <a:t> Source</a:t>
            </a:r>
            <a:endParaRPr lang="en-US" dirty="0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866" y="1825625"/>
            <a:ext cx="7724268" cy="4351338"/>
          </a:xfrm>
        </p:spPr>
      </p:pic>
    </p:spTree>
    <p:extLst>
      <p:ext uri="{BB962C8B-B14F-4D97-AF65-F5344CB8AC3E}">
        <p14:creationId xmlns:p14="http://schemas.microsoft.com/office/powerpoint/2010/main" val="2430958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8" r="3568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33" y="125046"/>
            <a:ext cx="3530600" cy="1932354"/>
          </a:xfrm>
        </p:spPr>
        <p:txBody>
          <a:bodyPr/>
          <a:lstStyle/>
          <a:p>
            <a:r>
              <a:rPr lang="en-US" dirty="0" smtClean="0"/>
              <a:t>Scenario:</a:t>
            </a:r>
            <a:br>
              <a:rPr lang="en-US" dirty="0" smtClean="0"/>
            </a:br>
            <a:r>
              <a:rPr lang="en-US" dirty="0" smtClean="0"/>
              <a:t>Argon Beam with Oxygen Support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334" y="2057400"/>
            <a:ext cx="4016586" cy="4800598"/>
          </a:xfrm>
        </p:spPr>
        <p:txBody>
          <a:bodyPr>
            <a:normAutofit/>
          </a:bodyPr>
          <a:lstStyle/>
          <a:p>
            <a:r>
              <a:rPr lang="en-US" dirty="0" err="1" smtClean="0"/>
              <a:t>SuSI</a:t>
            </a:r>
            <a:r>
              <a:rPr lang="en-US" dirty="0" smtClean="0"/>
              <a:t> data, case with 3 transported charges (Ar10+, Ar11+, Ar12+)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Thermal outgassing: N2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Average pressure: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/>
          </p:nvPr>
        </p:nvGraphicFramePr>
        <p:xfrm>
          <a:off x="69011" y="3895963"/>
          <a:ext cx="3914956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ER</a:t>
                      </a:r>
                      <a:br>
                        <a:rPr lang="en-US" sz="1200" b="0" dirty="0" smtClean="0"/>
                      </a:br>
                      <a:r>
                        <a:rPr lang="en-US" sz="1200" b="0" dirty="0" smtClean="0"/>
                        <a:t>[</a:t>
                      </a:r>
                      <a:r>
                        <a:rPr lang="en-US" sz="1200" b="0" dirty="0" err="1" smtClean="0"/>
                        <a:t>Torr</a:t>
                      </a:r>
                      <a:r>
                        <a:rPr lang="en-US" sz="1200" b="0" dirty="0" smtClean="0"/>
                        <a:t>]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CSS</a:t>
                      </a:r>
                      <a:br>
                        <a:rPr lang="en-US" sz="12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1200" b="0" dirty="0" err="1" smtClean="0">
                          <a:solidFill>
                            <a:schemeClr val="bg1"/>
                          </a:solidFill>
                        </a:rPr>
                        <a:t>Torr</a:t>
                      </a:r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LEBT</a:t>
                      </a:r>
                      <a:br>
                        <a:rPr lang="en-US" sz="12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lang="en-US" sz="1200" b="0" dirty="0" err="1" smtClean="0">
                          <a:solidFill>
                            <a:schemeClr val="bg1"/>
                          </a:solidFill>
                        </a:rPr>
                        <a:t>Torr</a:t>
                      </a:r>
                      <a:r>
                        <a:rPr lang="en-US" sz="1200" b="0" dirty="0" smtClean="0">
                          <a:solidFill>
                            <a:schemeClr val="bg1"/>
                          </a:solidFill>
                        </a:rPr>
                        <a:t>]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55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Req.</a:t>
                      </a:r>
                      <a:endParaRPr lang="en-US" sz="14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1E-7</a:t>
                      </a:r>
                      <a:endParaRPr lang="en-US" sz="14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3E-8</a:t>
                      </a:r>
                      <a:endParaRPr lang="en-US" sz="14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5E-9</a:t>
                      </a:r>
                      <a:endParaRPr lang="en-US" sz="14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35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1.4E-9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7.6E-9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6.2E-9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O2 (ECR)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3.6E-8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2.6E-9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&lt;5E-10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O2 (magnet)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1.2E-8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3.1E-8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6.0E-10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Ar</a:t>
                      </a:r>
                      <a:r>
                        <a:rPr lang="en-US" sz="1400" dirty="0" smtClean="0"/>
                        <a:t> (ECR)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1.2E-7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8.1E-9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&lt;5E-10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Ar</a:t>
                      </a:r>
                      <a:r>
                        <a:rPr lang="en-US" sz="1400" dirty="0" smtClean="0"/>
                        <a:t> (magnet)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1.9E-8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5.1E-8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1.1E-9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Total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1.9E-7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1.0E-7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8.1E-9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9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Scenario: Uranium Beam with Oxygen Support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model as for Argon case, except:</a:t>
            </a:r>
          </a:p>
          <a:p>
            <a:pPr lvl="1"/>
            <a:r>
              <a:rPr lang="en-US" dirty="0" smtClean="0"/>
              <a:t>No argon, only oxygen</a:t>
            </a:r>
          </a:p>
          <a:p>
            <a:pPr lvl="1"/>
            <a:r>
              <a:rPr lang="en-US" dirty="0" smtClean="0"/>
              <a:t>Oxygen pressure/concentration obtained from an alternative source (measurement with a uranium beam)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94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648</Words>
  <Application>Microsoft Office PowerPoint</Application>
  <PresentationFormat>Widescreen</PresentationFormat>
  <Paragraphs>150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Molecular Flow</vt:lpstr>
      <vt:lpstr>Molecular Flow Simulations</vt:lpstr>
      <vt:lpstr>MolFlow+</vt:lpstr>
      <vt:lpstr>Setting up a model in MolFlow+</vt:lpstr>
      <vt:lpstr>FRIB Front End Simulations in MolFlow+</vt:lpstr>
      <vt:lpstr>Scenario: Argon Beam with Oxygen Support</vt:lpstr>
      <vt:lpstr>Argon &amp; Oxygen Parameters Given by Measurements from the SuSI Source</vt:lpstr>
      <vt:lpstr>Scenario: Argon Beam with Oxygen Support</vt:lpstr>
      <vt:lpstr>Scenario: Uranium Beam with Oxygen Support</vt:lpstr>
      <vt:lpstr>Scenario: Uranium Beam with Oxygen Support</vt:lpstr>
      <vt:lpstr>Vacuum Calculation Results</vt:lpstr>
    </vt:vector>
  </TitlesOfParts>
  <Company>NSCL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Durickovic, Bojan</dc:creator>
  <cp:lastModifiedBy>Daniela Leitner</cp:lastModifiedBy>
  <cp:revision>16</cp:revision>
  <dcterms:created xsi:type="dcterms:W3CDTF">2016-01-14T22:03:21Z</dcterms:created>
  <dcterms:modified xsi:type="dcterms:W3CDTF">2016-01-17T22:41:54Z</dcterms:modified>
</cp:coreProperties>
</file>