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56" r:id="rId2"/>
    <p:sldId id="257" r:id="rId3"/>
    <p:sldId id="258" r:id="rId4"/>
    <p:sldId id="259" r:id="rId5"/>
    <p:sldId id="260" r:id="rId6"/>
    <p:sldId id="268" r:id="rId7"/>
    <p:sldId id="269" r:id="rId8"/>
    <p:sldId id="261" r:id="rId9"/>
    <p:sldId id="266" r:id="rId10"/>
    <p:sldId id="279" r:id="rId11"/>
    <p:sldId id="262" r:id="rId12"/>
    <p:sldId id="296" r:id="rId13"/>
    <p:sldId id="267" r:id="rId14"/>
    <p:sldId id="276" r:id="rId15"/>
    <p:sldId id="264" r:id="rId16"/>
    <p:sldId id="263" r:id="rId17"/>
    <p:sldId id="265" r:id="rId18"/>
    <p:sldId id="286" r:id="rId19"/>
    <p:sldId id="287" r:id="rId20"/>
    <p:sldId id="277" r:id="rId21"/>
    <p:sldId id="285" r:id="rId22"/>
    <p:sldId id="278" r:id="rId23"/>
    <p:sldId id="288" r:id="rId24"/>
    <p:sldId id="293" r:id="rId25"/>
    <p:sldId id="294" r:id="rId26"/>
    <p:sldId id="292" r:id="rId27"/>
    <p:sldId id="270" r:id="rId28"/>
    <p:sldId id="280" r:id="rId29"/>
    <p:sldId id="289" r:id="rId30"/>
    <p:sldId id="271" r:id="rId31"/>
    <p:sldId id="290" r:id="rId32"/>
    <p:sldId id="305" r:id="rId33"/>
    <p:sldId id="281" r:id="rId34"/>
    <p:sldId id="299" r:id="rId35"/>
    <p:sldId id="297" r:id="rId36"/>
    <p:sldId id="300" r:id="rId37"/>
    <p:sldId id="308" r:id="rId38"/>
    <p:sldId id="309" r:id="rId39"/>
    <p:sldId id="311" r:id="rId40"/>
    <p:sldId id="312" r:id="rId41"/>
    <p:sldId id="313" r:id="rId42"/>
    <p:sldId id="310" r:id="rId43"/>
    <p:sldId id="272" r:id="rId44"/>
    <p:sldId id="306" r:id="rId45"/>
    <p:sldId id="274" r:id="rId46"/>
    <p:sldId id="283" r:id="rId47"/>
  </p:sldIdLst>
  <p:sldSz cx="9144000" cy="6858000" type="screen4x3"/>
  <p:notesSz cx="10234613" cy="70993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8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54" autoAdjust="0"/>
  </p:normalViewPr>
  <p:slideViewPr>
    <p:cSldViewPr>
      <p:cViewPr varScale="1">
        <p:scale>
          <a:sx n="106" d="100"/>
          <a:sy n="106" d="100"/>
        </p:scale>
        <p:origin x="16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pitchFamily="34" charset="0"/>
              </a:defRPr>
            </a:lvl1pPr>
          </a:lstStyle>
          <a:p>
            <a:pPr>
              <a:defRPr/>
            </a:pPr>
            <a:endParaRPr lang="en-US"/>
          </a:p>
        </p:txBody>
      </p:sp>
      <p:sp>
        <p:nvSpPr>
          <p:cNvPr id="49155" name="Rectangle 3"/>
          <p:cNvSpPr>
            <a:spLocks noGrp="1" noChangeArrowheads="1"/>
          </p:cNvSpPr>
          <p:nvPr>
            <p:ph type="dt" sz="quarter" idx="1"/>
          </p:nvPr>
        </p:nvSpPr>
        <p:spPr bwMode="auto">
          <a:xfrm>
            <a:off x="5797022"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defRPr>
            </a:lvl1pPr>
          </a:lstStyle>
          <a:p>
            <a:pPr>
              <a:defRPr/>
            </a:pPr>
            <a:endParaRPr lang="en-US"/>
          </a:p>
        </p:txBody>
      </p:sp>
      <p:sp>
        <p:nvSpPr>
          <p:cNvPr id="49156" name="Rectangle 4"/>
          <p:cNvSpPr>
            <a:spLocks noGrp="1" noChangeArrowheads="1"/>
          </p:cNvSpPr>
          <p:nvPr>
            <p:ph type="ftr" sz="quarter" idx="2"/>
          </p:nvPr>
        </p:nvSpPr>
        <p:spPr bwMode="auto">
          <a:xfrm>
            <a:off x="1"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pitchFamily="34" charset="0"/>
              </a:defRPr>
            </a:lvl1pPr>
          </a:lstStyle>
          <a:p>
            <a:pPr>
              <a:defRPr/>
            </a:pPr>
            <a:endParaRPr lang="en-US"/>
          </a:p>
        </p:txBody>
      </p:sp>
      <p:sp>
        <p:nvSpPr>
          <p:cNvPr id="49157" name="Rectangle 5"/>
          <p:cNvSpPr>
            <a:spLocks noGrp="1" noChangeArrowheads="1"/>
          </p:cNvSpPr>
          <p:nvPr>
            <p:ph type="sldNum" sz="quarter" idx="3"/>
          </p:nvPr>
        </p:nvSpPr>
        <p:spPr bwMode="auto">
          <a:xfrm>
            <a:off x="5797022"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defRPr>
            </a:lvl1pPr>
          </a:lstStyle>
          <a:p>
            <a:pPr>
              <a:defRPr/>
            </a:pPr>
            <a:fld id="{937EE283-CC70-4BA0-85F3-E469635A2D4F}" type="slidenum">
              <a:rPr lang="en-US"/>
              <a:pPr>
                <a:defRPr/>
              </a:pPr>
              <a:t>‹#›</a:t>
            </a:fld>
            <a:endParaRPr lang="en-US"/>
          </a:p>
        </p:txBody>
      </p:sp>
    </p:spTree>
    <p:extLst>
      <p:ext uri="{BB962C8B-B14F-4D97-AF65-F5344CB8AC3E}">
        <p14:creationId xmlns:p14="http://schemas.microsoft.com/office/powerpoint/2010/main" val="415711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pitchFamily="34" charset="0"/>
              </a:defRPr>
            </a:lvl1pPr>
          </a:lstStyle>
          <a:p>
            <a:pPr>
              <a:defRPr/>
            </a:pPr>
            <a:endParaRPr lang="it-IT"/>
          </a:p>
        </p:txBody>
      </p:sp>
      <p:sp>
        <p:nvSpPr>
          <p:cNvPr id="15363" name="Rectangle 3"/>
          <p:cNvSpPr>
            <a:spLocks noGrp="1" noChangeArrowheads="1"/>
          </p:cNvSpPr>
          <p:nvPr>
            <p:ph type="dt" idx="1"/>
          </p:nvPr>
        </p:nvSpPr>
        <p:spPr bwMode="auto">
          <a:xfrm>
            <a:off x="5797022" y="0"/>
            <a:ext cx="4435304" cy="35458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defRPr>
            </a:lvl1pPr>
          </a:lstStyle>
          <a:p>
            <a:pPr>
              <a:defRPr/>
            </a:pPr>
            <a:endParaRPr lang="it-IT"/>
          </a:p>
        </p:txBody>
      </p:sp>
      <p:sp>
        <p:nvSpPr>
          <p:cNvPr id="51204" name="Rectangle 4"/>
          <p:cNvSpPr>
            <a:spLocks noGrp="1" noRot="1" noChangeAspect="1" noChangeArrowheads="1" noTextEdit="1"/>
          </p:cNvSpPr>
          <p:nvPr>
            <p:ph type="sldImg" idx="2"/>
          </p:nvPr>
        </p:nvSpPr>
        <p:spPr bwMode="auto">
          <a:xfrm>
            <a:off x="3343275" y="533400"/>
            <a:ext cx="3548063" cy="26606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1023005" y="3371809"/>
            <a:ext cx="8188606" cy="319452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15366" name="Rectangle 6"/>
          <p:cNvSpPr>
            <a:spLocks noGrp="1" noChangeArrowheads="1"/>
          </p:cNvSpPr>
          <p:nvPr>
            <p:ph type="ftr" sz="quarter" idx="4"/>
          </p:nvPr>
        </p:nvSpPr>
        <p:spPr bwMode="auto">
          <a:xfrm>
            <a:off x="1"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pitchFamily="34" charset="0"/>
              </a:defRPr>
            </a:lvl1pPr>
          </a:lstStyle>
          <a:p>
            <a:pPr>
              <a:defRPr/>
            </a:pPr>
            <a:endParaRPr lang="it-IT"/>
          </a:p>
        </p:txBody>
      </p:sp>
      <p:sp>
        <p:nvSpPr>
          <p:cNvPr id="15367" name="Rectangle 7"/>
          <p:cNvSpPr>
            <a:spLocks noGrp="1" noChangeArrowheads="1"/>
          </p:cNvSpPr>
          <p:nvPr>
            <p:ph type="sldNum" sz="quarter" idx="5"/>
          </p:nvPr>
        </p:nvSpPr>
        <p:spPr bwMode="auto">
          <a:xfrm>
            <a:off x="5797022" y="6743619"/>
            <a:ext cx="4435304" cy="35458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defRPr>
            </a:lvl1pPr>
          </a:lstStyle>
          <a:p>
            <a:pPr>
              <a:defRPr/>
            </a:pPr>
            <a:fld id="{9C1B9B88-7A0D-4E9A-9D7C-74F6A4755E9D}" type="slidenum">
              <a:rPr lang="it-IT"/>
              <a:pPr>
                <a:defRPr/>
              </a:pPr>
              <a:t>‹#›</a:t>
            </a:fld>
            <a:endParaRPr lang="it-IT"/>
          </a:p>
        </p:txBody>
      </p:sp>
    </p:spTree>
    <p:extLst>
      <p:ext uri="{BB962C8B-B14F-4D97-AF65-F5344CB8AC3E}">
        <p14:creationId xmlns:p14="http://schemas.microsoft.com/office/powerpoint/2010/main" val="280573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A0A8996-6217-4C5E-8420-049C52B8229C}" type="slidenum">
              <a:rPr lang="it-IT" smtClean="0">
                <a:latin typeface="Arial" charset="0"/>
              </a:rPr>
              <a:pPr/>
              <a:t>1</a:t>
            </a:fld>
            <a:endParaRPr lang="it-IT" smtClean="0">
              <a:latin typeface="Arial" charset="0"/>
            </a:endParaRPr>
          </a:p>
        </p:txBody>
      </p:sp>
      <p:sp>
        <p:nvSpPr>
          <p:cNvPr id="52227" name="Rectangle 2"/>
          <p:cNvSpPr>
            <a:spLocks noGrp="1" noRot="1" noChangeAspect="1" noChangeArrowheads="1" noTextEdit="1"/>
          </p:cNvSpPr>
          <p:nvPr>
            <p:ph type="sldImg"/>
          </p:nvPr>
        </p:nvSpPr>
        <p:spPr>
          <a:xfrm>
            <a:off x="3343275" y="533400"/>
            <a:ext cx="3548063" cy="2660650"/>
          </a:xfrm>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62493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19A3758-87B5-47C8-B7DE-E5CD6A89A3CA}" type="slidenum">
              <a:rPr lang="it-IT" smtClean="0">
                <a:latin typeface="Arial" charset="0"/>
              </a:rPr>
              <a:pPr/>
              <a:t>10</a:t>
            </a:fld>
            <a:endParaRPr lang="it-IT" smtClean="0">
              <a:latin typeface="Arial" charset="0"/>
            </a:endParaRPr>
          </a:p>
        </p:txBody>
      </p:sp>
      <p:sp>
        <p:nvSpPr>
          <p:cNvPr id="61443" name="Rectangle 2"/>
          <p:cNvSpPr>
            <a:spLocks noGrp="1" noRot="1" noChangeAspect="1" noChangeArrowheads="1" noTextEdit="1"/>
          </p:cNvSpPr>
          <p:nvPr>
            <p:ph type="sldImg"/>
          </p:nvPr>
        </p:nvSpPr>
        <p:spPr>
          <a:xfrm>
            <a:off x="3343275" y="533400"/>
            <a:ext cx="3548063" cy="2660650"/>
          </a:xfrm>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9059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BFB97A1-AED7-4AAD-912F-CD65F69A633E}" type="slidenum">
              <a:rPr lang="it-IT" smtClean="0">
                <a:latin typeface="Arial" charset="0"/>
              </a:rPr>
              <a:pPr/>
              <a:t>11</a:t>
            </a:fld>
            <a:endParaRPr lang="it-IT" smtClean="0">
              <a:latin typeface="Arial" charset="0"/>
            </a:endParaRPr>
          </a:p>
        </p:txBody>
      </p:sp>
      <p:sp>
        <p:nvSpPr>
          <p:cNvPr id="62467" name="Rectangle 2"/>
          <p:cNvSpPr>
            <a:spLocks noGrp="1" noRot="1" noChangeAspect="1" noChangeArrowheads="1" noTextEdit="1"/>
          </p:cNvSpPr>
          <p:nvPr>
            <p:ph type="sldImg"/>
          </p:nvPr>
        </p:nvSpPr>
        <p:spPr>
          <a:xfrm>
            <a:off x="3343275" y="533400"/>
            <a:ext cx="3548063" cy="2660650"/>
          </a:xfrm>
          <a:ln/>
        </p:spPr>
      </p:sp>
      <p:sp>
        <p:nvSpPr>
          <p:cNvPr id="62468" name="Rectangle 3"/>
          <p:cNvSpPr>
            <a:spLocks noGrp="1" noChangeArrowheads="1"/>
          </p:cNvSpPr>
          <p:nvPr>
            <p:ph type="body" idx="1"/>
          </p:nvPr>
        </p:nvSpPr>
        <p:spPr>
          <a:xfrm>
            <a:off x="1364005" y="3371809"/>
            <a:ext cx="7506603" cy="3194520"/>
          </a:xfrm>
          <a:noFill/>
          <a:ln/>
        </p:spPr>
        <p:txBody>
          <a:bodyPr/>
          <a:lstStyle/>
          <a:p>
            <a:pPr eaLnBrk="1" hangingPunct="1"/>
            <a:endParaRPr lang="en-GB" smtClean="0">
              <a:latin typeface="Arial" charset="0"/>
            </a:endParaRPr>
          </a:p>
        </p:txBody>
      </p:sp>
    </p:spTree>
    <p:extLst>
      <p:ext uri="{BB962C8B-B14F-4D97-AF65-F5344CB8AC3E}">
        <p14:creationId xmlns:p14="http://schemas.microsoft.com/office/powerpoint/2010/main" val="41830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1C3C4A-6FF9-44AB-82D4-174746F59C5A}" type="slidenum">
              <a:rPr lang="it-IT" smtClean="0">
                <a:latin typeface="Arial" charset="0"/>
              </a:rPr>
              <a:pPr/>
              <a:t>12</a:t>
            </a:fld>
            <a:endParaRPr lang="it-IT" smtClean="0">
              <a:latin typeface="Arial" charset="0"/>
            </a:endParaRPr>
          </a:p>
        </p:txBody>
      </p:sp>
      <p:sp>
        <p:nvSpPr>
          <p:cNvPr id="63491" name="Rectangle 2"/>
          <p:cNvSpPr>
            <a:spLocks noGrp="1" noRot="1" noChangeAspect="1" noChangeArrowheads="1" noTextEdit="1"/>
          </p:cNvSpPr>
          <p:nvPr>
            <p:ph type="sldImg"/>
          </p:nvPr>
        </p:nvSpPr>
        <p:spPr>
          <a:xfrm>
            <a:off x="3343275" y="533400"/>
            <a:ext cx="3548063" cy="2660650"/>
          </a:xfrm>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51578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61C509A-A806-410A-984C-80F84291E411}" type="slidenum">
              <a:rPr lang="it-IT" smtClean="0">
                <a:latin typeface="Arial" charset="0"/>
              </a:rPr>
              <a:pPr/>
              <a:t>13</a:t>
            </a:fld>
            <a:endParaRPr lang="it-IT" smtClean="0">
              <a:latin typeface="Arial" charset="0"/>
            </a:endParaRPr>
          </a:p>
        </p:txBody>
      </p:sp>
      <p:sp>
        <p:nvSpPr>
          <p:cNvPr id="64515" name="Rectangle 2"/>
          <p:cNvSpPr>
            <a:spLocks noGrp="1" noRot="1" noChangeAspect="1" noChangeArrowheads="1" noTextEdit="1"/>
          </p:cNvSpPr>
          <p:nvPr>
            <p:ph type="sldImg"/>
          </p:nvPr>
        </p:nvSpPr>
        <p:spPr>
          <a:xfrm>
            <a:off x="3343275" y="533400"/>
            <a:ext cx="3548063" cy="2660650"/>
          </a:xfrm>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34072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4012069-D393-41F1-B7E8-FDA01F2AD13C}" type="slidenum">
              <a:rPr lang="it-IT" smtClean="0">
                <a:latin typeface="Arial" charset="0"/>
              </a:rPr>
              <a:pPr/>
              <a:t>14</a:t>
            </a:fld>
            <a:endParaRPr lang="it-IT" smtClean="0">
              <a:latin typeface="Arial" charset="0"/>
            </a:endParaRPr>
          </a:p>
        </p:txBody>
      </p:sp>
      <p:sp>
        <p:nvSpPr>
          <p:cNvPr id="65539" name="Rectangle 2"/>
          <p:cNvSpPr>
            <a:spLocks noGrp="1" noRot="1" noChangeAspect="1" noChangeArrowheads="1" noTextEdit="1"/>
          </p:cNvSpPr>
          <p:nvPr>
            <p:ph type="sldImg"/>
          </p:nvPr>
        </p:nvSpPr>
        <p:spPr>
          <a:xfrm>
            <a:off x="3343275" y="533400"/>
            <a:ext cx="3548063" cy="2660650"/>
          </a:xfrm>
          <a:ln/>
        </p:spPr>
      </p:sp>
      <p:sp>
        <p:nvSpPr>
          <p:cNvPr id="655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97418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D53B1F2-F5AB-423A-9FEC-AA5C7390322C}" type="slidenum">
              <a:rPr lang="it-IT" smtClean="0">
                <a:latin typeface="Arial" charset="0"/>
              </a:rPr>
              <a:pPr/>
              <a:t>15</a:t>
            </a:fld>
            <a:endParaRPr lang="it-IT" smtClean="0">
              <a:latin typeface="Arial" charset="0"/>
            </a:endParaRPr>
          </a:p>
        </p:txBody>
      </p:sp>
      <p:sp>
        <p:nvSpPr>
          <p:cNvPr id="66563" name="Rectangle 2"/>
          <p:cNvSpPr>
            <a:spLocks noGrp="1" noRot="1" noChangeAspect="1" noChangeArrowheads="1" noTextEdit="1"/>
          </p:cNvSpPr>
          <p:nvPr>
            <p:ph type="sldImg"/>
          </p:nvPr>
        </p:nvSpPr>
        <p:spPr>
          <a:xfrm>
            <a:off x="3343275" y="533400"/>
            <a:ext cx="3548063" cy="2660650"/>
          </a:xfrm>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36842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50B0D43-66D5-4B34-A221-0923B6E53307}" type="slidenum">
              <a:rPr lang="it-IT" smtClean="0">
                <a:latin typeface="Arial" charset="0"/>
              </a:rPr>
              <a:pPr/>
              <a:t>16</a:t>
            </a:fld>
            <a:endParaRPr lang="it-IT" smtClean="0">
              <a:latin typeface="Arial" charset="0"/>
            </a:endParaRPr>
          </a:p>
        </p:txBody>
      </p:sp>
      <p:sp>
        <p:nvSpPr>
          <p:cNvPr id="67587" name="Rectangle 2"/>
          <p:cNvSpPr>
            <a:spLocks noGrp="1" noRot="1" noChangeAspect="1" noChangeArrowheads="1" noTextEdit="1"/>
          </p:cNvSpPr>
          <p:nvPr>
            <p:ph type="sldImg"/>
          </p:nvPr>
        </p:nvSpPr>
        <p:spPr>
          <a:xfrm>
            <a:off x="3343275" y="533400"/>
            <a:ext cx="3548063" cy="2660650"/>
          </a:xfrm>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00996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0297BDF-6E70-473E-8D40-1B18EE07DBD5}" type="slidenum">
              <a:rPr lang="it-IT" smtClean="0">
                <a:latin typeface="Arial" charset="0"/>
              </a:rPr>
              <a:pPr/>
              <a:t>17</a:t>
            </a:fld>
            <a:endParaRPr lang="it-IT" smtClean="0">
              <a:latin typeface="Arial" charset="0"/>
            </a:endParaRPr>
          </a:p>
        </p:txBody>
      </p:sp>
      <p:sp>
        <p:nvSpPr>
          <p:cNvPr id="68611" name="Rectangle 2"/>
          <p:cNvSpPr>
            <a:spLocks noGrp="1" noRot="1" noChangeAspect="1" noChangeArrowheads="1" noTextEdit="1"/>
          </p:cNvSpPr>
          <p:nvPr>
            <p:ph type="sldImg"/>
          </p:nvPr>
        </p:nvSpPr>
        <p:spPr>
          <a:xfrm>
            <a:off x="3343275" y="533400"/>
            <a:ext cx="3548063" cy="2660650"/>
          </a:xfrm>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57426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6B565AC-6BFF-4854-9CAA-F6BC3A26C26D}" type="slidenum">
              <a:rPr lang="it-IT" smtClean="0">
                <a:latin typeface="Arial" charset="0"/>
              </a:rPr>
              <a:pPr/>
              <a:t>18</a:t>
            </a:fld>
            <a:endParaRPr lang="it-IT" smtClean="0">
              <a:latin typeface="Arial" charset="0"/>
            </a:endParaRPr>
          </a:p>
        </p:txBody>
      </p:sp>
      <p:sp>
        <p:nvSpPr>
          <p:cNvPr id="69635" name="Rectangle 2"/>
          <p:cNvSpPr>
            <a:spLocks noGrp="1" noRot="1" noChangeAspect="1" noChangeArrowheads="1" noTextEdit="1"/>
          </p:cNvSpPr>
          <p:nvPr>
            <p:ph type="sldImg"/>
          </p:nvPr>
        </p:nvSpPr>
        <p:spPr>
          <a:xfrm>
            <a:off x="3343275" y="533400"/>
            <a:ext cx="3548063" cy="2660650"/>
          </a:xfrm>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6917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760545E-A695-44B0-B802-F9BBC3A2EBAB}" type="slidenum">
              <a:rPr lang="it-IT" smtClean="0">
                <a:latin typeface="Arial" charset="0"/>
              </a:rPr>
              <a:pPr/>
              <a:t>19</a:t>
            </a:fld>
            <a:endParaRPr lang="it-IT" smtClean="0">
              <a:latin typeface="Arial" charset="0"/>
            </a:endParaRPr>
          </a:p>
        </p:txBody>
      </p:sp>
      <p:sp>
        <p:nvSpPr>
          <p:cNvPr id="70659" name="Rectangle 2"/>
          <p:cNvSpPr>
            <a:spLocks noGrp="1" noRot="1" noChangeAspect="1" noChangeArrowheads="1" noTextEdit="1"/>
          </p:cNvSpPr>
          <p:nvPr>
            <p:ph type="sldImg"/>
          </p:nvPr>
        </p:nvSpPr>
        <p:spPr>
          <a:xfrm>
            <a:off x="3343275" y="533400"/>
            <a:ext cx="3548063" cy="2660650"/>
          </a:xfrm>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18579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71CA5E6-FA39-4B95-BF4D-082EDB865BC3}" type="slidenum">
              <a:rPr lang="it-IT" smtClean="0">
                <a:latin typeface="Arial" charset="0"/>
              </a:rPr>
              <a:pPr/>
              <a:t>2</a:t>
            </a:fld>
            <a:endParaRPr lang="it-IT" smtClean="0">
              <a:latin typeface="Arial" charset="0"/>
            </a:endParaRPr>
          </a:p>
        </p:txBody>
      </p:sp>
      <p:sp>
        <p:nvSpPr>
          <p:cNvPr id="53251" name="Rectangle 2"/>
          <p:cNvSpPr>
            <a:spLocks noGrp="1" noRot="1" noChangeAspect="1" noChangeArrowheads="1" noTextEdit="1"/>
          </p:cNvSpPr>
          <p:nvPr>
            <p:ph type="sldImg"/>
          </p:nvPr>
        </p:nvSpPr>
        <p:spPr>
          <a:xfrm>
            <a:off x="3343275" y="533400"/>
            <a:ext cx="3548063" cy="2660650"/>
          </a:xfrm>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188643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7222BA4-E53F-4163-8248-36032A8216B1}" type="slidenum">
              <a:rPr lang="it-IT" smtClean="0">
                <a:latin typeface="Arial" charset="0"/>
              </a:rPr>
              <a:pPr/>
              <a:t>20</a:t>
            </a:fld>
            <a:endParaRPr lang="it-IT" smtClean="0">
              <a:latin typeface="Arial" charset="0"/>
            </a:endParaRPr>
          </a:p>
        </p:txBody>
      </p:sp>
      <p:sp>
        <p:nvSpPr>
          <p:cNvPr id="71683" name="Rectangle 2"/>
          <p:cNvSpPr>
            <a:spLocks noGrp="1" noRot="1" noChangeAspect="1" noChangeArrowheads="1" noTextEdit="1"/>
          </p:cNvSpPr>
          <p:nvPr>
            <p:ph type="sldImg"/>
          </p:nvPr>
        </p:nvSpPr>
        <p:spPr>
          <a:xfrm>
            <a:off x="3343275" y="533400"/>
            <a:ext cx="3548063" cy="2660650"/>
          </a:xfrm>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953294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1A94DB2-6A3D-4B90-BD6C-128F5AE22850}" type="slidenum">
              <a:rPr lang="it-IT" smtClean="0">
                <a:latin typeface="Arial" charset="0"/>
              </a:rPr>
              <a:pPr/>
              <a:t>21</a:t>
            </a:fld>
            <a:endParaRPr lang="it-IT" smtClean="0">
              <a:latin typeface="Arial" charset="0"/>
            </a:endParaRPr>
          </a:p>
        </p:txBody>
      </p:sp>
      <p:sp>
        <p:nvSpPr>
          <p:cNvPr id="72707" name="Rectangle 2"/>
          <p:cNvSpPr>
            <a:spLocks noGrp="1" noRot="1" noChangeAspect="1" noChangeArrowheads="1" noTextEdit="1"/>
          </p:cNvSpPr>
          <p:nvPr>
            <p:ph type="sldImg"/>
          </p:nvPr>
        </p:nvSpPr>
        <p:spPr>
          <a:xfrm>
            <a:off x="3343275" y="533400"/>
            <a:ext cx="3548063" cy="2660650"/>
          </a:xfrm>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76033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B0A4EDA-EB45-4E9D-808B-0225100A79AB}" type="slidenum">
              <a:rPr lang="it-IT" smtClean="0">
                <a:latin typeface="Arial" charset="0"/>
              </a:rPr>
              <a:pPr/>
              <a:t>22</a:t>
            </a:fld>
            <a:endParaRPr lang="it-IT" smtClean="0">
              <a:latin typeface="Arial" charset="0"/>
            </a:endParaRPr>
          </a:p>
        </p:txBody>
      </p:sp>
      <p:sp>
        <p:nvSpPr>
          <p:cNvPr id="73731" name="Rectangle 2"/>
          <p:cNvSpPr>
            <a:spLocks noGrp="1" noRot="1" noChangeAspect="1" noChangeArrowheads="1" noTextEdit="1"/>
          </p:cNvSpPr>
          <p:nvPr>
            <p:ph type="sldImg"/>
          </p:nvPr>
        </p:nvSpPr>
        <p:spPr>
          <a:xfrm>
            <a:off x="3343275" y="533400"/>
            <a:ext cx="3548063" cy="2660650"/>
          </a:xfrm>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41514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C6F8324-ABC7-448D-9266-66DC8C91E683}" type="slidenum">
              <a:rPr lang="it-IT" smtClean="0">
                <a:latin typeface="Arial" charset="0"/>
              </a:rPr>
              <a:pPr/>
              <a:t>23</a:t>
            </a:fld>
            <a:endParaRPr lang="it-IT" smtClean="0">
              <a:latin typeface="Arial" charset="0"/>
            </a:endParaRPr>
          </a:p>
        </p:txBody>
      </p:sp>
      <p:sp>
        <p:nvSpPr>
          <p:cNvPr id="74755" name="Rectangle 2"/>
          <p:cNvSpPr>
            <a:spLocks noGrp="1" noRot="1" noChangeAspect="1" noChangeArrowheads="1" noTextEdit="1"/>
          </p:cNvSpPr>
          <p:nvPr>
            <p:ph type="sldImg"/>
          </p:nvPr>
        </p:nvSpPr>
        <p:spPr>
          <a:xfrm>
            <a:off x="3343275" y="533400"/>
            <a:ext cx="3548063" cy="2660650"/>
          </a:xfrm>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391834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BB66BB0-7405-4747-9D27-D18E8F4A65FB}" type="slidenum">
              <a:rPr lang="it-IT" smtClean="0">
                <a:latin typeface="Arial" charset="0"/>
              </a:rPr>
              <a:pPr/>
              <a:t>24</a:t>
            </a:fld>
            <a:endParaRPr lang="it-IT" smtClean="0">
              <a:latin typeface="Arial" charset="0"/>
            </a:endParaRPr>
          </a:p>
        </p:txBody>
      </p:sp>
      <p:sp>
        <p:nvSpPr>
          <p:cNvPr id="75779" name="Rectangle 2"/>
          <p:cNvSpPr>
            <a:spLocks noGrp="1" noRot="1" noChangeAspect="1" noChangeArrowheads="1" noTextEdit="1"/>
          </p:cNvSpPr>
          <p:nvPr>
            <p:ph type="sldImg"/>
          </p:nvPr>
        </p:nvSpPr>
        <p:spPr>
          <a:xfrm>
            <a:off x="3343275" y="533400"/>
            <a:ext cx="3548063" cy="2660650"/>
          </a:xfrm>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776998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00B4525-1B31-4F94-8306-7904F22BBF1B}" type="slidenum">
              <a:rPr lang="it-IT" smtClean="0">
                <a:latin typeface="Arial" charset="0"/>
              </a:rPr>
              <a:pPr/>
              <a:t>25</a:t>
            </a:fld>
            <a:endParaRPr lang="it-IT" smtClean="0">
              <a:latin typeface="Arial" charset="0"/>
            </a:endParaRPr>
          </a:p>
        </p:txBody>
      </p:sp>
      <p:sp>
        <p:nvSpPr>
          <p:cNvPr id="76803" name="Rectangle 2"/>
          <p:cNvSpPr>
            <a:spLocks noGrp="1" noRot="1" noChangeAspect="1" noChangeArrowheads="1" noTextEdit="1"/>
          </p:cNvSpPr>
          <p:nvPr>
            <p:ph type="sldImg"/>
          </p:nvPr>
        </p:nvSpPr>
        <p:spPr>
          <a:xfrm>
            <a:off x="3343275" y="533400"/>
            <a:ext cx="3548063" cy="2660650"/>
          </a:xfrm>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39298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5EB578C-888D-4F7A-AB31-93E7B7DAECEB}" type="slidenum">
              <a:rPr lang="it-IT" smtClean="0">
                <a:latin typeface="Arial" charset="0"/>
              </a:rPr>
              <a:pPr/>
              <a:t>26</a:t>
            </a:fld>
            <a:endParaRPr lang="it-IT" smtClean="0">
              <a:latin typeface="Arial" charset="0"/>
            </a:endParaRPr>
          </a:p>
        </p:txBody>
      </p:sp>
      <p:sp>
        <p:nvSpPr>
          <p:cNvPr id="77827" name="Rectangle 2"/>
          <p:cNvSpPr>
            <a:spLocks noGrp="1" noRot="1" noChangeAspect="1" noChangeArrowheads="1" noTextEdit="1"/>
          </p:cNvSpPr>
          <p:nvPr>
            <p:ph type="sldImg"/>
          </p:nvPr>
        </p:nvSpPr>
        <p:spPr>
          <a:xfrm>
            <a:off x="3343275" y="533400"/>
            <a:ext cx="3548063" cy="2660650"/>
          </a:xfrm>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667147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FCE893F-759D-434C-9255-D2E973227920}" type="slidenum">
              <a:rPr lang="it-IT" smtClean="0">
                <a:latin typeface="Arial" charset="0"/>
              </a:rPr>
              <a:pPr/>
              <a:t>27</a:t>
            </a:fld>
            <a:endParaRPr lang="it-IT" smtClean="0">
              <a:latin typeface="Arial" charset="0"/>
            </a:endParaRPr>
          </a:p>
        </p:txBody>
      </p:sp>
      <p:sp>
        <p:nvSpPr>
          <p:cNvPr id="78851" name="Rectangle 2"/>
          <p:cNvSpPr>
            <a:spLocks noGrp="1" noRot="1" noChangeAspect="1" noChangeArrowheads="1" noTextEdit="1"/>
          </p:cNvSpPr>
          <p:nvPr>
            <p:ph type="sldImg"/>
          </p:nvPr>
        </p:nvSpPr>
        <p:spPr>
          <a:xfrm>
            <a:off x="3343275" y="533400"/>
            <a:ext cx="3548063" cy="2660650"/>
          </a:xfrm>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787991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3088A61-48AD-4F86-9D0C-C18D5E225E2A}" type="slidenum">
              <a:rPr lang="it-IT" smtClean="0">
                <a:latin typeface="Arial" charset="0"/>
              </a:rPr>
              <a:pPr/>
              <a:t>28</a:t>
            </a:fld>
            <a:endParaRPr lang="it-IT" smtClean="0">
              <a:latin typeface="Arial" charset="0"/>
            </a:endParaRPr>
          </a:p>
        </p:txBody>
      </p:sp>
      <p:sp>
        <p:nvSpPr>
          <p:cNvPr id="79875" name="Rectangle 2"/>
          <p:cNvSpPr>
            <a:spLocks noGrp="1" noRot="1" noChangeAspect="1" noChangeArrowheads="1" noTextEdit="1"/>
          </p:cNvSpPr>
          <p:nvPr>
            <p:ph type="sldImg"/>
          </p:nvPr>
        </p:nvSpPr>
        <p:spPr>
          <a:xfrm>
            <a:off x="3343275" y="533400"/>
            <a:ext cx="3548063" cy="2660650"/>
          </a:xfrm>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54084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ADB663C-6CEB-442D-AACF-3B5A4D8CA6DE}" type="slidenum">
              <a:rPr lang="it-IT" smtClean="0">
                <a:latin typeface="Arial" charset="0"/>
              </a:rPr>
              <a:pPr/>
              <a:t>29</a:t>
            </a:fld>
            <a:endParaRPr lang="it-IT" smtClean="0">
              <a:latin typeface="Arial" charset="0"/>
            </a:endParaRPr>
          </a:p>
        </p:txBody>
      </p:sp>
      <p:sp>
        <p:nvSpPr>
          <p:cNvPr id="80899" name="Rectangle 2"/>
          <p:cNvSpPr>
            <a:spLocks noGrp="1" noRot="1" noChangeAspect="1" noChangeArrowheads="1" noTextEdit="1"/>
          </p:cNvSpPr>
          <p:nvPr>
            <p:ph type="sldImg"/>
          </p:nvPr>
        </p:nvSpPr>
        <p:spPr>
          <a:xfrm>
            <a:off x="3343275" y="533400"/>
            <a:ext cx="3548063" cy="2660650"/>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54546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0E01D07-2DD3-4338-AE6E-8DA0B4FCDDA6}" type="slidenum">
              <a:rPr lang="it-IT" smtClean="0">
                <a:latin typeface="Arial" charset="0"/>
              </a:rPr>
              <a:pPr/>
              <a:t>3</a:t>
            </a:fld>
            <a:endParaRPr lang="it-IT" smtClean="0">
              <a:latin typeface="Arial" charset="0"/>
            </a:endParaRPr>
          </a:p>
        </p:txBody>
      </p:sp>
      <p:sp>
        <p:nvSpPr>
          <p:cNvPr id="54275" name="Rectangle 2"/>
          <p:cNvSpPr>
            <a:spLocks noGrp="1" noRot="1" noChangeAspect="1" noChangeArrowheads="1" noTextEdit="1"/>
          </p:cNvSpPr>
          <p:nvPr>
            <p:ph type="sldImg"/>
          </p:nvPr>
        </p:nvSpPr>
        <p:spPr>
          <a:xfrm>
            <a:off x="3343275" y="533400"/>
            <a:ext cx="3548063" cy="2660650"/>
          </a:xfrm>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999159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782C78B-9B5C-418E-99A3-546821E5E452}" type="slidenum">
              <a:rPr lang="it-IT" smtClean="0">
                <a:latin typeface="Arial" charset="0"/>
              </a:rPr>
              <a:pPr/>
              <a:t>30</a:t>
            </a:fld>
            <a:endParaRPr lang="it-IT" smtClean="0">
              <a:latin typeface="Arial" charset="0"/>
            </a:endParaRPr>
          </a:p>
        </p:txBody>
      </p:sp>
      <p:sp>
        <p:nvSpPr>
          <p:cNvPr id="81923" name="Rectangle 2"/>
          <p:cNvSpPr>
            <a:spLocks noGrp="1" noRot="1" noChangeAspect="1" noChangeArrowheads="1" noTextEdit="1"/>
          </p:cNvSpPr>
          <p:nvPr>
            <p:ph type="sldImg"/>
          </p:nvPr>
        </p:nvSpPr>
        <p:spPr>
          <a:xfrm>
            <a:off x="3343275" y="533400"/>
            <a:ext cx="3548063" cy="2660650"/>
          </a:xfrm>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982897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FA8869-22DE-4C28-91B1-E12A945A10E3}" type="slidenum">
              <a:rPr lang="it-IT" smtClean="0">
                <a:latin typeface="Arial" charset="0"/>
              </a:rPr>
              <a:pPr/>
              <a:t>31</a:t>
            </a:fld>
            <a:endParaRPr lang="it-IT" smtClean="0">
              <a:latin typeface="Arial" charset="0"/>
            </a:endParaRPr>
          </a:p>
        </p:txBody>
      </p:sp>
      <p:sp>
        <p:nvSpPr>
          <p:cNvPr id="82947" name="Rectangle 2"/>
          <p:cNvSpPr>
            <a:spLocks noGrp="1" noRot="1" noChangeAspect="1" noChangeArrowheads="1" noTextEdit="1"/>
          </p:cNvSpPr>
          <p:nvPr>
            <p:ph type="sldImg"/>
          </p:nvPr>
        </p:nvSpPr>
        <p:spPr>
          <a:xfrm>
            <a:off x="3343275" y="533400"/>
            <a:ext cx="3548063" cy="2660650"/>
          </a:xfrm>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1612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217CCA4-7E5A-41A1-B259-FC4042505C45}" type="slidenum">
              <a:rPr lang="it-IT" smtClean="0">
                <a:latin typeface="Arial" charset="0"/>
              </a:rPr>
              <a:pPr/>
              <a:t>32</a:t>
            </a:fld>
            <a:endParaRPr lang="it-IT" smtClean="0">
              <a:latin typeface="Arial" charset="0"/>
            </a:endParaRPr>
          </a:p>
        </p:txBody>
      </p:sp>
      <p:sp>
        <p:nvSpPr>
          <p:cNvPr id="83971" name="Rectangle 2"/>
          <p:cNvSpPr>
            <a:spLocks noGrp="1" noRot="1" noChangeAspect="1" noChangeArrowheads="1" noTextEdit="1"/>
          </p:cNvSpPr>
          <p:nvPr>
            <p:ph type="sldImg"/>
          </p:nvPr>
        </p:nvSpPr>
        <p:spPr>
          <a:xfrm>
            <a:off x="3343275" y="533400"/>
            <a:ext cx="3548063" cy="2660650"/>
          </a:xfrm>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035370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D1DB5E6-0318-48DA-874C-68D1013307A2}" type="slidenum">
              <a:rPr lang="it-IT" smtClean="0">
                <a:latin typeface="Arial" charset="0"/>
              </a:rPr>
              <a:pPr/>
              <a:t>33</a:t>
            </a:fld>
            <a:endParaRPr lang="it-IT" smtClean="0">
              <a:latin typeface="Arial" charset="0"/>
            </a:endParaRPr>
          </a:p>
        </p:txBody>
      </p:sp>
      <p:sp>
        <p:nvSpPr>
          <p:cNvPr id="84995" name="Rectangle 2"/>
          <p:cNvSpPr>
            <a:spLocks noGrp="1" noRot="1" noChangeAspect="1" noChangeArrowheads="1" noTextEdit="1"/>
          </p:cNvSpPr>
          <p:nvPr>
            <p:ph type="sldImg"/>
          </p:nvPr>
        </p:nvSpPr>
        <p:spPr>
          <a:xfrm>
            <a:off x="3343275" y="533400"/>
            <a:ext cx="3548063" cy="2660650"/>
          </a:xfrm>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174214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14E8E20-FC26-46EA-95CC-CC48F8032A3E}" type="slidenum">
              <a:rPr lang="it-IT" smtClean="0">
                <a:latin typeface="Arial" charset="0"/>
              </a:rPr>
              <a:pPr/>
              <a:t>34</a:t>
            </a:fld>
            <a:endParaRPr lang="it-IT" smtClean="0">
              <a:latin typeface="Arial" charset="0"/>
            </a:endParaRPr>
          </a:p>
        </p:txBody>
      </p:sp>
      <p:sp>
        <p:nvSpPr>
          <p:cNvPr id="86019" name="Rectangle 2"/>
          <p:cNvSpPr>
            <a:spLocks noGrp="1" noRot="1" noChangeAspect="1" noChangeArrowheads="1" noTextEdit="1"/>
          </p:cNvSpPr>
          <p:nvPr>
            <p:ph type="sldImg"/>
          </p:nvPr>
        </p:nvSpPr>
        <p:spPr>
          <a:xfrm>
            <a:off x="3343275" y="533400"/>
            <a:ext cx="3548063" cy="2660650"/>
          </a:xfrm>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785205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F277371-D3A4-4FC7-A493-1B0E012C4049}" type="slidenum">
              <a:rPr lang="it-IT" smtClean="0">
                <a:latin typeface="Arial" charset="0"/>
              </a:rPr>
              <a:pPr/>
              <a:t>35</a:t>
            </a:fld>
            <a:endParaRPr lang="it-IT" smtClean="0">
              <a:latin typeface="Arial" charset="0"/>
            </a:endParaRPr>
          </a:p>
        </p:txBody>
      </p:sp>
      <p:sp>
        <p:nvSpPr>
          <p:cNvPr id="87043" name="Rectangle 2"/>
          <p:cNvSpPr>
            <a:spLocks noGrp="1" noRot="1" noChangeAspect="1" noChangeArrowheads="1" noTextEdit="1"/>
          </p:cNvSpPr>
          <p:nvPr>
            <p:ph type="sldImg"/>
          </p:nvPr>
        </p:nvSpPr>
        <p:spPr>
          <a:xfrm>
            <a:off x="3343275" y="533400"/>
            <a:ext cx="3548063" cy="2660650"/>
          </a:xfrm>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912160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4780810-51AE-4D99-AF29-3D1BAE2E816C}" type="slidenum">
              <a:rPr lang="it-IT" smtClean="0">
                <a:latin typeface="Arial" charset="0"/>
              </a:rPr>
              <a:pPr/>
              <a:t>36</a:t>
            </a:fld>
            <a:endParaRPr lang="it-IT" smtClean="0">
              <a:latin typeface="Arial" charset="0"/>
            </a:endParaRPr>
          </a:p>
        </p:txBody>
      </p:sp>
      <p:sp>
        <p:nvSpPr>
          <p:cNvPr id="88067" name="Rectangle 2"/>
          <p:cNvSpPr>
            <a:spLocks noGrp="1" noRot="1" noChangeAspect="1" noChangeArrowheads="1" noTextEdit="1"/>
          </p:cNvSpPr>
          <p:nvPr>
            <p:ph type="sldImg"/>
          </p:nvPr>
        </p:nvSpPr>
        <p:spPr>
          <a:xfrm>
            <a:off x="3343275" y="533400"/>
            <a:ext cx="3548063" cy="2660650"/>
          </a:xfrm>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252445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34F0F2E-DD2E-4904-8FB3-24344C6D5A6B}" type="slidenum">
              <a:rPr lang="it-IT" smtClean="0">
                <a:latin typeface="Arial" charset="0"/>
              </a:rPr>
              <a:pPr/>
              <a:t>37</a:t>
            </a:fld>
            <a:endParaRPr lang="it-IT" smtClean="0">
              <a:latin typeface="Arial" charset="0"/>
            </a:endParaRPr>
          </a:p>
        </p:txBody>
      </p:sp>
      <p:sp>
        <p:nvSpPr>
          <p:cNvPr id="89091" name="Rectangle 2"/>
          <p:cNvSpPr>
            <a:spLocks noGrp="1" noRot="1" noChangeAspect="1" noChangeArrowheads="1" noTextEdit="1"/>
          </p:cNvSpPr>
          <p:nvPr>
            <p:ph type="sldImg"/>
          </p:nvPr>
        </p:nvSpPr>
        <p:spPr>
          <a:xfrm>
            <a:off x="3343275" y="533400"/>
            <a:ext cx="3548063" cy="2660650"/>
          </a:xfrm>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466370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321BC6F-A032-4EB5-9BC6-C324C9EDC3E8}" type="slidenum">
              <a:rPr lang="en-US" smtClean="0">
                <a:latin typeface="Arial" charset="0"/>
              </a:rPr>
              <a:pPr/>
              <a:t>38</a:t>
            </a:fld>
            <a:endParaRPr lang="en-US" smtClean="0">
              <a:latin typeface="Arial" charset="0"/>
            </a:endParaRPr>
          </a:p>
        </p:txBody>
      </p:sp>
      <p:sp>
        <p:nvSpPr>
          <p:cNvPr id="90115" name="Rectangle 2"/>
          <p:cNvSpPr>
            <a:spLocks noGrp="1" noRot="1" noChangeAspect="1" noChangeArrowheads="1" noTextEdit="1"/>
          </p:cNvSpPr>
          <p:nvPr>
            <p:ph type="sldImg"/>
          </p:nvPr>
        </p:nvSpPr>
        <p:spPr>
          <a:xfrm>
            <a:off x="3343275" y="533400"/>
            <a:ext cx="3548063" cy="2660650"/>
          </a:xfrm>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461746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B5F25F5-53BC-4356-9A80-5E0A140EAF4F}" type="slidenum">
              <a:rPr lang="en-US" smtClean="0">
                <a:latin typeface="Arial" charset="0"/>
              </a:rPr>
              <a:pPr/>
              <a:t>41</a:t>
            </a:fld>
            <a:endParaRPr lang="en-US" smtClean="0">
              <a:latin typeface="Arial" charset="0"/>
            </a:endParaRPr>
          </a:p>
        </p:txBody>
      </p:sp>
      <p:sp>
        <p:nvSpPr>
          <p:cNvPr id="91139" name="Rectangle 2"/>
          <p:cNvSpPr>
            <a:spLocks noGrp="1" noRot="1" noChangeAspect="1" noChangeArrowheads="1" noTextEdit="1"/>
          </p:cNvSpPr>
          <p:nvPr>
            <p:ph type="sldImg"/>
          </p:nvPr>
        </p:nvSpPr>
        <p:spPr>
          <a:xfrm>
            <a:off x="3343275" y="533400"/>
            <a:ext cx="3548063" cy="2660650"/>
          </a:xfrm>
          <a:ln/>
        </p:spPr>
      </p:sp>
      <p:sp>
        <p:nvSpPr>
          <p:cNvPr id="91140" name="Rectangle 3"/>
          <p:cNvSpPr>
            <a:spLocks noGrp="1" noChangeArrowheads="1"/>
          </p:cNvSpPr>
          <p:nvPr>
            <p:ph type="body" idx="1"/>
          </p:nvPr>
        </p:nvSpPr>
        <p:spPr>
          <a:noFill/>
          <a:ln/>
        </p:spPr>
        <p:txBody>
          <a:bodyPr/>
          <a:lstStyle/>
          <a:p>
            <a:endParaRPr lang="en-US" smtClean="0">
              <a:latin typeface="Arial" charset="0"/>
            </a:endParaRPr>
          </a:p>
        </p:txBody>
      </p:sp>
    </p:spTree>
    <p:extLst>
      <p:ext uri="{BB962C8B-B14F-4D97-AF65-F5344CB8AC3E}">
        <p14:creationId xmlns:p14="http://schemas.microsoft.com/office/powerpoint/2010/main" val="269219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BDDF871-B71F-455C-B7C4-DAA2EA5A4055}" type="slidenum">
              <a:rPr lang="it-IT" smtClean="0">
                <a:latin typeface="Arial" charset="0"/>
              </a:rPr>
              <a:pPr/>
              <a:t>4</a:t>
            </a:fld>
            <a:endParaRPr lang="it-IT" smtClean="0">
              <a:latin typeface="Arial" charset="0"/>
            </a:endParaRPr>
          </a:p>
        </p:txBody>
      </p:sp>
      <p:sp>
        <p:nvSpPr>
          <p:cNvPr id="55299" name="Rectangle 2"/>
          <p:cNvSpPr>
            <a:spLocks noGrp="1" noRot="1" noChangeAspect="1" noChangeArrowheads="1" noTextEdit="1"/>
          </p:cNvSpPr>
          <p:nvPr>
            <p:ph type="sldImg"/>
          </p:nvPr>
        </p:nvSpPr>
        <p:spPr>
          <a:xfrm>
            <a:off x="3343275" y="533400"/>
            <a:ext cx="3548063" cy="2660650"/>
          </a:xfrm>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432991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D5F9C3F-13B5-4029-8D67-0828D372B04D}" type="slidenum">
              <a:rPr lang="it-IT" smtClean="0">
                <a:latin typeface="Arial" charset="0"/>
              </a:rPr>
              <a:pPr/>
              <a:t>43</a:t>
            </a:fld>
            <a:endParaRPr lang="it-IT" smtClean="0">
              <a:latin typeface="Arial" charset="0"/>
            </a:endParaRPr>
          </a:p>
        </p:txBody>
      </p:sp>
      <p:sp>
        <p:nvSpPr>
          <p:cNvPr id="93187" name="Rectangle 2"/>
          <p:cNvSpPr>
            <a:spLocks noGrp="1" noRot="1" noChangeAspect="1" noChangeArrowheads="1" noTextEdit="1"/>
          </p:cNvSpPr>
          <p:nvPr>
            <p:ph type="sldImg"/>
          </p:nvPr>
        </p:nvSpPr>
        <p:spPr>
          <a:xfrm>
            <a:off x="3343275" y="533400"/>
            <a:ext cx="3548063" cy="2660650"/>
          </a:xfrm>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95873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057450-2211-4B1E-BBAF-6E53FC71426A}" type="slidenum">
              <a:rPr lang="it-IT" smtClean="0">
                <a:latin typeface="Arial" charset="0"/>
              </a:rPr>
              <a:pPr/>
              <a:t>44</a:t>
            </a:fld>
            <a:endParaRPr lang="it-IT" smtClean="0">
              <a:latin typeface="Arial" charset="0"/>
            </a:endParaRPr>
          </a:p>
        </p:txBody>
      </p:sp>
      <p:sp>
        <p:nvSpPr>
          <p:cNvPr id="94211" name="Rectangle 2"/>
          <p:cNvSpPr>
            <a:spLocks noGrp="1" noRot="1" noChangeAspect="1" noChangeArrowheads="1" noTextEdit="1"/>
          </p:cNvSpPr>
          <p:nvPr>
            <p:ph type="sldImg"/>
          </p:nvPr>
        </p:nvSpPr>
        <p:spPr>
          <a:xfrm>
            <a:off x="3343275" y="533400"/>
            <a:ext cx="3548063" cy="2660650"/>
          </a:xfrm>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092818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5035E21-78B0-48D2-9C08-BB46832F8641}" type="slidenum">
              <a:rPr lang="it-IT" smtClean="0">
                <a:latin typeface="Arial" charset="0"/>
              </a:rPr>
              <a:pPr/>
              <a:t>45</a:t>
            </a:fld>
            <a:endParaRPr lang="it-IT" smtClean="0">
              <a:latin typeface="Arial" charset="0"/>
            </a:endParaRPr>
          </a:p>
        </p:txBody>
      </p:sp>
      <p:sp>
        <p:nvSpPr>
          <p:cNvPr id="95235" name="Rectangle 2"/>
          <p:cNvSpPr>
            <a:spLocks noGrp="1" noRot="1" noChangeAspect="1" noChangeArrowheads="1" noTextEdit="1"/>
          </p:cNvSpPr>
          <p:nvPr>
            <p:ph type="sldImg"/>
          </p:nvPr>
        </p:nvSpPr>
        <p:spPr>
          <a:xfrm>
            <a:off x="3343275" y="533400"/>
            <a:ext cx="3548063" cy="2660650"/>
          </a:xfrm>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549110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8CF919E-4774-4A54-824E-6161C779752E}" type="slidenum">
              <a:rPr lang="it-IT" smtClean="0">
                <a:latin typeface="Arial" charset="0"/>
              </a:rPr>
              <a:pPr/>
              <a:t>46</a:t>
            </a:fld>
            <a:endParaRPr lang="it-IT" smtClean="0">
              <a:latin typeface="Arial" charset="0"/>
            </a:endParaRPr>
          </a:p>
        </p:txBody>
      </p:sp>
      <p:sp>
        <p:nvSpPr>
          <p:cNvPr id="96259" name="Rectangle 2"/>
          <p:cNvSpPr>
            <a:spLocks noGrp="1" noRot="1" noChangeAspect="1" noChangeArrowheads="1" noTextEdit="1"/>
          </p:cNvSpPr>
          <p:nvPr>
            <p:ph type="sldImg"/>
          </p:nvPr>
        </p:nvSpPr>
        <p:spPr>
          <a:xfrm>
            <a:off x="3343275" y="533400"/>
            <a:ext cx="3548063" cy="2660650"/>
          </a:xfrm>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1293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CED854A-A775-45BA-87DD-F7D748B3AA49}" type="slidenum">
              <a:rPr lang="it-IT" smtClean="0">
                <a:latin typeface="Arial" charset="0"/>
              </a:rPr>
              <a:pPr/>
              <a:t>5</a:t>
            </a:fld>
            <a:endParaRPr lang="it-IT" smtClean="0">
              <a:latin typeface="Arial" charset="0"/>
            </a:endParaRPr>
          </a:p>
        </p:txBody>
      </p:sp>
      <p:sp>
        <p:nvSpPr>
          <p:cNvPr id="56323" name="Rectangle 2"/>
          <p:cNvSpPr>
            <a:spLocks noGrp="1" noRot="1" noChangeAspect="1" noChangeArrowheads="1" noTextEdit="1"/>
          </p:cNvSpPr>
          <p:nvPr>
            <p:ph type="sldImg"/>
          </p:nvPr>
        </p:nvSpPr>
        <p:spPr>
          <a:xfrm>
            <a:off x="3343275" y="533400"/>
            <a:ext cx="3548063" cy="2660650"/>
          </a:xfrm>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28423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FC0D7B-84A0-4017-AAA8-652B1FE6951F}" type="slidenum">
              <a:rPr lang="it-IT" smtClean="0">
                <a:latin typeface="Arial" charset="0"/>
              </a:rPr>
              <a:pPr/>
              <a:t>6</a:t>
            </a:fld>
            <a:endParaRPr lang="it-IT" smtClean="0">
              <a:latin typeface="Arial" charset="0"/>
            </a:endParaRPr>
          </a:p>
        </p:txBody>
      </p:sp>
      <p:sp>
        <p:nvSpPr>
          <p:cNvPr id="57347" name="Rectangle 2"/>
          <p:cNvSpPr>
            <a:spLocks noGrp="1" noRot="1" noChangeAspect="1" noChangeArrowheads="1" noTextEdit="1"/>
          </p:cNvSpPr>
          <p:nvPr>
            <p:ph type="sldImg"/>
          </p:nvPr>
        </p:nvSpPr>
        <p:spPr>
          <a:xfrm>
            <a:off x="3343275" y="533400"/>
            <a:ext cx="3548063" cy="2660650"/>
          </a:xfrm>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79588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A87D7F1-983D-4FD8-9986-5B2EB40F7EC3}" type="slidenum">
              <a:rPr lang="it-IT" smtClean="0">
                <a:latin typeface="Arial" charset="0"/>
              </a:rPr>
              <a:pPr/>
              <a:t>7</a:t>
            </a:fld>
            <a:endParaRPr lang="it-IT" smtClean="0">
              <a:latin typeface="Arial" charset="0"/>
            </a:endParaRPr>
          </a:p>
        </p:txBody>
      </p:sp>
      <p:sp>
        <p:nvSpPr>
          <p:cNvPr id="58371" name="Rectangle 2"/>
          <p:cNvSpPr>
            <a:spLocks noGrp="1" noRot="1" noChangeAspect="1" noChangeArrowheads="1" noTextEdit="1"/>
          </p:cNvSpPr>
          <p:nvPr>
            <p:ph type="sldImg"/>
          </p:nvPr>
        </p:nvSpPr>
        <p:spPr>
          <a:xfrm>
            <a:off x="3343275" y="533400"/>
            <a:ext cx="3548063" cy="2660650"/>
          </a:xfrm>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80978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DE91955-7314-4B19-93C5-D02103B2343E}" type="slidenum">
              <a:rPr lang="it-IT" smtClean="0">
                <a:latin typeface="Arial" charset="0"/>
              </a:rPr>
              <a:pPr/>
              <a:t>8</a:t>
            </a:fld>
            <a:endParaRPr lang="it-IT" smtClean="0">
              <a:latin typeface="Arial" charset="0"/>
            </a:endParaRPr>
          </a:p>
        </p:txBody>
      </p:sp>
      <p:sp>
        <p:nvSpPr>
          <p:cNvPr id="59395" name="Rectangle 2"/>
          <p:cNvSpPr>
            <a:spLocks noGrp="1" noRot="1" noChangeAspect="1" noChangeArrowheads="1" noTextEdit="1"/>
          </p:cNvSpPr>
          <p:nvPr>
            <p:ph type="sldImg"/>
          </p:nvPr>
        </p:nvSpPr>
        <p:spPr>
          <a:xfrm>
            <a:off x="3343275" y="533400"/>
            <a:ext cx="3548063" cy="2660650"/>
          </a:xfrm>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4100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515728C-0BE6-4FE8-BD35-54A0E922107A}" type="slidenum">
              <a:rPr lang="it-IT" smtClean="0">
                <a:latin typeface="Arial" charset="0"/>
              </a:rPr>
              <a:pPr/>
              <a:t>9</a:t>
            </a:fld>
            <a:endParaRPr lang="it-IT" smtClean="0">
              <a:latin typeface="Arial" charset="0"/>
            </a:endParaRPr>
          </a:p>
        </p:txBody>
      </p:sp>
      <p:sp>
        <p:nvSpPr>
          <p:cNvPr id="60419" name="Rectangle 2"/>
          <p:cNvSpPr>
            <a:spLocks noGrp="1" noRot="1" noChangeAspect="1" noChangeArrowheads="1" noTextEdit="1"/>
          </p:cNvSpPr>
          <p:nvPr>
            <p:ph type="sldImg"/>
          </p:nvPr>
        </p:nvSpPr>
        <p:spPr>
          <a:xfrm>
            <a:off x="3343275" y="533400"/>
            <a:ext cx="3548063" cy="2660650"/>
          </a:xfrm>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8151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en-US">
                <a:latin typeface="Arial" pitchFamily="34"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latin typeface="Arial" pitchFamily="34"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latin typeface="Arial" pitchFamily="34" charset="0"/>
              </a:endParaRPr>
            </a:p>
          </p:txBody>
        </p:sp>
      </p:grpSp>
      <p:sp>
        <p:nvSpPr>
          <p:cNvPr id="51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it-IT"/>
              <a:t>Click to edit Master subtitle style</a:t>
            </a:r>
          </a:p>
        </p:txBody>
      </p:sp>
      <p:sp>
        <p:nvSpPr>
          <p:cNvPr id="5132" name="Rectangle 12"/>
          <p:cNvSpPr>
            <a:spLocks noGrp="1" noChangeArrowheads="1"/>
          </p:cNvSpPr>
          <p:nvPr>
            <p:ph type="ctrTitle"/>
          </p:nvPr>
        </p:nvSpPr>
        <p:spPr>
          <a:xfrm>
            <a:off x="838200" y="1443038"/>
            <a:ext cx="7086600" cy="1600200"/>
          </a:xfrm>
        </p:spPr>
        <p:txBody>
          <a:bodyPr anchor="ctr"/>
          <a:lstStyle>
            <a:lvl1pPr>
              <a:defRPr/>
            </a:lvl1pPr>
          </a:lstStyle>
          <a:p>
            <a:r>
              <a:rPr lang="it-IT"/>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it-IT"/>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288E7299-6D46-4A2B-90C1-B16CFCC46691}"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it-IT"/>
          </a:p>
        </p:txBody>
      </p:sp>
      <p:sp>
        <p:nvSpPr>
          <p:cNvPr id="5"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6" name="Rectangle 8"/>
          <p:cNvSpPr>
            <a:spLocks noGrp="1" noChangeArrowheads="1"/>
          </p:cNvSpPr>
          <p:nvPr>
            <p:ph type="sldNum" sz="quarter" idx="12"/>
          </p:nvPr>
        </p:nvSpPr>
        <p:spPr>
          <a:ln/>
        </p:spPr>
        <p:txBody>
          <a:bodyPr/>
          <a:lstStyle>
            <a:lvl1pPr>
              <a:defRPr/>
            </a:lvl1pPr>
          </a:lstStyle>
          <a:p>
            <a:pPr>
              <a:defRPr/>
            </a:pPr>
            <a:fld id="{5F2E6AC6-D9D7-4E97-B128-986C47479E88}"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83375" y="620713"/>
            <a:ext cx="1927225" cy="5475287"/>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900113" y="620713"/>
            <a:ext cx="5630862" cy="54752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it-IT"/>
          </a:p>
        </p:txBody>
      </p:sp>
      <p:sp>
        <p:nvSpPr>
          <p:cNvPr id="5"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6" name="Rectangle 8"/>
          <p:cNvSpPr>
            <a:spLocks noGrp="1" noChangeArrowheads="1"/>
          </p:cNvSpPr>
          <p:nvPr>
            <p:ph type="sldNum" sz="quarter" idx="12"/>
          </p:nvPr>
        </p:nvSpPr>
        <p:spPr>
          <a:ln/>
        </p:spPr>
        <p:txBody>
          <a:bodyPr/>
          <a:lstStyle>
            <a:lvl1pPr>
              <a:defRPr/>
            </a:lvl1pPr>
          </a:lstStyle>
          <a:p>
            <a:pPr>
              <a:defRPr/>
            </a:pPr>
            <a:fld id="{454B103D-065E-43B6-AAF4-B783CBDE0302}"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00113" y="620713"/>
            <a:ext cx="7158037" cy="744537"/>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949325" y="1981200"/>
            <a:ext cx="3754438"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856163" y="1981200"/>
            <a:ext cx="3754437"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it-IT"/>
          </a:p>
        </p:txBody>
      </p:sp>
      <p:sp>
        <p:nvSpPr>
          <p:cNvPr id="6"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7" name="Rectangle 8"/>
          <p:cNvSpPr>
            <a:spLocks noGrp="1" noChangeArrowheads="1"/>
          </p:cNvSpPr>
          <p:nvPr>
            <p:ph type="sldNum" sz="quarter" idx="12"/>
          </p:nvPr>
        </p:nvSpPr>
        <p:spPr>
          <a:ln/>
        </p:spPr>
        <p:txBody>
          <a:bodyPr/>
          <a:lstStyle>
            <a:lvl1pPr>
              <a:defRPr/>
            </a:lvl1pPr>
          </a:lstStyle>
          <a:p>
            <a:pPr>
              <a:defRPr/>
            </a:pPr>
            <a:fld id="{3A88403D-B794-4063-87CC-C173D365FE4B}"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it-IT"/>
          </a:p>
        </p:txBody>
      </p:sp>
      <p:sp>
        <p:nvSpPr>
          <p:cNvPr id="5"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6" name="Rectangle 8"/>
          <p:cNvSpPr>
            <a:spLocks noGrp="1" noChangeArrowheads="1"/>
          </p:cNvSpPr>
          <p:nvPr>
            <p:ph type="sldNum" sz="quarter" idx="12"/>
          </p:nvPr>
        </p:nvSpPr>
        <p:spPr>
          <a:ln/>
        </p:spPr>
        <p:txBody>
          <a:bodyPr/>
          <a:lstStyle>
            <a:lvl1pPr>
              <a:defRPr/>
            </a:lvl1pPr>
          </a:lstStyle>
          <a:p>
            <a:pPr>
              <a:defRPr/>
            </a:pPr>
            <a:fld id="{3ECE4F16-A1D7-433B-929F-EB914AF05B7C}"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dt" sz="half" idx="10"/>
          </p:nvPr>
        </p:nvSpPr>
        <p:spPr>
          <a:ln/>
        </p:spPr>
        <p:txBody>
          <a:bodyPr/>
          <a:lstStyle>
            <a:lvl1pPr>
              <a:defRPr/>
            </a:lvl1pPr>
          </a:lstStyle>
          <a:p>
            <a:pPr>
              <a:defRPr/>
            </a:pPr>
            <a:endParaRPr lang="it-IT"/>
          </a:p>
        </p:txBody>
      </p:sp>
      <p:sp>
        <p:nvSpPr>
          <p:cNvPr id="5"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6" name="Rectangle 8"/>
          <p:cNvSpPr>
            <a:spLocks noGrp="1" noChangeArrowheads="1"/>
          </p:cNvSpPr>
          <p:nvPr>
            <p:ph type="sldNum" sz="quarter" idx="12"/>
          </p:nvPr>
        </p:nvSpPr>
        <p:spPr>
          <a:ln/>
        </p:spPr>
        <p:txBody>
          <a:bodyPr/>
          <a:lstStyle>
            <a:lvl1pPr>
              <a:defRPr/>
            </a:lvl1pPr>
          </a:lstStyle>
          <a:p>
            <a:pPr>
              <a:defRPr/>
            </a:pPr>
            <a:fld id="{952A44D1-4EA7-48BE-A52B-240574401809}"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it-IT"/>
          </a:p>
        </p:txBody>
      </p:sp>
      <p:sp>
        <p:nvSpPr>
          <p:cNvPr id="6"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7" name="Rectangle 8"/>
          <p:cNvSpPr>
            <a:spLocks noGrp="1" noChangeArrowheads="1"/>
          </p:cNvSpPr>
          <p:nvPr>
            <p:ph type="sldNum" sz="quarter" idx="12"/>
          </p:nvPr>
        </p:nvSpPr>
        <p:spPr>
          <a:ln/>
        </p:spPr>
        <p:txBody>
          <a:bodyPr/>
          <a:lstStyle>
            <a:lvl1pPr>
              <a:defRPr/>
            </a:lvl1pPr>
          </a:lstStyle>
          <a:p>
            <a:pPr>
              <a:defRPr/>
            </a:pPr>
            <a:fld id="{44C59D4B-F196-473A-BF8B-0B59699909ED}"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it-IT"/>
          </a:p>
        </p:txBody>
      </p:sp>
      <p:sp>
        <p:nvSpPr>
          <p:cNvPr id="8"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9" name="Rectangle 8"/>
          <p:cNvSpPr>
            <a:spLocks noGrp="1" noChangeArrowheads="1"/>
          </p:cNvSpPr>
          <p:nvPr>
            <p:ph type="sldNum" sz="quarter" idx="12"/>
          </p:nvPr>
        </p:nvSpPr>
        <p:spPr>
          <a:ln/>
        </p:spPr>
        <p:txBody>
          <a:bodyPr/>
          <a:lstStyle>
            <a:lvl1pPr>
              <a:defRPr/>
            </a:lvl1pPr>
          </a:lstStyle>
          <a:p>
            <a:pPr>
              <a:defRPr/>
            </a:pPr>
            <a:fld id="{B19C6F8E-EB45-4DE2-A31D-31360C587CC3}"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it-IT"/>
          </a:p>
        </p:txBody>
      </p:sp>
      <p:sp>
        <p:nvSpPr>
          <p:cNvPr id="4"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5" name="Rectangle 8"/>
          <p:cNvSpPr>
            <a:spLocks noGrp="1" noChangeArrowheads="1"/>
          </p:cNvSpPr>
          <p:nvPr>
            <p:ph type="sldNum" sz="quarter" idx="12"/>
          </p:nvPr>
        </p:nvSpPr>
        <p:spPr>
          <a:ln/>
        </p:spPr>
        <p:txBody>
          <a:bodyPr/>
          <a:lstStyle>
            <a:lvl1pPr>
              <a:defRPr/>
            </a:lvl1pPr>
          </a:lstStyle>
          <a:p>
            <a:pPr>
              <a:defRPr/>
            </a:pPr>
            <a:fld id="{3F5C3FF4-3C61-420C-950C-E8D92F272A15}"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it-IT"/>
          </a:p>
        </p:txBody>
      </p:sp>
      <p:sp>
        <p:nvSpPr>
          <p:cNvPr id="3"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4" name="Rectangle 8"/>
          <p:cNvSpPr>
            <a:spLocks noGrp="1" noChangeArrowheads="1"/>
          </p:cNvSpPr>
          <p:nvPr>
            <p:ph type="sldNum" sz="quarter" idx="12"/>
          </p:nvPr>
        </p:nvSpPr>
        <p:spPr>
          <a:ln/>
        </p:spPr>
        <p:txBody>
          <a:bodyPr/>
          <a:lstStyle>
            <a:lvl1pPr>
              <a:defRPr/>
            </a:lvl1pPr>
          </a:lstStyle>
          <a:p>
            <a:pPr>
              <a:defRPr/>
            </a:pPr>
            <a:fld id="{DC79717B-1A5A-455C-AB7A-3145D2FD72AD}"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endParaRPr lang="it-IT"/>
          </a:p>
        </p:txBody>
      </p:sp>
      <p:sp>
        <p:nvSpPr>
          <p:cNvPr id="6"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7" name="Rectangle 8"/>
          <p:cNvSpPr>
            <a:spLocks noGrp="1" noChangeArrowheads="1"/>
          </p:cNvSpPr>
          <p:nvPr>
            <p:ph type="sldNum" sz="quarter" idx="12"/>
          </p:nvPr>
        </p:nvSpPr>
        <p:spPr>
          <a:ln/>
        </p:spPr>
        <p:txBody>
          <a:bodyPr/>
          <a:lstStyle>
            <a:lvl1pPr>
              <a:defRPr/>
            </a:lvl1pPr>
          </a:lstStyle>
          <a:p>
            <a:pPr>
              <a:defRPr/>
            </a:pPr>
            <a:fld id="{7B306F80-9A42-4D37-BF4F-58DF700506B2}"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endParaRPr lang="it-IT"/>
          </a:p>
        </p:txBody>
      </p:sp>
      <p:sp>
        <p:nvSpPr>
          <p:cNvPr id="6" name="Rectangle 7"/>
          <p:cNvSpPr>
            <a:spLocks noGrp="1" noChangeArrowheads="1"/>
          </p:cNvSpPr>
          <p:nvPr>
            <p:ph type="ftr" sz="quarter" idx="11"/>
          </p:nvPr>
        </p:nvSpPr>
        <p:spPr>
          <a:ln/>
        </p:spPr>
        <p:txBody>
          <a:bodyPr/>
          <a:lstStyle>
            <a:lvl1pPr>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7" name="Rectangle 8"/>
          <p:cNvSpPr>
            <a:spLocks noGrp="1" noChangeArrowheads="1"/>
          </p:cNvSpPr>
          <p:nvPr>
            <p:ph type="sldNum" sz="quarter" idx="12"/>
          </p:nvPr>
        </p:nvSpPr>
        <p:spPr>
          <a:ln/>
        </p:spPr>
        <p:txBody>
          <a:bodyPr/>
          <a:lstStyle>
            <a:lvl1pPr>
              <a:defRPr/>
            </a:lvl1pPr>
          </a:lstStyle>
          <a:p>
            <a:pPr>
              <a:defRPr/>
            </a:pPr>
            <a:fld id="{57F4419B-67CF-43C4-A205-EF599975052E}"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09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5364" name="Rectangle 4"/>
          <p:cNvSpPr>
            <a:spLocks noGrp="1" noChangeArrowheads="1"/>
          </p:cNvSpPr>
          <p:nvPr>
            <p:ph type="title"/>
          </p:nvPr>
        </p:nvSpPr>
        <p:spPr bwMode="auto">
          <a:xfrm>
            <a:off x="900113" y="620713"/>
            <a:ext cx="7158037" cy="7445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Click to edit Master title style</a:t>
            </a:r>
          </a:p>
        </p:txBody>
      </p:sp>
      <p:sp>
        <p:nvSpPr>
          <p:cNvPr id="15365"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410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it-IT"/>
          </a:p>
        </p:txBody>
      </p:sp>
      <p:sp>
        <p:nvSpPr>
          <p:cNvPr id="4103"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4104"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7C00805D-1277-452D-B767-FC49855FA90A}" type="slidenum">
              <a:rPr lang="it-IT"/>
              <a:pPr>
                <a:defRPr/>
              </a:pPr>
              <a:t>‹#›</a:t>
            </a:fld>
            <a:endParaRPr lang="it-IT"/>
          </a:p>
        </p:txBody>
      </p:sp>
      <p:sp>
        <p:nvSpPr>
          <p:cNvPr id="4105"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latin typeface="Arial" pitchFamily="34" charset="0"/>
            </a:endParaRPr>
          </a:p>
        </p:txBody>
      </p:sp>
      <p:sp>
        <p:nvSpPr>
          <p:cNvPr id="4106"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4.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7.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1.wmf"/><Relationship Id="rId4" Type="http://schemas.openxmlformats.org/officeDocument/2006/relationships/oleObject" Target="../embeddings/oleObject13.bin"/><Relationship Id="rId9" Type="http://schemas.openxmlformats.org/officeDocument/2006/relationships/image" Target="../media/image3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8.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34.wmf"/><Relationship Id="rId4" Type="http://schemas.openxmlformats.org/officeDocument/2006/relationships/oleObject" Target="../embeddings/oleObject16.bin"/><Relationship Id="rId9"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51.w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57.wmf"/><Relationship Id="rId3" Type="http://schemas.openxmlformats.org/officeDocument/2006/relationships/notesSlide" Target="../notesSlides/notesSlide29.xml"/><Relationship Id="rId7" Type="http://schemas.openxmlformats.org/officeDocument/2006/relationships/image" Target="../media/image54.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55.wmf"/><Relationship Id="rId1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image" Target="../media/image65.wmf"/><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notesSlide" Target="../notesSlides/notesSlide35.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67.wmf"/><Relationship Id="rId4"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3.png"/><Relationship Id="rId5" Type="http://schemas.openxmlformats.org/officeDocument/2006/relationships/image" Target="../media/image82.w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7411" name="Rectangle 2"/>
          <p:cNvSpPr>
            <a:spLocks noGrp="1" noChangeArrowheads="1"/>
          </p:cNvSpPr>
          <p:nvPr>
            <p:ph type="ctrTitle"/>
          </p:nvPr>
        </p:nvSpPr>
        <p:spPr/>
        <p:txBody>
          <a:bodyPr/>
          <a:lstStyle/>
          <a:p>
            <a:pPr eaLnBrk="1" hangingPunct="1"/>
            <a:r>
              <a:rPr lang="en-US" dirty="0" smtClean="0"/>
              <a:t>High Brilliance Beam Diagnostic</a:t>
            </a:r>
          </a:p>
        </p:txBody>
      </p:sp>
      <p:sp>
        <p:nvSpPr>
          <p:cNvPr id="17412" name="Rectangle 3"/>
          <p:cNvSpPr>
            <a:spLocks noGrp="1" noChangeArrowheads="1"/>
          </p:cNvSpPr>
          <p:nvPr>
            <p:ph type="subTitle" idx="1"/>
          </p:nvPr>
        </p:nvSpPr>
        <p:spPr/>
        <p:txBody>
          <a:bodyPr/>
          <a:lstStyle/>
          <a:p>
            <a:pPr marL="609600" indent="-609600" algn="ctr" eaLnBrk="1" hangingPunct="1"/>
            <a:r>
              <a:rPr lang="it-IT" sz="2800" dirty="0" smtClean="0"/>
              <a:t>A. </a:t>
            </a:r>
            <a:r>
              <a:rPr lang="it-IT" sz="2800" dirty="0" err="1" smtClean="0"/>
              <a:t>Cianchi</a:t>
            </a:r>
            <a:endParaRPr lang="it-IT" sz="2800" dirty="0" smtClean="0"/>
          </a:p>
          <a:p>
            <a:pPr marL="609600" indent="-609600" algn="ctr" eaLnBrk="1" hangingPunct="1"/>
            <a:r>
              <a:rPr lang="it-IT" sz="2800" dirty="0" err="1" smtClean="0"/>
              <a:t>University</a:t>
            </a:r>
            <a:r>
              <a:rPr lang="it-IT" sz="2800" dirty="0" smtClean="0"/>
              <a:t> </a:t>
            </a:r>
            <a:r>
              <a:rPr lang="it-IT" sz="2800" dirty="0" err="1" smtClean="0"/>
              <a:t>of</a:t>
            </a:r>
            <a:r>
              <a:rPr lang="it-IT" sz="2800" dirty="0" smtClean="0"/>
              <a:t> </a:t>
            </a:r>
            <a:r>
              <a:rPr lang="it-IT" sz="2800" dirty="0" err="1" smtClean="0"/>
              <a:t>Rome</a:t>
            </a:r>
            <a:r>
              <a:rPr lang="it-IT" sz="2800" dirty="0" smtClean="0"/>
              <a:t> “</a:t>
            </a:r>
            <a:r>
              <a:rPr lang="it-IT" sz="2800" dirty="0" err="1" smtClean="0"/>
              <a:t>Tor</a:t>
            </a:r>
            <a:r>
              <a:rPr lang="it-IT" sz="2800" dirty="0" smtClean="0"/>
              <a:t> Vergata” </a:t>
            </a:r>
          </a:p>
          <a:p>
            <a:pPr marL="609600" indent="-609600" algn="ctr" eaLnBrk="1" hangingPunct="1"/>
            <a:r>
              <a:rPr lang="it-IT" sz="2800" dirty="0" smtClean="0"/>
              <a:t>and INFN</a:t>
            </a:r>
          </a:p>
          <a:p>
            <a:pPr marL="609600" indent="-609600" eaLnBrk="1" hangingPunct="1"/>
            <a:endParaRPr lang="it-IT"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a:xfrm>
            <a:off x="928662" y="1571612"/>
            <a:ext cx="7929618" cy="1357322"/>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4579" name="Rectangle 2"/>
          <p:cNvSpPr>
            <a:spLocks noGrp="1" noChangeArrowheads="1"/>
          </p:cNvSpPr>
          <p:nvPr>
            <p:ph type="title"/>
          </p:nvPr>
        </p:nvSpPr>
        <p:spPr/>
        <p:txBody>
          <a:bodyPr/>
          <a:lstStyle/>
          <a:p>
            <a:pPr eaLnBrk="1" hangingPunct="1"/>
            <a:r>
              <a:rPr lang="en-US" smtClean="0"/>
              <a:t>Intercepting devices</a:t>
            </a:r>
          </a:p>
        </p:txBody>
      </p:sp>
      <p:sp>
        <p:nvSpPr>
          <p:cNvPr id="24580" name="Rectangle 3"/>
          <p:cNvSpPr>
            <a:spLocks noGrp="1" noChangeArrowheads="1"/>
          </p:cNvSpPr>
          <p:nvPr>
            <p:ph type="body" idx="1"/>
          </p:nvPr>
        </p:nvSpPr>
        <p:spPr>
          <a:xfrm>
            <a:off x="500035" y="1571612"/>
            <a:ext cx="8110566" cy="4737113"/>
          </a:xfrm>
        </p:spPr>
        <p:txBody>
          <a:bodyPr>
            <a:normAutofit/>
          </a:bodyPr>
          <a:lstStyle/>
          <a:p>
            <a:pPr eaLnBrk="1" hangingPunct="1">
              <a:lnSpc>
                <a:spcPct val="80000"/>
              </a:lnSpc>
            </a:pPr>
            <a:r>
              <a:rPr lang="en-US" sz="1800" dirty="0" smtClean="0"/>
              <a:t>OTR monitors </a:t>
            </a:r>
          </a:p>
          <a:p>
            <a:pPr lvl="1" eaLnBrk="1" hangingPunct="1">
              <a:lnSpc>
                <a:spcPct val="80000"/>
              </a:lnSpc>
            </a:pPr>
            <a:r>
              <a:rPr lang="en-US" sz="1600" dirty="0" smtClean="0"/>
              <a:t>High energy (&gt;tens of </a:t>
            </a:r>
            <a:r>
              <a:rPr lang="en-US" sz="1600" dirty="0" err="1" smtClean="0"/>
              <a:t>MeV</a:t>
            </a:r>
            <a:r>
              <a:rPr lang="en-US" sz="1600" dirty="0" smtClean="0"/>
              <a:t>), high charge (&gt;hundreds of </a:t>
            </a:r>
            <a:r>
              <a:rPr lang="en-US" sz="1600" dirty="0" err="1" smtClean="0"/>
              <a:t>pC</a:t>
            </a:r>
            <a:r>
              <a:rPr lang="en-US" sz="1600" dirty="0" smtClean="0"/>
              <a:t>)</a:t>
            </a:r>
          </a:p>
          <a:p>
            <a:pPr lvl="1" eaLnBrk="1" hangingPunct="1">
              <a:lnSpc>
                <a:spcPct val="80000"/>
              </a:lnSpc>
            </a:pPr>
            <a:r>
              <a:rPr lang="en-US" sz="1600" dirty="0" smtClean="0"/>
              <a:t>No saturation</a:t>
            </a:r>
          </a:p>
          <a:p>
            <a:pPr lvl="1" eaLnBrk="1" hangingPunct="1">
              <a:lnSpc>
                <a:spcPct val="80000"/>
              </a:lnSpc>
            </a:pPr>
            <a:r>
              <a:rPr lang="en-US" sz="1600" dirty="0" smtClean="0"/>
              <a:t>Resolution limit closed to optical diffraction limit</a:t>
            </a:r>
          </a:p>
          <a:p>
            <a:pPr lvl="1" eaLnBrk="1" hangingPunct="1">
              <a:lnSpc>
                <a:spcPct val="80000"/>
              </a:lnSpc>
            </a:pPr>
            <a:r>
              <a:rPr lang="en-US" sz="1600" dirty="0" smtClean="0"/>
              <a:t>Surface effect</a:t>
            </a:r>
          </a:p>
          <a:p>
            <a:pPr lvl="1" eaLnBrk="1" hangingPunct="1">
              <a:lnSpc>
                <a:spcPct val="80000"/>
              </a:lnSpc>
            </a:pPr>
            <a:endParaRPr lang="en-US" sz="1600" dirty="0" smtClean="0"/>
          </a:p>
          <a:p>
            <a:pPr eaLnBrk="1" hangingPunct="1">
              <a:lnSpc>
                <a:spcPct val="80000"/>
              </a:lnSpc>
            </a:pPr>
            <a:r>
              <a:rPr lang="en-US" sz="1800" dirty="0" err="1" smtClean="0"/>
              <a:t>Scintillator</a:t>
            </a:r>
            <a:r>
              <a:rPr lang="en-US" sz="1800" dirty="0" smtClean="0"/>
              <a:t> (like YAG:CE)</a:t>
            </a:r>
          </a:p>
          <a:p>
            <a:pPr lvl="1" eaLnBrk="1" hangingPunct="1">
              <a:lnSpc>
                <a:spcPct val="80000"/>
              </a:lnSpc>
            </a:pPr>
            <a:r>
              <a:rPr lang="en-US" sz="1600" dirty="0" smtClean="0"/>
              <a:t>Large number of photons</a:t>
            </a:r>
          </a:p>
          <a:p>
            <a:pPr lvl="1" eaLnBrk="1" hangingPunct="1">
              <a:lnSpc>
                <a:spcPct val="80000"/>
              </a:lnSpc>
            </a:pPr>
            <a:r>
              <a:rPr lang="en-US" sz="1600" dirty="0" smtClean="0"/>
              <a:t>Resolution limited to grain dimension (down to few microns)</a:t>
            </a:r>
          </a:p>
          <a:p>
            <a:pPr lvl="1" eaLnBrk="1" hangingPunct="1">
              <a:lnSpc>
                <a:spcPct val="80000"/>
              </a:lnSpc>
            </a:pPr>
            <a:r>
              <a:rPr lang="en-US" sz="1600" dirty="0" smtClean="0"/>
              <a:t>Saturation depending of the doping level</a:t>
            </a:r>
          </a:p>
          <a:p>
            <a:pPr lvl="1" eaLnBrk="1" hangingPunct="1">
              <a:lnSpc>
                <a:spcPct val="80000"/>
              </a:lnSpc>
            </a:pPr>
            <a:r>
              <a:rPr lang="en-US" sz="1600" dirty="0" smtClean="0"/>
              <a:t>Bulk effect</a:t>
            </a:r>
          </a:p>
          <a:p>
            <a:pPr lvl="1" eaLnBrk="1" hangingPunct="1">
              <a:lnSpc>
                <a:spcPct val="80000"/>
              </a:lnSpc>
            </a:pPr>
            <a:r>
              <a:rPr lang="en-US" sz="1600" dirty="0" smtClean="0"/>
              <a:t>Thin crystal to prevent blurring effect</a:t>
            </a:r>
          </a:p>
          <a:p>
            <a:pPr eaLnBrk="1" hangingPunct="1">
              <a:lnSpc>
                <a:spcPct val="80000"/>
              </a:lnSpc>
            </a:pPr>
            <a:r>
              <a:rPr lang="en-US" sz="1800" dirty="0" smtClean="0"/>
              <a:t>Wire scanner</a:t>
            </a:r>
          </a:p>
          <a:p>
            <a:pPr lvl="1" eaLnBrk="1" hangingPunct="1">
              <a:lnSpc>
                <a:spcPct val="80000"/>
              </a:lnSpc>
            </a:pPr>
            <a:r>
              <a:rPr lang="en-US" sz="1600" dirty="0" smtClean="0"/>
              <a:t>Multiple scattering reduced</a:t>
            </a:r>
          </a:p>
          <a:p>
            <a:pPr lvl="1" eaLnBrk="1" hangingPunct="1">
              <a:lnSpc>
                <a:spcPct val="80000"/>
              </a:lnSpc>
            </a:pPr>
            <a:r>
              <a:rPr lang="en-US" sz="1600" dirty="0" smtClean="0"/>
              <a:t>Higher beam power</a:t>
            </a:r>
          </a:p>
          <a:p>
            <a:pPr lvl="1" eaLnBrk="1" hangingPunct="1">
              <a:lnSpc>
                <a:spcPct val="80000"/>
              </a:lnSpc>
            </a:pPr>
            <a:r>
              <a:rPr lang="en-US" sz="1600" dirty="0" err="1" smtClean="0"/>
              <a:t>Multishot</a:t>
            </a:r>
            <a:r>
              <a:rPr lang="en-US" sz="1600" dirty="0" smtClean="0"/>
              <a:t> measurement</a:t>
            </a:r>
          </a:p>
          <a:p>
            <a:pPr lvl="1" eaLnBrk="1" hangingPunct="1">
              <a:lnSpc>
                <a:spcPct val="80000"/>
              </a:lnSpc>
            </a:pPr>
            <a:r>
              <a:rPr lang="en-US" sz="1600" dirty="0" smtClean="0"/>
              <a:t>1 D </a:t>
            </a:r>
          </a:p>
          <a:p>
            <a:pPr lvl="1" eaLnBrk="1" hangingPunct="1">
              <a:lnSpc>
                <a:spcPct val="80000"/>
              </a:lnSpc>
            </a:pPr>
            <a:r>
              <a:rPr lang="en-US" sz="1600" dirty="0" smtClean="0"/>
              <a:t>Complex hardware installation</a:t>
            </a:r>
          </a:p>
        </p:txBody>
      </p:sp>
      <p:grpSp>
        <p:nvGrpSpPr>
          <p:cNvPr id="6" name="Gruppo 5"/>
          <p:cNvGrpSpPr/>
          <p:nvPr/>
        </p:nvGrpSpPr>
        <p:grpSpPr>
          <a:xfrm>
            <a:off x="6929454" y="3643314"/>
            <a:ext cx="1785950" cy="1678856"/>
            <a:chOff x="3132138" y="2205038"/>
            <a:chExt cx="3600450" cy="3384550"/>
          </a:xfrm>
        </p:grpSpPr>
        <p:sp>
          <p:nvSpPr>
            <p:cNvPr id="7" name="Rectangle 2"/>
            <p:cNvSpPr>
              <a:spLocks noChangeArrowheads="1"/>
            </p:cNvSpPr>
            <p:nvPr/>
          </p:nvSpPr>
          <p:spPr bwMode="auto">
            <a:xfrm rot="2223535">
              <a:off x="3708400" y="2205038"/>
              <a:ext cx="3024188" cy="5762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 name="Line 3"/>
            <p:cNvSpPr>
              <a:spLocks noChangeShapeType="1"/>
            </p:cNvSpPr>
            <p:nvPr/>
          </p:nvSpPr>
          <p:spPr bwMode="auto">
            <a:xfrm>
              <a:off x="3132138" y="2492375"/>
              <a:ext cx="1584325" cy="0"/>
            </a:xfrm>
            <a:prstGeom prst="line">
              <a:avLst/>
            </a:prstGeom>
            <a:noFill/>
            <a:ln w="38100">
              <a:solidFill>
                <a:srgbClr val="FF0000"/>
              </a:solidFill>
              <a:round/>
              <a:headEnd/>
              <a:tailEnd/>
            </a:ln>
            <a:effectLst/>
          </p:spPr>
          <p:txBody>
            <a:bodyPr/>
            <a:lstStyle/>
            <a:p>
              <a:endParaRPr lang="en-US"/>
            </a:p>
          </p:txBody>
        </p:sp>
        <p:sp>
          <p:nvSpPr>
            <p:cNvPr id="9" name="Line 4"/>
            <p:cNvSpPr>
              <a:spLocks noChangeShapeType="1"/>
            </p:cNvSpPr>
            <p:nvPr/>
          </p:nvSpPr>
          <p:spPr bwMode="auto">
            <a:xfrm>
              <a:off x="3419475" y="2708275"/>
              <a:ext cx="1584325" cy="0"/>
            </a:xfrm>
            <a:prstGeom prst="line">
              <a:avLst/>
            </a:prstGeom>
            <a:noFill/>
            <a:ln w="38100">
              <a:solidFill>
                <a:srgbClr val="FF0000"/>
              </a:solidFill>
              <a:round/>
              <a:headEnd/>
              <a:tailEnd/>
            </a:ln>
            <a:effectLst/>
          </p:spPr>
          <p:txBody>
            <a:bodyPr/>
            <a:lstStyle/>
            <a:p>
              <a:endParaRPr lang="en-US"/>
            </a:p>
          </p:txBody>
        </p:sp>
        <p:sp>
          <p:nvSpPr>
            <p:cNvPr id="10" name="Line 5"/>
            <p:cNvSpPr>
              <a:spLocks noChangeShapeType="1"/>
            </p:cNvSpPr>
            <p:nvPr/>
          </p:nvSpPr>
          <p:spPr bwMode="auto">
            <a:xfrm>
              <a:off x="4716463" y="2492375"/>
              <a:ext cx="0" cy="2449513"/>
            </a:xfrm>
            <a:prstGeom prst="line">
              <a:avLst/>
            </a:prstGeom>
            <a:noFill/>
            <a:ln w="38100">
              <a:solidFill>
                <a:schemeClr val="tx2"/>
              </a:solidFill>
              <a:round/>
              <a:headEnd/>
              <a:tailEnd/>
            </a:ln>
            <a:effectLst/>
          </p:spPr>
          <p:txBody>
            <a:bodyPr/>
            <a:lstStyle/>
            <a:p>
              <a:endParaRPr lang="en-US"/>
            </a:p>
          </p:txBody>
        </p:sp>
        <p:sp>
          <p:nvSpPr>
            <p:cNvPr id="11" name="Line 6"/>
            <p:cNvSpPr>
              <a:spLocks noChangeShapeType="1"/>
            </p:cNvSpPr>
            <p:nvPr/>
          </p:nvSpPr>
          <p:spPr bwMode="auto">
            <a:xfrm>
              <a:off x="5008563" y="2708275"/>
              <a:ext cx="0" cy="2232025"/>
            </a:xfrm>
            <a:prstGeom prst="line">
              <a:avLst/>
            </a:prstGeom>
            <a:noFill/>
            <a:ln w="38100">
              <a:solidFill>
                <a:schemeClr val="tx2"/>
              </a:solidFill>
              <a:round/>
              <a:headEnd/>
              <a:tailEnd/>
            </a:ln>
            <a:effectLst/>
          </p:spPr>
          <p:txBody>
            <a:bodyPr/>
            <a:lstStyle/>
            <a:p>
              <a:endParaRPr lang="en-US"/>
            </a:p>
          </p:txBody>
        </p:sp>
        <p:sp>
          <p:nvSpPr>
            <p:cNvPr id="12" name="Line 8"/>
            <p:cNvSpPr>
              <a:spLocks noChangeShapeType="1"/>
            </p:cNvSpPr>
            <p:nvPr/>
          </p:nvSpPr>
          <p:spPr bwMode="auto">
            <a:xfrm>
              <a:off x="5003800" y="2708275"/>
              <a:ext cx="936625" cy="0"/>
            </a:xfrm>
            <a:prstGeom prst="line">
              <a:avLst/>
            </a:prstGeom>
            <a:noFill/>
            <a:ln w="38100">
              <a:solidFill>
                <a:srgbClr val="FF0000"/>
              </a:solidFill>
              <a:prstDash val="sysDot"/>
              <a:round/>
              <a:headEnd/>
              <a:tailEnd/>
            </a:ln>
            <a:effectLst/>
          </p:spPr>
          <p:txBody>
            <a:bodyPr/>
            <a:lstStyle/>
            <a:p>
              <a:endParaRPr lang="en-US"/>
            </a:p>
          </p:txBody>
        </p:sp>
        <p:sp>
          <p:nvSpPr>
            <p:cNvPr id="13" name="Line 9"/>
            <p:cNvSpPr>
              <a:spLocks noChangeShapeType="1"/>
            </p:cNvSpPr>
            <p:nvPr/>
          </p:nvSpPr>
          <p:spPr bwMode="auto">
            <a:xfrm>
              <a:off x="4716463" y="2492375"/>
              <a:ext cx="936625" cy="0"/>
            </a:xfrm>
            <a:prstGeom prst="line">
              <a:avLst/>
            </a:prstGeom>
            <a:noFill/>
            <a:ln w="38100">
              <a:solidFill>
                <a:srgbClr val="FF0000"/>
              </a:solidFill>
              <a:prstDash val="sysDot"/>
              <a:round/>
              <a:headEnd/>
              <a:tailEnd/>
            </a:ln>
            <a:effectLst/>
          </p:spPr>
          <p:txBody>
            <a:bodyPr/>
            <a:lstStyle/>
            <a:p>
              <a:endParaRPr lang="en-US"/>
            </a:p>
          </p:txBody>
        </p:sp>
        <p:sp>
          <p:nvSpPr>
            <p:cNvPr id="14" name="Line 10"/>
            <p:cNvSpPr>
              <a:spLocks noChangeShapeType="1"/>
            </p:cNvSpPr>
            <p:nvPr/>
          </p:nvSpPr>
          <p:spPr bwMode="auto">
            <a:xfrm>
              <a:off x="5940425" y="2708275"/>
              <a:ext cx="0" cy="2233613"/>
            </a:xfrm>
            <a:prstGeom prst="line">
              <a:avLst/>
            </a:prstGeom>
            <a:noFill/>
            <a:ln w="38100">
              <a:solidFill>
                <a:schemeClr val="tx2"/>
              </a:solidFill>
              <a:round/>
              <a:headEnd/>
              <a:tailEnd/>
            </a:ln>
            <a:effectLst/>
          </p:spPr>
          <p:txBody>
            <a:bodyPr/>
            <a:lstStyle/>
            <a:p>
              <a:endParaRPr lang="en-US"/>
            </a:p>
          </p:txBody>
        </p:sp>
        <p:sp>
          <p:nvSpPr>
            <p:cNvPr id="15" name="Line 11"/>
            <p:cNvSpPr>
              <a:spLocks noChangeShapeType="1"/>
            </p:cNvSpPr>
            <p:nvPr/>
          </p:nvSpPr>
          <p:spPr bwMode="auto">
            <a:xfrm>
              <a:off x="4716336" y="5229416"/>
              <a:ext cx="360362" cy="0"/>
            </a:xfrm>
            <a:prstGeom prst="line">
              <a:avLst/>
            </a:prstGeom>
            <a:noFill/>
            <a:ln w="38100">
              <a:solidFill>
                <a:schemeClr val="tx1"/>
              </a:solidFill>
              <a:round/>
              <a:headEnd type="triangle" w="med" len="med"/>
              <a:tailEnd type="triangle" w="med" len="med"/>
            </a:ln>
            <a:effectLst/>
          </p:spPr>
          <p:txBody>
            <a:bodyPr/>
            <a:lstStyle/>
            <a:p>
              <a:endParaRPr lang="en-US"/>
            </a:p>
          </p:txBody>
        </p:sp>
        <p:pic>
          <p:nvPicPr>
            <p:cNvPr id="16" name="Picture 12"/>
            <p:cNvPicPr>
              <a:picLocks noChangeAspect="1" noChangeArrowheads="1"/>
            </p:cNvPicPr>
            <p:nvPr/>
          </p:nvPicPr>
          <p:blipFill>
            <a:blip r:embed="rId3">
              <a:clrChange>
                <a:clrFrom>
                  <a:srgbClr val="F5FFFD"/>
                </a:clrFrom>
                <a:clrTo>
                  <a:srgbClr val="F5FFFD">
                    <a:alpha val="0"/>
                  </a:srgbClr>
                </a:clrTo>
              </a:clrChange>
            </a:blip>
            <a:srcRect/>
            <a:stretch>
              <a:fillRect/>
            </a:stretch>
          </p:blipFill>
          <p:spPr bwMode="auto">
            <a:xfrm>
              <a:off x="5219637" y="5084763"/>
              <a:ext cx="504825" cy="504825"/>
            </a:xfrm>
            <a:prstGeom prst="rect">
              <a:avLst/>
            </a:prstGeom>
            <a:noFill/>
            <a:ln w="9525">
              <a:noFill/>
              <a:miter lim="800000"/>
              <a:headEnd/>
              <a:tailEnd/>
            </a:ln>
            <a:effectLst/>
          </p:spPr>
        </p:pic>
        <p:sp>
          <p:nvSpPr>
            <p:cNvPr id="17" name="Line 13"/>
            <p:cNvSpPr>
              <a:spLocks noChangeShapeType="1"/>
            </p:cNvSpPr>
            <p:nvPr/>
          </p:nvSpPr>
          <p:spPr bwMode="auto">
            <a:xfrm>
              <a:off x="4716463" y="4868863"/>
              <a:ext cx="1223962" cy="0"/>
            </a:xfrm>
            <a:prstGeom prst="line">
              <a:avLst/>
            </a:prstGeom>
            <a:noFill/>
            <a:ln w="38100">
              <a:solidFill>
                <a:schemeClr val="tx1"/>
              </a:solidFill>
              <a:round/>
              <a:headEnd type="triangle" w="med" len="med"/>
              <a:tailEnd type="triangle" w="med" len="med"/>
            </a:ln>
            <a:effectLst/>
          </p:spPr>
          <p:txBody>
            <a:bodyPr/>
            <a:lstStyle/>
            <a:p>
              <a:endParaRPr lang="en-US"/>
            </a:p>
          </p:txBody>
        </p:sp>
      </p:grpSp>
      <p:pic>
        <p:nvPicPr>
          <p:cNvPr id="18"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00826" y="1340399"/>
            <a:ext cx="2571768" cy="1588535"/>
          </a:xfrm>
          <a:prstGeom prst="rect">
            <a:avLst/>
          </a:prstGeom>
          <a:noFill/>
        </p:spPr>
      </p:pic>
      <p:sp>
        <p:nvSpPr>
          <p:cNvPr id="20" name="Rettangolo 19"/>
          <p:cNvSpPr/>
          <p:nvPr/>
        </p:nvSpPr>
        <p:spPr>
          <a:xfrm>
            <a:off x="928662" y="3000372"/>
            <a:ext cx="5786478" cy="1571636"/>
          </a:xfrm>
          <a:prstGeom prst="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p:cNvSpPr/>
          <p:nvPr/>
        </p:nvSpPr>
        <p:spPr>
          <a:xfrm>
            <a:off x="6715140" y="3000372"/>
            <a:ext cx="2143140" cy="2714644"/>
          </a:xfrm>
          <a:prstGeom prst="rect">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pic>
        <p:nvPicPr>
          <p:cNvPr id="3076" name="Picture 2" descr="beamletMeas"/>
          <p:cNvPicPr>
            <a:picLocks noChangeAspect="1" noChangeArrowheads="1"/>
          </p:cNvPicPr>
          <p:nvPr/>
        </p:nvPicPr>
        <p:blipFill>
          <a:blip r:embed="rId4"/>
          <a:srcRect/>
          <a:stretch>
            <a:fillRect/>
          </a:stretch>
        </p:blipFill>
        <p:spPr bwMode="auto">
          <a:xfrm>
            <a:off x="395288" y="1728788"/>
            <a:ext cx="4824412" cy="2492375"/>
          </a:xfrm>
          <a:prstGeom prst="rect">
            <a:avLst/>
          </a:prstGeom>
          <a:noFill/>
          <a:ln w="9525">
            <a:noFill/>
            <a:miter lim="800000"/>
            <a:headEnd/>
            <a:tailEnd/>
          </a:ln>
        </p:spPr>
      </p:pic>
      <p:sp>
        <p:nvSpPr>
          <p:cNvPr id="3077" name="Text Box 3"/>
          <p:cNvSpPr txBox="1">
            <a:spLocks noChangeArrowheads="1"/>
          </p:cNvSpPr>
          <p:nvPr/>
        </p:nvSpPr>
        <p:spPr bwMode="auto">
          <a:xfrm>
            <a:off x="5364163" y="2205038"/>
            <a:ext cx="3600450" cy="1311275"/>
          </a:xfrm>
          <a:prstGeom prst="rect">
            <a:avLst/>
          </a:prstGeom>
          <a:noFill/>
          <a:ln w="9525">
            <a:noFill/>
            <a:miter lim="800000"/>
            <a:headEnd/>
            <a:tailEnd/>
          </a:ln>
        </p:spPr>
        <p:txBody>
          <a:bodyPr lIns="91431" tIns="45716" rIns="91431" bIns="45716">
            <a:spAutoFit/>
          </a:bodyPr>
          <a:lstStyle/>
          <a:p>
            <a:pPr algn="just" eaLnBrk="0" hangingPunct="0">
              <a:spcBef>
                <a:spcPct val="50000"/>
              </a:spcBef>
            </a:pPr>
            <a:r>
              <a:rPr lang="en-US" sz="2000" dirty="0">
                <a:latin typeface="Calibri" pitchFamily="34" charset="0"/>
              </a:rPr>
              <a:t>To measure the </a:t>
            </a:r>
            <a:r>
              <a:rPr lang="en-US" sz="2000" dirty="0" err="1">
                <a:latin typeface="Calibri" pitchFamily="34" charset="0"/>
              </a:rPr>
              <a:t>emittance</a:t>
            </a:r>
            <a:r>
              <a:rPr lang="en-US" sz="2000" dirty="0">
                <a:latin typeface="Calibri" pitchFamily="34" charset="0"/>
              </a:rPr>
              <a:t> for a space charge dominated beam the used technique is </a:t>
            </a:r>
            <a:r>
              <a:rPr lang="en-US" sz="2000" dirty="0" smtClean="0">
                <a:latin typeface="Calibri" pitchFamily="34" charset="0"/>
              </a:rPr>
              <a:t>known </a:t>
            </a:r>
            <a:r>
              <a:rPr lang="en-US" sz="2000" dirty="0">
                <a:latin typeface="Calibri" pitchFamily="34" charset="0"/>
              </a:rPr>
              <a:t>1-D pepper-pot</a:t>
            </a:r>
          </a:p>
        </p:txBody>
      </p:sp>
      <p:sp>
        <p:nvSpPr>
          <p:cNvPr id="3078" name="Rectangle 4"/>
          <p:cNvSpPr>
            <a:spLocks noGrp="1" noChangeArrowheads="1"/>
          </p:cNvSpPr>
          <p:nvPr>
            <p:ph type="title"/>
          </p:nvPr>
        </p:nvSpPr>
        <p:spPr>
          <a:xfrm>
            <a:off x="1042988" y="836613"/>
            <a:ext cx="7077075" cy="509587"/>
          </a:xfrm>
        </p:spPr>
        <p:txBody>
          <a:bodyPr/>
          <a:lstStyle/>
          <a:p>
            <a:pPr eaLnBrk="1" hangingPunct="1"/>
            <a:r>
              <a:rPr lang="en-US" sz="2800" smtClean="0"/>
              <a:t>Emittance measurements with space charge</a:t>
            </a:r>
          </a:p>
        </p:txBody>
      </p:sp>
      <p:graphicFrame>
        <p:nvGraphicFramePr>
          <p:cNvPr id="3074" name="Object 5"/>
          <p:cNvGraphicFramePr>
            <a:graphicFrameLocks noGrp="1" noChangeAspect="1"/>
          </p:cNvGraphicFramePr>
          <p:nvPr>
            <p:ph idx="1"/>
          </p:nvPr>
        </p:nvGraphicFramePr>
        <p:xfrm>
          <a:off x="4578350" y="4964113"/>
          <a:ext cx="3889375" cy="506412"/>
        </p:xfrm>
        <a:graphic>
          <a:graphicData uri="http://schemas.openxmlformats.org/presentationml/2006/ole">
            <mc:AlternateContent xmlns:mc="http://schemas.openxmlformats.org/markup-compatibility/2006">
              <mc:Choice xmlns:v="urn:schemas-microsoft-com:vml" Requires="v">
                <p:oleObj spid="_x0000_s3078" name="Equation" r:id="rId5" imgW="1828800" imgH="253800" progId="Equation.3">
                  <p:embed/>
                </p:oleObj>
              </mc:Choice>
              <mc:Fallback>
                <p:oleObj name="Equation" r:id="rId5" imgW="1828800" imgH="253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8350" y="4964113"/>
                        <a:ext cx="3889375" cy="506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9" name="Text Box 6"/>
          <p:cNvSpPr txBox="1">
            <a:spLocks noChangeArrowheads="1"/>
          </p:cNvSpPr>
          <p:nvPr/>
        </p:nvSpPr>
        <p:spPr bwMode="auto">
          <a:xfrm>
            <a:off x="395288" y="4868863"/>
            <a:ext cx="3816350" cy="1006475"/>
          </a:xfrm>
          <a:prstGeom prst="rect">
            <a:avLst/>
          </a:prstGeom>
          <a:noFill/>
          <a:ln w="9525">
            <a:noFill/>
            <a:miter lim="800000"/>
            <a:headEnd/>
            <a:tailEnd/>
          </a:ln>
        </p:spPr>
        <p:txBody>
          <a:bodyPr lIns="91431" tIns="45716" rIns="91431" bIns="45716">
            <a:spAutoFit/>
          </a:bodyPr>
          <a:lstStyle/>
          <a:p>
            <a:pPr algn="just" eaLnBrk="0" hangingPunct="0">
              <a:spcBef>
                <a:spcPct val="50000"/>
              </a:spcBef>
            </a:pPr>
            <a:r>
              <a:rPr lang="en-US" sz="2000">
                <a:latin typeface="Calibri" pitchFamily="34" charset="0"/>
              </a:rPr>
              <a:t>The emittance can be reconstructed from the second momentum of the distribution</a:t>
            </a:r>
          </a:p>
        </p:txBody>
      </p:sp>
      <p:grpSp>
        <p:nvGrpSpPr>
          <p:cNvPr id="2" name="Group 7"/>
          <p:cNvGrpSpPr>
            <a:grpSpLocks/>
          </p:cNvGrpSpPr>
          <p:nvPr/>
        </p:nvGrpSpPr>
        <p:grpSpPr bwMode="auto">
          <a:xfrm>
            <a:off x="3635375" y="2387600"/>
            <a:ext cx="1368425" cy="1257300"/>
            <a:chOff x="2290" y="1504"/>
            <a:chExt cx="862" cy="792"/>
          </a:xfrm>
        </p:grpSpPr>
        <p:sp>
          <p:nvSpPr>
            <p:cNvPr id="3094" name="Line 8"/>
            <p:cNvSpPr>
              <a:spLocks noChangeShapeType="1"/>
            </p:cNvSpPr>
            <p:nvPr/>
          </p:nvSpPr>
          <p:spPr bwMode="auto">
            <a:xfrm>
              <a:off x="2971" y="2296"/>
              <a:ext cx="181" cy="0"/>
            </a:xfrm>
            <a:prstGeom prst="line">
              <a:avLst/>
            </a:prstGeom>
            <a:noFill/>
            <a:ln w="38100">
              <a:solidFill>
                <a:srgbClr val="FF0000"/>
              </a:solidFill>
              <a:round/>
              <a:headEnd/>
              <a:tailEnd/>
            </a:ln>
          </p:spPr>
          <p:txBody>
            <a:bodyPr/>
            <a:lstStyle/>
            <a:p>
              <a:endParaRPr lang="en-US"/>
            </a:p>
          </p:txBody>
        </p:sp>
        <p:sp>
          <p:nvSpPr>
            <p:cNvPr id="3095" name="Line 9"/>
            <p:cNvSpPr>
              <a:spLocks noChangeShapeType="1"/>
            </p:cNvSpPr>
            <p:nvPr/>
          </p:nvSpPr>
          <p:spPr bwMode="auto">
            <a:xfrm>
              <a:off x="2608" y="2107"/>
              <a:ext cx="544" cy="0"/>
            </a:xfrm>
            <a:prstGeom prst="line">
              <a:avLst/>
            </a:prstGeom>
            <a:noFill/>
            <a:ln w="38100">
              <a:solidFill>
                <a:srgbClr val="FF0000"/>
              </a:solidFill>
              <a:round/>
              <a:headEnd/>
              <a:tailEnd/>
            </a:ln>
          </p:spPr>
          <p:txBody>
            <a:bodyPr/>
            <a:lstStyle/>
            <a:p>
              <a:endParaRPr lang="en-US"/>
            </a:p>
          </p:txBody>
        </p:sp>
        <p:sp>
          <p:nvSpPr>
            <p:cNvPr id="3096" name="Line 10"/>
            <p:cNvSpPr>
              <a:spLocks noChangeShapeType="1"/>
            </p:cNvSpPr>
            <p:nvPr/>
          </p:nvSpPr>
          <p:spPr bwMode="auto">
            <a:xfrm>
              <a:off x="2290" y="1904"/>
              <a:ext cx="862" cy="0"/>
            </a:xfrm>
            <a:prstGeom prst="line">
              <a:avLst/>
            </a:prstGeom>
            <a:noFill/>
            <a:ln w="38100">
              <a:solidFill>
                <a:srgbClr val="FF0000"/>
              </a:solidFill>
              <a:round/>
              <a:headEnd/>
              <a:tailEnd/>
            </a:ln>
          </p:spPr>
          <p:txBody>
            <a:bodyPr/>
            <a:lstStyle/>
            <a:p>
              <a:endParaRPr lang="en-US"/>
            </a:p>
          </p:txBody>
        </p:sp>
        <p:sp>
          <p:nvSpPr>
            <p:cNvPr id="3097" name="Line 11"/>
            <p:cNvSpPr>
              <a:spLocks noChangeShapeType="1"/>
            </p:cNvSpPr>
            <p:nvPr/>
          </p:nvSpPr>
          <p:spPr bwMode="auto">
            <a:xfrm>
              <a:off x="2562" y="1690"/>
              <a:ext cx="590" cy="0"/>
            </a:xfrm>
            <a:prstGeom prst="line">
              <a:avLst/>
            </a:prstGeom>
            <a:noFill/>
            <a:ln w="38100">
              <a:solidFill>
                <a:srgbClr val="FF0000"/>
              </a:solidFill>
              <a:round/>
              <a:headEnd/>
              <a:tailEnd/>
            </a:ln>
          </p:spPr>
          <p:txBody>
            <a:bodyPr/>
            <a:lstStyle/>
            <a:p>
              <a:endParaRPr lang="en-US"/>
            </a:p>
          </p:txBody>
        </p:sp>
        <p:sp>
          <p:nvSpPr>
            <p:cNvPr id="3098" name="Line 12"/>
            <p:cNvSpPr>
              <a:spLocks noChangeShapeType="1"/>
            </p:cNvSpPr>
            <p:nvPr/>
          </p:nvSpPr>
          <p:spPr bwMode="auto">
            <a:xfrm>
              <a:off x="2971" y="1504"/>
              <a:ext cx="181" cy="0"/>
            </a:xfrm>
            <a:prstGeom prst="line">
              <a:avLst/>
            </a:prstGeom>
            <a:noFill/>
            <a:ln w="38100">
              <a:solidFill>
                <a:srgbClr val="FF0000"/>
              </a:solidFill>
              <a:round/>
              <a:headEnd/>
              <a:tailEnd/>
            </a:ln>
          </p:spPr>
          <p:txBody>
            <a:bodyPr/>
            <a:lstStyle/>
            <a:p>
              <a:endParaRPr lang="en-US"/>
            </a:p>
          </p:txBody>
        </p:sp>
      </p:grpSp>
      <p:sp>
        <p:nvSpPr>
          <p:cNvPr id="19469" name="Line 13"/>
          <p:cNvSpPr>
            <a:spLocks noChangeShapeType="1"/>
          </p:cNvSpPr>
          <p:nvPr/>
        </p:nvSpPr>
        <p:spPr bwMode="auto">
          <a:xfrm>
            <a:off x="4859338" y="3573463"/>
            <a:ext cx="0" cy="142875"/>
          </a:xfrm>
          <a:prstGeom prst="line">
            <a:avLst/>
          </a:prstGeom>
          <a:noFill/>
          <a:ln w="38100">
            <a:solidFill>
              <a:srgbClr val="0000FF"/>
            </a:solidFill>
            <a:round/>
            <a:headEnd/>
            <a:tailEnd/>
          </a:ln>
        </p:spPr>
        <p:txBody>
          <a:bodyPr/>
          <a:lstStyle/>
          <a:p>
            <a:endParaRPr lang="en-US"/>
          </a:p>
        </p:txBody>
      </p:sp>
      <p:sp>
        <p:nvSpPr>
          <p:cNvPr id="19470" name="Rectangle 14"/>
          <p:cNvSpPr>
            <a:spLocks noChangeArrowheads="1"/>
          </p:cNvSpPr>
          <p:nvPr/>
        </p:nvSpPr>
        <p:spPr bwMode="auto">
          <a:xfrm>
            <a:off x="5219700" y="5084763"/>
            <a:ext cx="792163" cy="431800"/>
          </a:xfrm>
          <a:prstGeom prst="rect">
            <a:avLst/>
          </a:prstGeom>
          <a:noFill/>
          <a:ln w="25400">
            <a:solidFill>
              <a:srgbClr val="FF0000"/>
            </a:solidFill>
            <a:miter lim="800000"/>
            <a:headEnd/>
            <a:tailEnd/>
          </a:ln>
        </p:spPr>
        <p:txBody>
          <a:bodyPr wrap="none" anchor="ctr"/>
          <a:lstStyle/>
          <a:p>
            <a:endParaRPr lang="en-US"/>
          </a:p>
        </p:txBody>
      </p:sp>
      <p:grpSp>
        <p:nvGrpSpPr>
          <p:cNvPr id="3" name="Group 15"/>
          <p:cNvGrpSpPr>
            <a:grpSpLocks/>
          </p:cNvGrpSpPr>
          <p:nvPr/>
        </p:nvGrpSpPr>
        <p:grpSpPr bwMode="auto">
          <a:xfrm>
            <a:off x="4872038" y="3573463"/>
            <a:ext cx="2147887" cy="1944687"/>
            <a:chOff x="3061" y="2296"/>
            <a:chExt cx="1353" cy="1225"/>
          </a:xfrm>
        </p:grpSpPr>
        <p:sp>
          <p:nvSpPr>
            <p:cNvPr id="3092" name="Line 16"/>
            <p:cNvSpPr>
              <a:spLocks noChangeShapeType="1"/>
            </p:cNvSpPr>
            <p:nvPr/>
          </p:nvSpPr>
          <p:spPr bwMode="auto">
            <a:xfrm>
              <a:off x="3061" y="2296"/>
              <a:ext cx="908" cy="907"/>
            </a:xfrm>
            <a:prstGeom prst="line">
              <a:avLst/>
            </a:prstGeom>
            <a:noFill/>
            <a:ln w="38100">
              <a:solidFill>
                <a:srgbClr val="0000FF"/>
              </a:solidFill>
              <a:round/>
              <a:headEnd/>
              <a:tailEnd type="triangle" w="med" len="med"/>
            </a:ln>
          </p:spPr>
          <p:txBody>
            <a:bodyPr/>
            <a:lstStyle/>
            <a:p>
              <a:endParaRPr lang="en-US"/>
            </a:p>
          </p:txBody>
        </p:sp>
        <p:sp>
          <p:nvSpPr>
            <p:cNvPr id="3093" name="Rectangle 17"/>
            <p:cNvSpPr>
              <a:spLocks noChangeArrowheads="1"/>
            </p:cNvSpPr>
            <p:nvPr/>
          </p:nvSpPr>
          <p:spPr bwMode="auto">
            <a:xfrm>
              <a:off x="3825" y="3249"/>
              <a:ext cx="589" cy="272"/>
            </a:xfrm>
            <a:prstGeom prst="rect">
              <a:avLst/>
            </a:prstGeom>
            <a:noFill/>
            <a:ln w="38100">
              <a:solidFill>
                <a:srgbClr val="0000FF"/>
              </a:solidFill>
              <a:miter lim="800000"/>
              <a:headEnd/>
              <a:tailEnd/>
            </a:ln>
          </p:spPr>
          <p:txBody>
            <a:bodyPr wrap="none" anchor="ctr"/>
            <a:lstStyle/>
            <a:p>
              <a:endParaRPr lang="en-US"/>
            </a:p>
          </p:txBody>
        </p:sp>
      </p:grpSp>
      <p:grpSp>
        <p:nvGrpSpPr>
          <p:cNvPr id="4" name="Group 18"/>
          <p:cNvGrpSpPr>
            <a:grpSpLocks/>
          </p:cNvGrpSpPr>
          <p:nvPr/>
        </p:nvGrpSpPr>
        <p:grpSpPr bwMode="auto">
          <a:xfrm>
            <a:off x="3995738" y="2374900"/>
            <a:ext cx="1008062" cy="1198563"/>
            <a:chOff x="2525" y="1496"/>
            <a:chExt cx="635" cy="755"/>
          </a:xfrm>
        </p:grpSpPr>
        <p:sp>
          <p:nvSpPr>
            <p:cNvPr id="3087" name="Line 19"/>
            <p:cNvSpPr>
              <a:spLocks noChangeShapeType="1"/>
            </p:cNvSpPr>
            <p:nvPr/>
          </p:nvSpPr>
          <p:spPr bwMode="auto">
            <a:xfrm>
              <a:off x="2525" y="1496"/>
              <a:ext cx="635" cy="0"/>
            </a:xfrm>
            <a:prstGeom prst="line">
              <a:avLst/>
            </a:prstGeom>
            <a:noFill/>
            <a:ln w="38100">
              <a:solidFill>
                <a:srgbClr val="008000"/>
              </a:solidFill>
              <a:round/>
              <a:headEnd/>
              <a:tailEnd/>
            </a:ln>
          </p:spPr>
          <p:txBody>
            <a:bodyPr/>
            <a:lstStyle/>
            <a:p>
              <a:endParaRPr lang="en-US"/>
            </a:p>
          </p:txBody>
        </p:sp>
        <p:sp>
          <p:nvSpPr>
            <p:cNvPr id="3088" name="Line 20"/>
            <p:cNvSpPr>
              <a:spLocks noChangeShapeType="1"/>
            </p:cNvSpPr>
            <p:nvPr/>
          </p:nvSpPr>
          <p:spPr bwMode="auto">
            <a:xfrm>
              <a:off x="2525" y="1664"/>
              <a:ext cx="635" cy="0"/>
            </a:xfrm>
            <a:prstGeom prst="line">
              <a:avLst/>
            </a:prstGeom>
            <a:noFill/>
            <a:ln w="38100">
              <a:solidFill>
                <a:srgbClr val="008000"/>
              </a:solidFill>
              <a:round/>
              <a:headEnd/>
              <a:tailEnd/>
            </a:ln>
          </p:spPr>
          <p:txBody>
            <a:bodyPr/>
            <a:lstStyle/>
            <a:p>
              <a:endParaRPr lang="en-US"/>
            </a:p>
          </p:txBody>
        </p:sp>
        <p:sp>
          <p:nvSpPr>
            <p:cNvPr id="3089" name="Line 21"/>
            <p:cNvSpPr>
              <a:spLocks noChangeShapeType="1"/>
            </p:cNvSpPr>
            <p:nvPr/>
          </p:nvSpPr>
          <p:spPr bwMode="auto">
            <a:xfrm>
              <a:off x="2525" y="1864"/>
              <a:ext cx="635" cy="0"/>
            </a:xfrm>
            <a:prstGeom prst="line">
              <a:avLst/>
            </a:prstGeom>
            <a:noFill/>
            <a:ln w="38100">
              <a:solidFill>
                <a:srgbClr val="008000"/>
              </a:solidFill>
              <a:round/>
              <a:headEnd/>
              <a:tailEnd/>
            </a:ln>
          </p:spPr>
          <p:txBody>
            <a:bodyPr/>
            <a:lstStyle/>
            <a:p>
              <a:endParaRPr lang="en-US"/>
            </a:p>
          </p:txBody>
        </p:sp>
        <p:sp>
          <p:nvSpPr>
            <p:cNvPr id="3090" name="Line 22"/>
            <p:cNvSpPr>
              <a:spLocks noChangeShapeType="1"/>
            </p:cNvSpPr>
            <p:nvPr/>
          </p:nvSpPr>
          <p:spPr bwMode="auto">
            <a:xfrm>
              <a:off x="2525" y="2061"/>
              <a:ext cx="635" cy="0"/>
            </a:xfrm>
            <a:prstGeom prst="line">
              <a:avLst/>
            </a:prstGeom>
            <a:noFill/>
            <a:ln w="38100">
              <a:solidFill>
                <a:srgbClr val="008000"/>
              </a:solidFill>
              <a:round/>
              <a:headEnd/>
              <a:tailEnd/>
            </a:ln>
          </p:spPr>
          <p:txBody>
            <a:bodyPr/>
            <a:lstStyle/>
            <a:p>
              <a:endParaRPr lang="en-US"/>
            </a:p>
          </p:txBody>
        </p:sp>
        <p:sp>
          <p:nvSpPr>
            <p:cNvPr id="3091" name="Line 23"/>
            <p:cNvSpPr>
              <a:spLocks noChangeShapeType="1"/>
            </p:cNvSpPr>
            <p:nvPr/>
          </p:nvSpPr>
          <p:spPr bwMode="auto">
            <a:xfrm>
              <a:off x="2525" y="2251"/>
              <a:ext cx="635" cy="0"/>
            </a:xfrm>
            <a:prstGeom prst="line">
              <a:avLst/>
            </a:prstGeom>
            <a:noFill/>
            <a:ln w="38100">
              <a:solidFill>
                <a:srgbClr val="008000"/>
              </a:solidFill>
              <a:round/>
              <a:headEnd/>
              <a:tailEnd/>
            </a:ln>
          </p:spPr>
          <p:txBody>
            <a:bodyPr/>
            <a:lstStyle/>
            <a:p>
              <a:endParaRPr lang="en-US"/>
            </a:p>
          </p:txBody>
        </p:sp>
      </p:grpSp>
      <p:sp>
        <p:nvSpPr>
          <p:cNvPr id="19480" name="Rectangle 24"/>
          <p:cNvSpPr>
            <a:spLocks noChangeArrowheads="1"/>
          </p:cNvSpPr>
          <p:nvPr/>
        </p:nvSpPr>
        <p:spPr bwMode="auto">
          <a:xfrm>
            <a:off x="7380288" y="5084763"/>
            <a:ext cx="863600" cy="431800"/>
          </a:xfrm>
          <a:prstGeom prst="rect">
            <a:avLst/>
          </a:prstGeom>
          <a:noFill/>
          <a:ln w="25400">
            <a:solidFill>
              <a:srgbClr val="008000"/>
            </a:solidFill>
            <a:miter lim="800000"/>
            <a:headEnd/>
            <a:tailEnd/>
          </a:ln>
        </p:spPr>
        <p:txBody>
          <a:bodyPr wrap="none" anchor="ctr"/>
          <a:lstStyle/>
          <a:p>
            <a:endParaRPr lang="en-US"/>
          </a:p>
        </p:txBody>
      </p:sp>
      <p:sp>
        <p:nvSpPr>
          <p:cNvPr id="3086" name="Rectangle 25"/>
          <p:cNvSpPr>
            <a:spLocks noChangeArrowheads="1"/>
          </p:cNvSpPr>
          <p:nvPr/>
        </p:nvSpPr>
        <p:spPr bwMode="auto">
          <a:xfrm>
            <a:off x="323850" y="5876925"/>
            <a:ext cx="8424863" cy="304800"/>
          </a:xfrm>
          <a:prstGeom prst="rect">
            <a:avLst/>
          </a:prstGeom>
          <a:noFill/>
          <a:ln w="9525">
            <a:noFill/>
            <a:miter lim="800000"/>
            <a:headEnd/>
            <a:tailEnd/>
          </a:ln>
        </p:spPr>
        <p:txBody>
          <a:bodyPr>
            <a:spAutoFit/>
          </a:bodyPr>
          <a:lstStyle/>
          <a:p>
            <a:r>
              <a:rPr lang="it-IT" sz="1400"/>
              <a:t>C. Lejeune and J. Aubert, Adv. Electron. Electron Phys. Suppl. A </a:t>
            </a:r>
            <a:r>
              <a:rPr lang="it-IT" sz="1400" b="1"/>
              <a:t>13</a:t>
            </a:r>
            <a:r>
              <a:rPr lang="it-IT" sz="1400"/>
              <a:t>, 159 (1980)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9470"/>
                                        </p:tgtEl>
                                        <p:attrNameLst>
                                          <p:attrName>style.visibility</p:attrName>
                                        </p:attrNameLst>
                                      </p:cBhvr>
                                      <p:to>
                                        <p:strVal val="visible"/>
                                      </p:to>
                                    </p:set>
                                    <p:animEffect transition="in" filter="barn(inHorizontal)">
                                      <p:cBhvr>
                                        <p:cTn id="10" dur="500"/>
                                        <p:tgtEl>
                                          <p:spTgt spid="194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9470"/>
                                        </p:tgtEl>
                                      </p:cBhvr>
                                    </p:animEffect>
                                    <p:set>
                                      <p:cBhvr>
                                        <p:cTn id="18" dur="1" fill="hold">
                                          <p:stCondLst>
                                            <p:cond delay="1999"/>
                                          </p:stCondLst>
                                        </p:cTn>
                                        <p:tgtEl>
                                          <p:spTgt spid="19470"/>
                                        </p:tgtEl>
                                        <p:attrNameLst>
                                          <p:attrName>style.visibility</p:attrName>
                                        </p:attrNameLst>
                                      </p:cBhvr>
                                      <p:to>
                                        <p:strVal val="hidden"/>
                                      </p:to>
                                    </p:set>
                                  </p:childTnLst>
                                </p:cTn>
                              </p:par>
                              <p:par>
                                <p:cTn id="19" presetID="12" presetClass="entr" presetSubtype="4" fill="hold" grpId="0" nodeType="withEffect">
                                  <p:stCondLst>
                                    <p:cond delay="0"/>
                                  </p:stCondLst>
                                  <p:childTnLst>
                                    <p:set>
                                      <p:cBhvr>
                                        <p:cTn id="20" dur="1" fill="hold">
                                          <p:stCondLst>
                                            <p:cond delay="0"/>
                                          </p:stCondLst>
                                        </p:cTn>
                                        <p:tgtEl>
                                          <p:spTgt spid="19469"/>
                                        </p:tgtEl>
                                        <p:attrNameLst>
                                          <p:attrName>style.visibility</p:attrName>
                                        </p:attrNameLst>
                                      </p:cBhvr>
                                      <p:to>
                                        <p:strVal val="visible"/>
                                      </p:to>
                                    </p:set>
                                    <p:animEffect transition="in" filter="slide(fromBottom)">
                                      <p:cBhvr>
                                        <p:cTn id="21" dur="500"/>
                                        <p:tgtEl>
                                          <p:spTgt spid="19469"/>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3"/>
                                        </p:tgtEl>
                                      </p:cBhvr>
                                    </p:animEffect>
                                    <p:set>
                                      <p:cBhvr>
                                        <p:cTn id="29" dur="1" fill="hold">
                                          <p:stCondLst>
                                            <p:cond delay="19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9469"/>
                                        </p:tgtEl>
                                      </p:cBhvr>
                                    </p:animEffect>
                                    <p:set>
                                      <p:cBhvr>
                                        <p:cTn id="32" dur="1" fill="hold">
                                          <p:stCondLst>
                                            <p:cond delay="1999"/>
                                          </p:stCondLst>
                                        </p:cTn>
                                        <p:tgtEl>
                                          <p:spTgt spid="19469"/>
                                        </p:tgtEl>
                                        <p:attrNameLst>
                                          <p:attrName>style.visibility</p:attrName>
                                        </p:attrNameLst>
                                      </p:cBhvr>
                                      <p:to>
                                        <p:strVal val="hidden"/>
                                      </p:to>
                                    </p:set>
                                  </p:childTnLst>
                                </p:cTn>
                              </p:par>
                              <p:par>
                                <p:cTn id="33" presetID="1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lide(fromBottom)">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480"/>
                                        </p:tgtEl>
                                        <p:attrNameLst>
                                          <p:attrName>style.visibility</p:attrName>
                                        </p:attrNameLst>
                                      </p:cBhvr>
                                      <p:to>
                                        <p:strVal val="visible"/>
                                      </p:to>
                                    </p:set>
                                    <p:animEffect transition="in" filter="fade">
                                      <p:cBhvr>
                                        <p:cTn id="38" dur="1000"/>
                                        <p:tgtEl>
                                          <p:spTgt spid="1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animBg="1"/>
      <p:bldP spid="19469" grpId="1" animBg="1"/>
      <p:bldP spid="19470" grpId="0" animBg="1"/>
      <p:bldP spid="19470" grpId="1" animBg="1"/>
      <p:bldP spid="194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pic>
        <p:nvPicPr>
          <p:cNvPr id="25603" name="Picture 3"/>
          <p:cNvPicPr>
            <a:picLocks noChangeAspect="1" noChangeArrowheads="1"/>
          </p:cNvPicPr>
          <p:nvPr/>
        </p:nvPicPr>
        <p:blipFill>
          <a:blip r:embed="rId3"/>
          <a:srcRect/>
          <a:stretch>
            <a:fillRect/>
          </a:stretch>
        </p:blipFill>
        <p:spPr bwMode="auto">
          <a:xfrm>
            <a:off x="4905375" y="2382838"/>
            <a:ext cx="3122613" cy="2341562"/>
          </a:xfrm>
          <a:prstGeom prst="rect">
            <a:avLst/>
          </a:prstGeom>
          <a:noFill/>
          <a:ln w="9525" algn="ctr">
            <a:noFill/>
            <a:miter lim="800000"/>
            <a:headEnd/>
            <a:tailEnd/>
          </a:ln>
        </p:spPr>
      </p:pic>
      <p:pic>
        <p:nvPicPr>
          <p:cNvPr id="96260" name="Picture 4"/>
          <p:cNvPicPr>
            <a:picLocks noChangeAspect="1" noChangeArrowheads="1"/>
          </p:cNvPicPr>
          <p:nvPr/>
        </p:nvPicPr>
        <p:blipFill>
          <a:blip r:embed="rId4"/>
          <a:srcRect/>
          <a:stretch>
            <a:fillRect/>
          </a:stretch>
        </p:blipFill>
        <p:spPr bwMode="auto">
          <a:xfrm>
            <a:off x="4905375" y="2382838"/>
            <a:ext cx="3122613" cy="2341562"/>
          </a:xfrm>
          <a:prstGeom prst="rect">
            <a:avLst/>
          </a:prstGeom>
          <a:noFill/>
          <a:ln w="9525" algn="ctr">
            <a:noFill/>
            <a:miter lim="800000"/>
            <a:headEnd/>
            <a:tailEnd/>
          </a:ln>
        </p:spPr>
      </p:pic>
      <p:pic>
        <p:nvPicPr>
          <p:cNvPr id="96261" name="Picture 5"/>
          <p:cNvPicPr>
            <a:picLocks noChangeAspect="1" noChangeArrowheads="1"/>
          </p:cNvPicPr>
          <p:nvPr/>
        </p:nvPicPr>
        <p:blipFill>
          <a:blip r:embed="rId5"/>
          <a:srcRect/>
          <a:stretch>
            <a:fillRect/>
          </a:stretch>
        </p:blipFill>
        <p:spPr bwMode="auto">
          <a:xfrm>
            <a:off x="4905375" y="2382838"/>
            <a:ext cx="3122613" cy="2341562"/>
          </a:xfrm>
          <a:prstGeom prst="rect">
            <a:avLst/>
          </a:prstGeom>
          <a:noFill/>
          <a:ln w="9525" algn="ctr">
            <a:noFill/>
            <a:miter lim="800000"/>
            <a:headEnd/>
            <a:tailEnd/>
          </a:ln>
        </p:spPr>
      </p:pic>
      <p:pic>
        <p:nvPicPr>
          <p:cNvPr id="96262" name="Picture 6"/>
          <p:cNvPicPr>
            <a:picLocks noChangeAspect="1" noChangeArrowheads="1"/>
          </p:cNvPicPr>
          <p:nvPr/>
        </p:nvPicPr>
        <p:blipFill>
          <a:blip r:embed="rId6"/>
          <a:srcRect/>
          <a:stretch>
            <a:fillRect/>
          </a:stretch>
        </p:blipFill>
        <p:spPr bwMode="auto">
          <a:xfrm>
            <a:off x="4883150" y="2382838"/>
            <a:ext cx="3122613" cy="2341562"/>
          </a:xfrm>
          <a:prstGeom prst="rect">
            <a:avLst/>
          </a:prstGeom>
          <a:noFill/>
          <a:ln w="9525" algn="ctr">
            <a:noFill/>
            <a:miter lim="800000"/>
            <a:headEnd/>
            <a:tailEnd/>
          </a:ln>
        </p:spPr>
      </p:pic>
      <p:pic>
        <p:nvPicPr>
          <p:cNvPr id="96263" name="Picture 7"/>
          <p:cNvPicPr>
            <a:picLocks noChangeAspect="1" noChangeArrowheads="1"/>
          </p:cNvPicPr>
          <p:nvPr/>
        </p:nvPicPr>
        <p:blipFill>
          <a:blip r:embed="rId7"/>
          <a:srcRect/>
          <a:stretch>
            <a:fillRect/>
          </a:stretch>
        </p:blipFill>
        <p:spPr bwMode="auto">
          <a:xfrm>
            <a:off x="4883150" y="2382838"/>
            <a:ext cx="3122613" cy="2341562"/>
          </a:xfrm>
          <a:prstGeom prst="rect">
            <a:avLst/>
          </a:prstGeom>
          <a:noFill/>
          <a:ln w="9525" algn="ctr">
            <a:noFill/>
            <a:miter lim="800000"/>
            <a:headEnd/>
            <a:tailEnd/>
          </a:ln>
        </p:spPr>
      </p:pic>
      <p:pic>
        <p:nvPicPr>
          <p:cNvPr id="96264" name="Picture 8"/>
          <p:cNvPicPr>
            <a:picLocks noChangeAspect="1" noChangeArrowheads="1"/>
          </p:cNvPicPr>
          <p:nvPr/>
        </p:nvPicPr>
        <p:blipFill>
          <a:blip r:embed="rId8"/>
          <a:srcRect/>
          <a:stretch>
            <a:fillRect/>
          </a:stretch>
        </p:blipFill>
        <p:spPr bwMode="auto">
          <a:xfrm>
            <a:off x="4883150" y="2382838"/>
            <a:ext cx="3122613" cy="2341562"/>
          </a:xfrm>
          <a:prstGeom prst="rect">
            <a:avLst/>
          </a:prstGeom>
          <a:noFill/>
          <a:ln w="9525" algn="ctr">
            <a:noFill/>
            <a:miter lim="800000"/>
            <a:headEnd/>
            <a:tailEnd/>
          </a:ln>
        </p:spPr>
      </p:pic>
      <p:pic>
        <p:nvPicPr>
          <p:cNvPr id="96265" name="Picture 9"/>
          <p:cNvPicPr>
            <a:picLocks noChangeAspect="1" noChangeArrowheads="1"/>
          </p:cNvPicPr>
          <p:nvPr/>
        </p:nvPicPr>
        <p:blipFill>
          <a:blip r:embed="rId9"/>
          <a:srcRect/>
          <a:stretch>
            <a:fillRect/>
          </a:stretch>
        </p:blipFill>
        <p:spPr bwMode="auto">
          <a:xfrm>
            <a:off x="4883150" y="2382838"/>
            <a:ext cx="3122613" cy="2341562"/>
          </a:xfrm>
          <a:prstGeom prst="rect">
            <a:avLst/>
          </a:prstGeom>
          <a:noFill/>
          <a:ln w="9525" algn="ctr">
            <a:noFill/>
            <a:miter lim="800000"/>
            <a:headEnd/>
            <a:tailEnd/>
          </a:ln>
        </p:spPr>
      </p:pic>
      <p:pic>
        <p:nvPicPr>
          <p:cNvPr id="96266" name="Picture 10"/>
          <p:cNvPicPr>
            <a:picLocks noChangeAspect="1" noChangeArrowheads="1"/>
          </p:cNvPicPr>
          <p:nvPr/>
        </p:nvPicPr>
        <p:blipFill>
          <a:blip r:embed="rId10"/>
          <a:srcRect/>
          <a:stretch>
            <a:fillRect/>
          </a:stretch>
        </p:blipFill>
        <p:spPr bwMode="auto">
          <a:xfrm>
            <a:off x="4883150" y="2382838"/>
            <a:ext cx="3122613" cy="2341562"/>
          </a:xfrm>
          <a:prstGeom prst="rect">
            <a:avLst/>
          </a:prstGeom>
          <a:noFill/>
          <a:ln w="9525" algn="ctr">
            <a:noFill/>
            <a:miter lim="800000"/>
            <a:headEnd/>
            <a:tailEnd/>
          </a:ln>
        </p:spPr>
      </p:pic>
      <p:pic>
        <p:nvPicPr>
          <p:cNvPr id="96267" name="Picture 11"/>
          <p:cNvPicPr>
            <a:picLocks noChangeAspect="1" noChangeArrowheads="1"/>
          </p:cNvPicPr>
          <p:nvPr/>
        </p:nvPicPr>
        <p:blipFill>
          <a:blip r:embed="rId11"/>
          <a:srcRect/>
          <a:stretch>
            <a:fillRect/>
          </a:stretch>
        </p:blipFill>
        <p:spPr bwMode="auto">
          <a:xfrm>
            <a:off x="4883150" y="2382838"/>
            <a:ext cx="3122613" cy="2341562"/>
          </a:xfrm>
          <a:prstGeom prst="rect">
            <a:avLst/>
          </a:prstGeom>
          <a:noFill/>
          <a:ln w="9525" algn="ctr">
            <a:noFill/>
            <a:miter lim="800000"/>
            <a:headEnd/>
            <a:tailEnd/>
          </a:ln>
        </p:spPr>
      </p:pic>
      <p:pic>
        <p:nvPicPr>
          <p:cNvPr id="25612" name="Picture 13" descr="multi"/>
          <p:cNvPicPr>
            <a:picLocks noChangeAspect="1" noChangeArrowheads="1"/>
          </p:cNvPicPr>
          <p:nvPr/>
        </p:nvPicPr>
        <p:blipFill>
          <a:blip r:embed="rId12"/>
          <a:srcRect/>
          <a:stretch>
            <a:fillRect/>
          </a:stretch>
        </p:blipFill>
        <p:spPr bwMode="auto">
          <a:xfrm>
            <a:off x="827088" y="2379663"/>
            <a:ext cx="2603500" cy="2170112"/>
          </a:xfrm>
          <a:prstGeom prst="rect">
            <a:avLst/>
          </a:prstGeom>
          <a:noFill/>
          <a:ln w="9525">
            <a:noFill/>
            <a:miter lim="800000"/>
            <a:headEnd/>
            <a:tailEnd/>
          </a:ln>
        </p:spPr>
      </p:pic>
      <p:sp>
        <p:nvSpPr>
          <p:cNvPr id="25613" name="Rectangle 14"/>
          <p:cNvSpPr>
            <a:spLocks noGrp="1" noChangeArrowheads="1"/>
          </p:cNvSpPr>
          <p:nvPr>
            <p:ph type="title"/>
          </p:nvPr>
        </p:nvSpPr>
        <p:spPr/>
        <p:txBody>
          <a:bodyPr/>
          <a:lstStyle/>
          <a:p>
            <a:pPr eaLnBrk="1" hangingPunct="1"/>
            <a:r>
              <a:rPr lang="en-US" smtClean="0"/>
              <a:t>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6267"/>
                                        </p:tgtEl>
                                      </p:cBhvr>
                                    </p:animEffect>
                                    <p:set>
                                      <p:cBhvr>
                                        <p:cTn id="7" dur="1" fill="hold">
                                          <p:stCondLst>
                                            <p:cond delay="499"/>
                                          </p:stCondLst>
                                        </p:cTn>
                                        <p:tgtEl>
                                          <p:spTgt spid="9626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96266"/>
                                        </p:tgtEl>
                                      </p:cBhvr>
                                    </p:animEffect>
                                    <p:set>
                                      <p:cBhvr>
                                        <p:cTn id="11" dur="1" fill="hold">
                                          <p:stCondLst>
                                            <p:cond delay="499"/>
                                          </p:stCondLst>
                                        </p:cTn>
                                        <p:tgtEl>
                                          <p:spTgt spid="96266"/>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96265"/>
                                        </p:tgtEl>
                                      </p:cBhvr>
                                    </p:animEffect>
                                    <p:set>
                                      <p:cBhvr>
                                        <p:cTn id="15" dur="1" fill="hold">
                                          <p:stCondLst>
                                            <p:cond delay="499"/>
                                          </p:stCondLst>
                                        </p:cTn>
                                        <p:tgtEl>
                                          <p:spTgt spid="96265"/>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96264"/>
                                        </p:tgtEl>
                                      </p:cBhvr>
                                    </p:animEffect>
                                    <p:set>
                                      <p:cBhvr>
                                        <p:cTn id="19" dur="1" fill="hold">
                                          <p:stCondLst>
                                            <p:cond delay="499"/>
                                          </p:stCondLst>
                                        </p:cTn>
                                        <p:tgtEl>
                                          <p:spTgt spid="96264"/>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96263"/>
                                        </p:tgtEl>
                                      </p:cBhvr>
                                    </p:animEffect>
                                    <p:set>
                                      <p:cBhvr>
                                        <p:cTn id="23" dur="1" fill="hold">
                                          <p:stCondLst>
                                            <p:cond delay="499"/>
                                          </p:stCondLst>
                                        </p:cTn>
                                        <p:tgtEl>
                                          <p:spTgt spid="96263"/>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500"/>
                                        <p:tgtEl>
                                          <p:spTgt spid="96262"/>
                                        </p:tgtEl>
                                      </p:cBhvr>
                                    </p:animEffect>
                                    <p:set>
                                      <p:cBhvr>
                                        <p:cTn id="27" dur="1" fill="hold">
                                          <p:stCondLst>
                                            <p:cond delay="499"/>
                                          </p:stCondLst>
                                        </p:cTn>
                                        <p:tgtEl>
                                          <p:spTgt spid="96262"/>
                                        </p:tgtEl>
                                        <p:attrNameLst>
                                          <p:attrName>style.visibility</p:attrName>
                                        </p:attrNameLst>
                                      </p:cBhvr>
                                      <p:to>
                                        <p:strVal val="hidden"/>
                                      </p:to>
                                    </p:se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96261"/>
                                        </p:tgtEl>
                                      </p:cBhvr>
                                    </p:animEffect>
                                    <p:set>
                                      <p:cBhvr>
                                        <p:cTn id="31" dur="1" fill="hold">
                                          <p:stCondLst>
                                            <p:cond delay="499"/>
                                          </p:stCondLst>
                                        </p:cTn>
                                        <p:tgtEl>
                                          <p:spTgt spid="96261"/>
                                        </p:tgtEl>
                                        <p:attrNameLst>
                                          <p:attrName>style.visibility</p:attrName>
                                        </p:attrNameLst>
                                      </p:cBhvr>
                                      <p:to>
                                        <p:strVal val="hidden"/>
                                      </p:to>
                                    </p:set>
                                  </p:childTnLst>
                                </p:cTn>
                              </p:par>
                            </p:childTnLst>
                          </p:cTn>
                        </p:par>
                        <p:par>
                          <p:cTn id="32" fill="hold">
                            <p:stCondLst>
                              <p:cond delay="3500"/>
                            </p:stCondLst>
                            <p:childTnLst>
                              <p:par>
                                <p:cTn id="33" presetID="10" presetClass="exit" presetSubtype="0" fill="hold" nodeType="afterEffect">
                                  <p:stCondLst>
                                    <p:cond delay="0"/>
                                  </p:stCondLst>
                                  <p:childTnLst>
                                    <p:animEffect transition="out" filter="fade">
                                      <p:cBhvr>
                                        <p:cTn id="34" dur="500"/>
                                        <p:tgtEl>
                                          <p:spTgt spid="96260"/>
                                        </p:tgtEl>
                                      </p:cBhvr>
                                    </p:animEffect>
                                    <p:set>
                                      <p:cBhvr>
                                        <p:cTn id="35" dur="1" fill="hold">
                                          <p:stCondLst>
                                            <p:cond delay="499"/>
                                          </p:stCondLst>
                                        </p:cTn>
                                        <p:tgtEl>
                                          <p:spTgt spid="96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piè di pagina 5"/>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4102" name="Rectangle 2"/>
          <p:cNvSpPr>
            <a:spLocks noGrp="1" noChangeArrowheads="1"/>
          </p:cNvSpPr>
          <p:nvPr>
            <p:ph type="title"/>
          </p:nvPr>
        </p:nvSpPr>
        <p:spPr>
          <a:xfrm>
            <a:off x="900113" y="782638"/>
            <a:ext cx="7158037" cy="468312"/>
          </a:xfrm>
        </p:spPr>
        <p:txBody>
          <a:bodyPr/>
          <a:lstStyle/>
          <a:p>
            <a:pPr eaLnBrk="1" hangingPunct="1"/>
            <a:r>
              <a:rPr lang="it-IT" sz="3600" smtClean="0"/>
              <a:t>Design issues</a:t>
            </a:r>
          </a:p>
        </p:txBody>
      </p:sp>
      <p:sp>
        <p:nvSpPr>
          <p:cNvPr id="4103" name="Rectangle 3"/>
          <p:cNvSpPr>
            <a:spLocks noGrp="1" noChangeArrowheads="1"/>
          </p:cNvSpPr>
          <p:nvPr>
            <p:ph type="body" sz="half" idx="1"/>
          </p:nvPr>
        </p:nvSpPr>
        <p:spPr>
          <a:xfrm>
            <a:off x="949325" y="1981200"/>
            <a:ext cx="3754438" cy="1447800"/>
          </a:xfrm>
        </p:spPr>
        <p:txBody>
          <a:bodyPr/>
          <a:lstStyle/>
          <a:p>
            <a:pPr eaLnBrk="1" hangingPunct="1"/>
            <a:r>
              <a:rPr lang="en-US" sz="2800" smtClean="0"/>
              <a:t>The beamlets must be emittance dominated</a:t>
            </a:r>
          </a:p>
        </p:txBody>
      </p:sp>
      <p:graphicFrame>
        <p:nvGraphicFramePr>
          <p:cNvPr id="4098" name="Object 5"/>
          <p:cNvGraphicFramePr>
            <a:graphicFrameLocks noGrp="1" noChangeAspect="1"/>
          </p:cNvGraphicFramePr>
          <p:nvPr>
            <p:ph sz="half" idx="2"/>
          </p:nvPr>
        </p:nvGraphicFramePr>
        <p:xfrm>
          <a:off x="4716463" y="2133600"/>
          <a:ext cx="3754437" cy="1044575"/>
        </p:xfrm>
        <a:graphic>
          <a:graphicData uri="http://schemas.openxmlformats.org/presentationml/2006/ole">
            <mc:AlternateContent xmlns:mc="http://schemas.openxmlformats.org/markup-compatibility/2006">
              <mc:Choice xmlns:v="urn:schemas-microsoft-com:vml" Requires="v">
                <p:oleObj spid="_x0000_s4108" name="Equation" r:id="rId4" imgW="1688760" imgH="469800" progId="Equation.3">
                  <p:embed/>
                </p:oleObj>
              </mc:Choice>
              <mc:Fallback>
                <p:oleObj name="Equation" r:id="rId4" imgW="168876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133600"/>
                        <a:ext cx="3754437" cy="1044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04" name="Text Box 7"/>
          <p:cNvSpPr txBox="1">
            <a:spLocks noChangeArrowheads="1"/>
          </p:cNvSpPr>
          <p:nvPr/>
        </p:nvSpPr>
        <p:spPr bwMode="auto">
          <a:xfrm>
            <a:off x="4464050" y="3213100"/>
            <a:ext cx="4500563" cy="836613"/>
          </a:xfrm>
          <a:prstGeom prst="rect">
            <a:avLst/>
          </a:prstGeom>
          <a:noFill/>
          <a:ln w="9525">
            <a:noFill/>
            <a:miter lim="800000"/>
            <a:headEnd/>
            <a:tailEnd/>
          </a:ln>
        </p:spPr>
        <p:txBody>
          <a:bodyPr>
            <a:spAutoFit/>
          </a:bodyPr>
          <a:lstStyle/>
          <a:p>
            <a:r>
              <a:rPr lang="it-IT" sz="1400" i="1"/>
              <a:t>Martin Reiser, Theory and Design of Charged Particle</a:t>
            </a:r>
          </a:p>
          <a:p>
            <a:r>
              <a:rPr lang="it-IT" sz="1400" i="1"/>
              <a:t>Beams (Wiley, New York, 1994)</a:t>
            </a:r>
          </a:p>
          <a:p>
            <a:pPr>
              <a:spcBef>
                <a:spcPct val="50000"/>
              </a:spcBef>
            </a:pPr>
            <a:endParaRPr lang="it-IT" sz="1400" i="1"/>
          </a:p>
        </p:txBody>
      </p:sp>
      <p:sp>
        <p:nvSpPr>
          <p:cNvPr id="4105" name="Rectangle 8"/>
          <p:cNvSpPr>
            <a:spLocks noChangeArrowheads="1"/>
          </p:cNvSpPr>
          <p:nvPr/>
        </p:nvSpPr>
        <p:spPr bwMode="auto">
          <a:xfrm>
            <a:off x="949325" y="3860800"/>
            <a:ext cx="3311525" cy="1008063"/>
          </a:xfrm>
          <a:prstGeom prst="rect">
            <a:avLst/>
          </a:prstGeom>
          <a:noFill/>
          <a:ln w="9525">
            <a:noFill/>
            <a:miter lim="800000"/>
            <a:headEnd/>
            <a:tailEnd/>
          </a:ln>
        </p:spPr>
        <p:txBody>
          <a:bodyPr/>
          <a:lstStyle/>
          <a:p>
            <a:pPr marL="447675" indent="-447675">
              <a:spcBef>
                <a:spcPct val="20000"/>
              </a:spcBef>
              <a:buClr>
                <a:schemeClr val="accent1"/>
              </a:buClr>
              <a:buSzPct val="70000"/>
              <a:buFont typeface="Wingdings" pitchFamily="2" charset="2"/>
              <a:buChar char="n"/>
            </a:pPr>
            <a:r>
              <a:rPr lang="en-US" sz="2800">
                <a:latin typeface="Calibri" pitchFamily="34" charset="0"/>
              </a:rPr>
              <a:t>Assuming a round beam</a:t>
            </a:r>
          </a:p>
        </p:txBody>
      </p:sp>
      <p:graphicFrame>
        <p:nvGraphicFramePr>
          <p:cNvPr id="4099" name="Object 11"/>
          <p:cNvGraphicFramePr>
            <a:graphicFrameLocks noChangeAspect="1"/>
          </p:cNvGraphicFramePr>
          <p:nvPr/>
        </p:nvGraphicFramePr>
        <p:xfrm>
          <a:off x="4572000" y="3933825"/>
          <a:ext cx="1722438" cy="1016000"/>
        </p:xfrm>
        <a:graphic>
          <a:graphicData uri="http://schemas.openxmlformats.org/presentationml/2006/ole">
            <mc:AlternateContent xmlns:mc="http://schemas.openxmlformats.org/markup-compatibility/2006">
              <mc:Choice xmlns:v="urn:schemas-microsoft-com:vml" Requires="v">
                <p:oleObj spid="_x0000_s4109" name="Equation" r:id="rId6" imgW="774360" imgH="457200" progId="Equation.3">
                  <p:embed/>
                </p:oleObj>
              </mc:Choice>
              <mc:Fallback>
                <p:oleObj name="Equation" r:id="rId6" imgW="774360" imgH="4572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933825"/>
                        <a:ext cx="1722438" cy="101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06" name="Rectangle 12"/>
          <p:cNvSpPr>
            <a:spLocks noChangeArrowheads="1"/>
          </p:cNvSpPr>
          <p:nvPr/>
        </p:nvSpPr>
        <p:spPr bwMode="auto">
          <a:xfrm>
            <a:off x="949325" y="5300663"/>
            <a:ext cx="7559675" cy="649287"/>
          </a:xfrm>
          <a:prstGeom prst="rect">
            <a:avLst/>
          </a:prstGeom>
          <a:noFill/>
          <a:ln w="9525">
            <a:noFill/>
            <a:miter lim="800000"/>
            <a:headEnd/>
            <a:tailEnd/>
          </a:ln>
        </p:spPr>
        <p:txBody>
          <a:bodyPr/>
          <a:lstStyle/>
          <a:p>
            <a:pPr marL="447675" indent="-447675">
              <a:spcBef>
                <a:spcPct val="20000"/>
              </a:spcBef>
              <a:buClr>
                <a:schemeClr val="accent1"/>
              </a:buClr>
              <a:buSzPct val="70000"/>
              <a:buFont typeface="Wingdings" pitchFamily="2" charset="2"/>
              <a:buChar char="n"/>
            </a:pPr>
            <a:r>
              <a:rPr lang="en-US" sz="2800" i="1" dirty="0">
                <a:latin typeface="Calibri" pitchFamily="34" charset="0"/>
              </a:rPr>
              <a:t>d</a:t>
            </a:r>
            <a:r>
              <a:rPr lang="en-US" sz="2800" dirty="0">
                <a:latin typeface="Calibri" pitchFamily="34" charset="0"/>
              </a:rPr>
              <a:t> must be chosen to obtain R</a:t>
            </a:r>
            <a:r>
              <a:rPr lang="en-US" sz="2800" baseline="-25000" dirty="0">
                <a:latin typeface="Calibri" pitchFamily="34" charset="0"/>
              </a:rPr>
              <a:t>0</a:t>
            </a:r>
            <a:r>
              <a:rPr lang="en-US" sz="2800" dirty="0">
                <a:latin typeface="Calibri" pitchFamily="34" charset="0"/>
              </a:rPr>
              <a:t>&lt;&lt;1, in order to have a </a:t>
            </a:r>
            <a:r>
              <a:rPr lang="en-US" sz="2800" dirty="0" err="1" smtClean="0">
                <a:latin typeface="Calibri" pitchFamily="34" charset="0"/>
              </a:rPr>
              <a:t>emittance</a:t>
            </a:r>
            <a:r>
              <a:rPr lang="en-US" sz="2800" dirty="0" smtClean="0">
                <a:latin typeface="Calibri" pitchFamily="34" charset="0"/>
              </a:rPr>
              <a:t> dominated beam</a:t>
            </a:r>
            <a:r>
              <a:rPr lang="it-IT" sz="2800" dirty="0" smtClean="0">
                <a:latin typeface="Calibri" pitchFamily="34" charset="0"/>
              </a:rPr>
              <a:t> </a:t>
            </a:r>
            <a:endParaRPr lang="it-IT" sz="2800" dirty="0">
              <a:latin typeface="Calibri" pitchFamily="34" charset="0"/>
            </a:endParaRPr>
          </a:p>
        </p:txBody>
      </p:sp>
      <p:graphicFrame>
        <p:nvGraphicFramePr>
          <p:cNvPr id="4100" name="Object 15"/>
          <p:cNvGraphicFramePr>
            <a:graphicFrameLocks noChangeAspect="1"/>
          </p:cNvGraphicFramePr>
          <p:nvPr/>
        </p:nvGraphicFramePr>
        <p:xfrm>
          <a:off x="6877050" y="4005263"/>
          <a:ext cx="1411288" cy="931862"/>
        </p:xfrm>
        <a:graphic>
          <a:graphicData uri="http://schemas.openxmlformats.org/presentationml/2006/ole">
            <mc:AlternateContent xmlns:mc="http://schemas.openxmlformats.org/markup-compatibility/2006">
              <mc:Choice xmlns:v="urn:schemas-microsoft-com:vml" Requires="v">
                <p:oleObj spid="_x0000_s4110" name="Equation" r:id="rId8" imgW="634680" imgH="419040" progId="Equation.3">
                  <p:embed/>
                </p:oleObj>
              </mc:Choice>
              <mc:Fallback>
                <p:oleObj name="Equation" r:id="rId8" imgW="634680" imgH="41904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050" y="4005263"/>
                        <a:ext cx="1411288" cy="931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5126" name="Rectangle 3"/>
          <p:cNvSpPr>
            <a:spLocks noGrp="1" noChangeArrowheads="1"/>
          </p:cNvSpPr>
          <p:nvPr>
            <p:ph type="body" idx="1"/>
          </p:nvPr>
        </p:nvSpPr>
        <p:spPr>
          <a:xfrm>
            <a:off x="949325" y="1981200"/>
            <a:ext cx="4775200" cy="4256088"/>
          </a:xfrm>
        </p:spPr>
        <p:txBody>
          <a:bodyPr/>
          <a:lstStyle/>
          <a:p>
            <a:pPr eaLnBrk="1" hangingPunct="1">
              <a:lnSpc>
                <a:spcPct val="90000"/>
              </a:lnSpc>
            </a:pPr>
            <a:r>
              <a:rPr lang="en-US" sz="2400" smtClean="0"/>
              <a:t>The contribution of the slit width to the size of the beamlet profile should be negligible</a:t>
            </a:r>
          </a:p>
          <a:p>
            <a:pPr eaLnBrk="1" hangingPunct="1">
              <a:lnSpc>
                <a:spcPct val="90000"/>
              </a:lnSpc>
            </a:pPr>
            <a:r>
              <a:rPr lang="en-US" sz="2400" smtClean="0"/>
              <a:t>The material thickness (usually tungsten) must be long enough to stop or heavily scatter beam at large angle</a:t>
            </a:r>
          </a:p>
          <a:p>
            <a:pPr eaLnBrk="1" hangingPunct="1">
              <a:lnSpc>
                <a:spcPct val="90000"/>
              </a:lnSpc>
            </a:pPr>
            <a:r>
              <a:rPr lang="en-US" sz="2400" smtClean="0"/>
              <a:t>But the angular acceptance of the slit cannot be smaller of the expected angular divergence of the beam</a:t>
            </a:r>
          </a:p>
          <a:p>
            <a:pPr eaLnBrk="1" hangingPunct="1">
              <a:lnSpc>
                <a:spcPct val="90000"/>
              </a:lnSpc>
            </a:pPr>
            <a:endParaRPr lang="en-US" sz="2400" smtClean="0"/>
          </a:p>
        </p:txBody>
      </p:sp>
      <p:graphicFrame>
        <p:nvGraphicFramePr>
          <p:cNvPr id="5122" name="Object 6"/>
          <p:cNvGraphicFramePr>
            <a:graphicFrameLocks noChangeAspect="1"/>
          </p:cNvGraphicFramePr>
          <p:nvPr/>
        </p:nvGraphicFramePr>
        <p:xfrm>
          <a:off x="5795963" y="1916113"/>
          <a:ext cx="2654300" cy="1157287"/>
        </p:xfrm>
        <a:graphic>
          <a:graphicData uri="http://schemas.openxmlformats.org/presentationml/2006/ole">
            <mc:AlternateContent xmlns:mc="http://schemas.openxmlformats.org/markup-compatibility/2006">
              <mc:Choice xmlns:v="urn:schemas-microsoft-com:vml" Requires="v">
                <p:oleObj spid="_x0000_s5132" name="Equation" r:id="rId4" imgW="1193760" imgH="520560" progId="Equation.3">
                  <p:embed/>
                </p:oleObj>
              </mc:Choice>
              <mc:Fallback>
                <p:oleObj name="Equation" r:id="rId4" imgW="1193760" imgH="52056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916113"/>
                        <a:ext cx="2654300" cy="1157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23" name="Object 9"/>
          <p:cNvGraphicFramePr>
            <a:graphicFrameLocks noChangeAspect="1"/>
          </p:cNvGraphicFramePr>
          <p:nvPr/>
        </p:nvGraphicFramePr>
        <p:xfrm>
          <a:off x="6234113" y="3470275"/>
          <a:ext cx="1919287" cy="931863"/>
        </p:xfrm>
        <a:graphic>
          <a:graphicData uri="http://schemas.openxmlformats.org/presentationml/2006/ole">
            <mc:AlternateContent xmlns:mc="http://schemas.openxmlformats.org/markup-compatibility/2006">
              <mc:Choice xmlns:v="urn:schemas-microsoft-com:vml" Requires="v">
                <p:oleObj spid="_x0000_s5133" name="Equation" r:id="rId6" imgW="863280" imgH="419040" progId="Equation.3">
                  <p:embed/>
                </p:oleObj>
              </mc:Choice>
              <mc:Fallback>
                <p:oleObj name="Equation" r:id="rId6" imgW="863280" imgH="4190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4113" y="3470275"/>
                        <a:ext cx="1919287" cy="9318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24" name="Object 12"/>
          <p:cNvGraphicFramePr>
            <a:graphicFrameLocks noChangeAspect="1"/>
          </p:cNvGraphicFramePr>
          <p:nvPr/>
        </p:nvGraphicFramePr>
        <p:xfrm>
          <a:off x="6794500" y="4968875"/>
          <a:ext cx="1073150" cy="876300"/>
        </p:xfrm>
        <a:graphic>
          <a:graphicData uri="http://schemas.openxmlformats.org/presentationml/2006/ole">
            <mc:AlternateContent xmlns:mc="http://schemas.openxmlformats.org/markup-compatibility/2006">
              <mc:Choice xmlns:v="urn:schemas-microsoft-com:vml" Requires="v">
                <p:oleObj spid="_x0000_s5134" name="Equation" r:id="rId8" imgW="482400" imgH="393480" progId="Equation.3">
                  <p:embed/>
                </p:oleObj>
              </mc:Choice>
              <mc:Fallback>
                <p:oleObj name="Equation" r:id="rId8" imgW="482400" imgH="39348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500" y="4968875"/>
                        <a:ext cx="1073150" cy="876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127" name="Rectangle 14"/>
          <p:cNvSpPr>
            <a:spLocks noGrp="1" noChangeArrowheads="1"/>
          </p:cNvSpPr>
          <p:nvPr>
            <p:ph type="title"/>
          </p:nvPr>
        </p:nvSpPr>
        <p:spPr>
          <a:xfrm>
            <a:off x="971550" y="476250"/>
            <a:ext cx="7158038" cy="889000"/>
          </a:xfrm>
          <a:noFill/>
        </p:spPr>
        <p:txBody>
          <a:bodyPr/>
          <a:lstStyle/>
          <a:p>
            <a:pPr eaLnBrk="1" hangingPunct="1"/>
            <a:r>
              <a:rPr lang="it-IT" smtClean="0"/>
              <a:t>Design issues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6627" name="Rectangle 2"/>
          <p:cNvSpPr>
            <a:spLocks noGrp="1" noChangeArrowheads="1"/>
          </p:cNvSpPr>
          <p:nvPr>
            <p:ph type="title"/>
          </p:nvPr>
        </p:nvSpPr>
        <p:spPr>
          <a:xfrm>
            <a:off x="962025" y="549275"/>
            <a:ext cx="8362950" cy="633413"/>
          </a:xfrm>
        </p:spPr>
        <p:txBody>
          <a:bodyPr/>
          <a:lstStyle/>
          <a:p>
            <a:pPr eaLnBrk="1" hangingPunct="1"/>
            <a:r>
              <a:rPr lang="en-US" sz="3600" smtClean="0"/>
              <a:t>Phase space mapping</a:t>
            </a:r>
          </a:p>
        </p:txBody>
      </p:sp>
      <p:pic>
        <p:nvPicPr>
          <p:cNvPr id="2662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19700" y="1773238"/>
            <a:ext cx="2266950" cy="1779587"/>
          </a:xfrm>
          <a:prstGeom prst="rect">
            <a:avLst/>
          </a:prstGeom>
          <a:noFill/>
          <a:ln w="9525">
            <a:noFill/>
            <a:miter lim="800000"/>
            <a:headEnd/>
            <a:tailEnd/>
          </a:ln>
        </p:spPr>
      </p:pic>
      <p:pic>
        <p:nvPicPr>
          <p:cNvPr id="26629" name="Picture 4" descr="109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3850" y="1709738"/>
            <a:ext cx="2957513" cy="1960562"/>
          </a:xfrm>
          <a:prstGeom prst="rect">
            <a:avLst/>
          </a:prstGeom>
          <a:noFill/>
          <a:ln w="9525">
            <a:noFill/>
            <a:miter lim="800000"/>
            <a:headEnd/>
            <a:tailEnd/>
          </a:ln>
        </p:spPr>
      </p:pic>
      <p:pic>
        <p:nvPicPr>
          <p:cNvPr id="26630" name="Picture 5" descr="19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3850" y="4291013"/>
            <a:ext cx="2932113" cy="2028825"/>
          </a:xfrm>
          <a:prstGeom prst="rect">
            <a:avLst/>
          </a:prstGeom>
          <a:noFill/>
          <a:ln w="9525">
            <a:noFill/>
            <a:miter lim="800000"/>
            <a:headEnd/>
            <a:tailEnd/>
          </a:ln>
        </p:spPr>
      </p:pic>
      <p:pic>
        <p:nvPicPr>
          <p:cNvPr id="26631"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19700" y="4251325"/>
            <a:ext cx="2233613" cy="195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7651" name="Rectangle 2"/>
          <p:cNvSpPr>
            <a:spLocks noGrp="1" noChangeArrowheads="1"/>
          </p:cNvSpPr>
          <p:nvPr>
            <p:ph type="title"/>
          </p:nvPr>
        </p:nvSpPr>
        <p:spPr>
          <a:xfrm>
            <a:off x="1012825" y="969963"/>
            <a:ext cx="5975350" cy="268287"/>
          </a:xfrm>
        </p:spPr>
        <p:txBody>
          <a:bodyPr/>
          <a:lstStyle/>
          <a:p>
            <a:pPr eaLnBrk="1" hangingPunct="1"/>
            <a:r>
              <a:rPr lang="en-US" sz="3600" smtClean="0"/>
              <a:t>Phase space evolution</a:t>
            </a:r>
          </a:p>
        </p:txBody>
      </p:sp>
      <p:pic>
        <p:nvPicPr>
          <p:cNvPr id="27652" name="Picture 3" descr="phaseSpaceVSz"/>
          <p:cNvPicPr>
            <a:picLocks noChangeAspect="1" noChangeArrowheads="1"/>
          </p:cNvPicPr>
          <p:nvPr/>
        </p:nvPicPr>
        <p:blipFill>
          <a:blip r:embed="rId3"/>
          <a:srcRect/>
          <a:stretch>
            <a:fillRect/>
          </a:stretch>
        </p:blipFill>
        <p:spPr bwMode="auto">
          <a:xfrm>
            <a:off x="431800" y="1895475"/>
            <a:ext cx="8101013" cy="3189288"/>
          </a:xfrm>
          <a:prstGeom prst="rect">
            <a:avLst/>
          </a:prstGeom>
          <a:noFill/>
          <a:ln w="9525">
            <a:noFill/>
            <a:miter lim="800000"/>
            <a:headEnd/>
            <a:tailEnd/>
          </a:ln>
        </p:spPr>
      </p:pic>
      <p:sp>
        <p:nvSpPr>
          <p:cNvPr id="27653" name="Text Box 5"/>
          <p:cNvSpPr txBox="1">
            <a:spLocks noChangeArrowheads="1"/>
          </p:cNvSpPr>
          <p:nvPr/>
        </p:nvSpPr>
        <p:spPr bwMode="auto">
          <a:xfrm>
            <a:off x="323850" y="5516563"/>
            <a:ext cx="8496300" cy="581025"/>
          </a:xfrm>
          <a:prstGeom prst="rect">
            <a:avLst/>
          </a:prstGeom>
          <a:noFill/>
          <a:ln w="9525">
            <a:noFill/>
            <a:miter lim="800000"/>
            <a:headEnd/>
            <a:tailEnd/>
          </a:ln>
        </p:spPr>
        <p:txBody>
          <a:bodyPr>
            <a:spAutoFit/>
          </a:bodyPr>
          <a:lstStyle/>
          <a:p>
            <a:pPr>
              <a:spcBef>
                <a:spcPct val="50000"/>
              </a:spcBef>
            </a:pPr>
            <a:r>
              <a:rPr lang="it-IT" sz="1600" i="1"/>
              <a:t>A. Cianchi et al., “High brightness electron beam emittance evolution measurements in an rf photoinjector”, Physical Review Special Topics Accelerator and Beams 11, 032801,2008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6150" name="Rectangle 2"/>
          <p:cNvSpPr>
            <a:spLocks noGrp="1" noChangeArrowheads="1"/>
          </p:cNvSpPr>
          <p:nvPr>
            <p:ph type="title"/>
          </p:nvPr>
        </p:nvSpPr>
        <p:spPr>
          <a:xfrm>
            <a:off x="931863" y="765175"/>
            <a:ext cx="7456487" cy="528638"/>
          </a:xfrm>
        </p:spPr>
        <p:txBody>
          <a:bodyPr/>
          <a:lstStyle/>
          <a:p>
            <a:pPr eaLnBrk="1" hangingPunct="1"/>
            <a:r>
              <a:rPr lang="it-IT" sz="2800" smtClean="0"/>
              <a:t>Emittance measurement without space charge</a:t>
            </a:r>
          </a:p>
        </p:txBody>
      </p:sp>
      <p:sp>
        <p:nvSpPr>
          <p:cNvPr id="6151" name="Rectangle 3"/>
          <p:cNvSpPr>
            <a:spLocks noGrp="1" noChangeArrowheads="1"/>
          </p:cNvSpPr>
          <p:nvPr>
            <p:ph type="body" idx="1"/>
          </p:nvPr>
        </p:nvSpPr>
        <p:spPr>
          <a:xfrm>
            <a:off x="949325" y="1981200"/>
            <a:ext cx="7661275" cy="1592263"/>
          </a:xfrm>
        </p:spPr>
        <p:txBody>
          <a:bodyPr/>
          <a:lstStyle/>
          <a:p>
            <a:pPr eaLnBrk="1" hangingPunct="1"/>
            <a:r>
              <a:rPr lang="en-US" smtClean="0"/>
              <a:t>The most used techniques for emittance measurements are quadrupole scan and multiple monitors</a:t>
            </a:r>
          </a:p>
        </p:txBody>
      </p:sp>
      <p:graphicFrame>
        <p:nvGraphicFramePr>
          <p:cNvPr id="6146" name="Object 6"/>
          <p:cNvGraphicFramePr>
            <a:graphicFrameLocks noChangeAspect="1"/>
          </p:cNvGraphicFramePr>
          <p:nvPr/>
        </p:nvGraphicFramePr>
        <p:xfrm>
          <a:off x="1403350" y="3644900"/>
          <a:ext cx="6632575" cy="581025"/>
        </p:xfrm>
        <a:graphic>
          <a:graphicData uri="http://schemas.openxmlformats.org/presentationml/2006/ole">
            <mc:AlternateContent xmlns:mc="http://schemas.openxmlformats.org/markup-compatibility/2006">
              <mc:Choice xmlns:v="urn:schemas-microsoft-com:vml" Requires="v">
                <p:oleObj spid="_x0000_s6156" name="Equation" r:id="rId4" imgW="2895480" imgH="253800" progId="Equation.3">
                  <p:embed/>
                </p:oleObj>
              </mc:Choice>
              <mc:Fallback>
                <p:oleObj name="Equation" r:id="rId4" imgW="2895480" imgH="253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644900"/>
                        <a:ext cx="6632575" cy="581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47" name="Object 11"/>
          <p:cNvGraphicFramePr>
            <a:graphicFrameLocks noChangeAspect="1"/>
          </p:cNvGraphicFramePr>
          <p:nvPr/>
        </p:nvGraphicFramePr>
        <p:xfrm>
          <a:off x="3995738" y="4437063"/>
          <a:ext cx="4392612" cy="1335087"/>
        </p:xfrm>
        <a:graphic>
          <a:graphicData uri="http://schemas.openxmlformats.org/presentationml/2006/ole">
            <mc:AlternateContent xmlns:mc="http://schemas.openxmlformats.org/markup-compatibility/2006">
              <mc:Choice xmlns:v="urn:schemas-microsoft-com:vml" Requires="v">
                <p:oleObj spid="_x0000_s6157" name="Equation" r:id="rId6" imgW="2425680" imgH="736560" progId="Equation.3">
                  <p:embed/>
                </p:oleObj>
              </mc:Choice>
              <mc:Fallback>
                <p:oleObj name="Equation" r:id="rId6" imgW="2425680" imgH="73656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4437063"/>
                        <a:ext cx="4392612" cy="133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8" name="Object 12"/>
          <p:cNvGraphicFramePr>
            <a:graphicFrameLocks noChangeAspect="1"/>
          </p:cNvGraphicFramePr>
          <p:nvPr/>
        </p:nvGraphicFramePr>
        <p:xfrm>
          <a:off x="1331913" y="4724400"/>
          <a:ext cx="2376487" cy="890588"/>
        </p:xfrm>
        <a:graphic>
          <a:graphicData uri="http://schemas.openxmlformats.org/presentationml/2006/ole">
            <mc:AlternateContent xmlns:mc="http://schemas.openxmlformats.org/markup-compatibility/2006">
              <mc:Choice xmlns:v="urn:schemas-microsoft-com:vml" Requires="v">
                <p:oleObj spid="_x0000_s6158" name="Equation" r:id="rId8" imgW="1218960" imgH="457200" progId="Equation.3">
                  <p:embed/>
                </p:oleObj>
              </mc:Choice>
              <mc:Fallback>
                <p:oleObj name="Equation" r:id="rId8" imgW="1218960" imgH="4572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4724400"/>
                        <a:ext cx="2376487" cy="890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7174" name="Rectangle 2"/>
          <p:cNvSpPr>
            <a:spLocks noGrp="1" noChangeArrowheads="1"/>
          </p:cNvSpPr>
          <p:nvPr>
            <p:ph type="title"/>
          </p:nvPr>
        </p:nvSpPr>
        <p:spPr/>
        <p:txBody>
          <a:bodyPr/>
          <a:lstStyle/>
          <a:p>
            <a:pPr eaLnBrk="1" hangingPunct="1"/>
            <a:r>
              <a:rPr lang="en-US" smtClean="0"/>
              <a:t>Beam Matrix</a:t>
            </a:r>
          </a:p>
        </p:txBody>
      </p:sp>
      <p:graphicFrame>
        <p:nvGraphicFramePr>
          <p:cNvPr id="7170" name="Object 7"/>
          <p:cNvGraphicFramePr>
            <a:graphicFrameLocks noChangeAspect="1"/>
          </p:cNvGraphicFramePr>
          <p:nvPr/>
        </p:nvGraphicFramePr>
        <p:xfrm>
          <a:off x="2160588" y="1989138"/>
          <a:ext cx="3989387" cy="996950"/>
        </p:xfrm>
        <a:graphic>
          <a:graphicData uri="http://schemas.openxmlformats.org/presentationml/2006/ole">
            <mc:AlternateContent xmlns:mc="http://schemas.openxmlformats.org/markup-compatibility/2006">
              <mc:Choice xmlns:v="urn:schemas-microsoft-com:vml" Requires="v">
                <p:oleObj spid="_x0000_s7180" name="Equation" r:id="rId4" imgW="1930320" imgH="482400" progId="Equation.3">
                  <p:embed/>
                </p:oleObj>
              </mc:Choice>
              <mc:Fallback>
                <p:oleObj name="Equation" r:id="rId4" imgW="1930320" imgH="482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1989138"/>
                        <a:ext cx="3989387" cy="996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1" name="Object 11"/>
          <p:cNvGraphicFramePr>
            <a:graphicFrameLocks noChangeAspect="1"/>
          </p:cNvGraphicFramePr>
          <p:nvPr/>
        </p:nvGraphicFramePr>
        <p:xfrm>
          <a:off x="2154238" y="3357563"/>
          <a:ext cx="4000500" cy="549275"/>
        </p:xfrm>
        <a:graphic>
          <a:graphicData uri="http://schemas.openxmlformats.org/presentationml/2006/ole">
            <mc:AlternateContent xmlns:mc="http://schemas.openxmlformats.org/markup-compatibility/2006">
              <mc:Choice xmlns:v="urn:schemas-microsoft-com:vml" Requires="v">
                <p:oleObj spid="_x0000_s7181" name="Equation" r:id="rId6" imgW="1663560" imgH="228600" progId="Equation.3">
                  <p:embed/>
                </p:oleObj>
              </mc:Choice>
              <mc:Fallback>
                <p:oleObj name="Equation" r:id="rId6" imgW="1663560" imgH="2286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238" y="3357563"/>
                        <a:ext cx="4000500" cy="549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172" name="Object 12"/>
          <p:cNvGraphicFramePr>
            <a:graphicFrameLocks noChangeAspect="1"/>
          </p:cNvGraphicFramePr>
          <p:nvPr/>
        </p:nvGraphicFramePr>
        <p:xfrm>
          <a:off x="2751138" y="4221163"/>
          <a:ext cx="2808287" cy="796925"/>
        </p:xfrm>
        <a:graphic>
          <a:graphicData uri="http://schemas.openxmlformats.org/presentationml/2006/ole">
            <mc:AlternateContent xmlns:mc="http://schemas.openxmlformats.org/markup-compatibility/2006">
              <mc:Choice xmlns:v="urn:schemas-microsoft-com:vml" Requires="v">
                <p:oleObj spid="_x0000_s7182" name="Equation" r:id="rId8" imgW="850680" imgH="241200" progId="Equation.3">
                  <p:embed/>
                </p:oleObj>
              </mc:Choice>
              <mc:Fallback>
                <p:oleObj name="Equation" r:id="rId8" imgW="850680" imgH="2412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138" y="4221163"/>
                        <a:ext cx="2808287"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p>
        </p:txBody>
      </p:sp>
      <p:sp>
        <p:nvSpPr>
          <p:cNvPr id="8196" name="Rectangle 2"/>
          <p:cNvSpPr>
            <a:spLocks noGrp="1" noChangeArrowheads="1"/>
          </p:cNvSpPr>
          <p:nvPr>
            <p:ph type="title"/>
          </p:nvPr>
        </p:nvSpPr>
        <p:spPr/>
        <p:txBody>
          <a:bodyPr/>
          <a:lstStyle/>
          <a:p>
            <a:pPr eaLnBrk="1" hangingPunct="1"/>
            <a:r>
              <a:rPr lang="en-US" smtClean="0"/>
              <a:t>Multiple screens</a:t>
            </a:r>
          </a:p>
        </p:txBody>
      </p:sp>
      <p:sp>
        <p:nvSpPr>
          <p:cNvPr id="8197" name="Rectangle 3"/>
          <p:cNvSpPr>
            <a:spLocks noGrp="1" noChangeArrowheads="1"/>
          </p:cNvSpPr>
          <p:nvPr>
            <p:ph type="body" idx="1"/>
          </p:nvPr>
        </p:nvSpPr>
        <p:spPr>
          <a:xfrm>
            <a:off x="949325" y="2708275"/>
            <a:ext cx="7661275" cy="3387725"/>
          </a:xfrm>
        </p:spPr>
        <p:txBody>
          <a:bodyPr/>
          <a:lstStyle/>
          <a:p>
            <a:pPr eaLnBrk="1" hangingPunct="1"/>
            <a:r>
              <a:rPr lang="en-US" dirty="0" smtClean="0"/>
              <a:t>There are 3 unknown  quantities</a:t>
            </a:r>
          </a:p>
          <a:p>
            <a:pPr eaLnBrk="1" hangingPunct="1"/>
            <a:r>
              <a:rPr lang="en-US" dirty="0" smtClean="0">
                <a:latin typeface="Symbol" pitchFamily="18" charset="2"/>
              </a:rPr>
              <a:t>s</a:t>
            </a:r>
            <a:r>
              <a:rPr lang="en-US" baseline="-25000" dirty="0" smtClean="0"/>
              <a:t>i,11</a:t>
            </a:r>
            <a:r>
              <a:rPr lang="en-US" dirty="0" smtClean="0"/>
              <a:t> is the RMS beam size  </a:t>
            </a:r>
          </a:p>
          <a:p>
            <a:pPr eaLnBrk="1" hangingPunct="1"/>
            <a:r>
              <a:rPr lang="en-US" dirty="0" err="1" smtClean="0"/>
              <a:t>C</a:t>
            </a:r>
            <a:r>
              <a:rPr lang="en-US" baseline="-25000" dirty="0" err="1" smtClean="0"/>
              <a:t>i</a:t>
            </a:r>
            <a:r>
              <a:rPr lang="en-US" dirty="0" smtClean="0"/>
              <a:t> and S</a:t>
            </a:r>
            <a:r>
              <a:rPr lang="en-US" baseline="-25000" dirty="0" smtClean="0"/>
              <a:t>i</a:t>
            </a:r>
            <a:r>
              <a:rPr lang="en-US" dirty="0" smtClean="0"/>
              <a:t> are the element of the transport matrix</a:t>
            </a:r>
          </a:p>
          <a:p>
            <a:pPr eaLnBrk="1" hangingPunct="1"/>
            <a:r>
              <a:rPr lang="en-US" dirty="0" smtClean="0"/>
              <a:t>We need 3 measurements in 3 different positions to evaluate the </a:t>
            </a:r>
            <a:r>
              <a:rPr lang="en-US" dirty="0" err="1" smtClean="0"/>
              <a:t>emittance</a:t>
            </a:r>
            <a:endParaRPr lang="en-US" dirty="0" smtClean="0"/>
          </a:p>
          <a:p>
            <a:pPr eaLnBrk="1" hangingPunct="1"/>
            <a:endParaRPr lang="en-US" dirty="0" smtClean="0"/>
          </a:p>
        </p:txBody>
      </p:sp>
      <p:graphicFrame>
        <p:nvGraphicFramePr>
          <p:cNvPr id="8194" name="Object 4"/>
          <p:cNvGraphicFramePr>
            <a:graphicFrameLocks noChangeAspect="1"/>
          </p:cNvGraphicFramePr>
          <p:nvPr/>
        </p:nvGraphicFramePr>
        <p:xfrm>
          <a:off x="1403350" y="1700213"/>
          <a:ext cx="6192838" cy="809625"/>
        </p:xfrm>
        <a:graphic>
          <a:graphicData uri="http://schemas.openxmlformats.org/presentationml/2006/ole">
            <mc:AlternateContent xmlns:mc="http://schemas.openxmlformats.org/markup-compatibility/2006">
              <mc:Choice xmlns:v="urn:schemas-microsoft-com:vml" Requires="v">
                <p:oleObj spid="_x0000_s8198" name="Equation" r:id="rId4" imgW="1942920" imgH="253800" progId="Equation.3">
                  <p:embed/>
                </p:oleObj>
              </mc:Choice>
              <mc:Fallback>
                <p:oleObj name="Equation" r:id="rId4" imgW="1942920" imgH="253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700213"/>
                        <a:ext cx="6192838" cy="809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8435" name="Rectangle 2"/>
          <p:cNvSpPr>
            <a:spLocks noGrp="1" noChangeArrowheads="1"/>
          </p:cNvSpPr>
          <p:nvPr>
            <p:ph type="title"/>
          </p:nvPr>
        </p:nvSpPr>
        <p:spPr/>
        <p:txBody>
          <a:bodyPr/>
          <a:lstStyle/>
          <a:p>
            <a:pPr eaLnBrk="1" hangingPunct="1"/>
            <a:r>
              <a:rPr lang="en-US" dirty="0" smtClean="0"/>
              <a:t>Outline</a:t>
            </a:r>
          </a:p>
        </p:txBody>
      </p:sp>
      <p:sp>
        <p:nvSpPr>
          <p:cNvPr id="18436" name="Rectangle 3"/>
          <p:cNvSpPr>
            <a:spLocks noGrp="1" noChangeArrowheads="1"/>
          </p:cNvSpPr>
          <p:nvPr>
            <p:ph type="body" idx="1"/>
          </p:nvPr>
        </p:nvSpPr>
        <p:spPr/>
        <p:txBody>
          <a:bodyPr/>
          <a:lstStyle/>
          <a:p>
            <a:pPr eaLnBrk="1" hangingPunct="1"/>
            <a:r>
              <a:rPr lang="en-US" dirty="0" smtClean="0"/>
              <a:t>Brightness and Brilliance</a:t>
            </a:r>
          </a:p>
          <a:p>
            <a:pPr eaLnBrk="1" hangingPunct="1"/>
            <a:r>
              <a:rPr lang="en-US" dirty="0" smtClean="0"/>
              <a:t>Fundamental parameters</a:t>
            </a:r>
          </a:p>
          <a:p>
            <a:pPr eaLnBrk="1" hangingPunct="1"/>
            <a:r>
              <a:rPr lang="en-US" dirty="0" smtClean="0"/>
              <a:t>Transverse and longitudinal measurements </a:t>
            </a:r>
          </a:p>
          <a:p>
            <a:pPr eaLnBrk="1" hangingPunct="1"/>
            <a:r>
              <a:rPr lang="en-US" dirty="0" smtClean="0"/>
              <a:t>Intercepting and non intercepting diagnostic</a:t>
            </a:r>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8675" name="Rectangle 2"/>
          <p:cNvSpPr>
            <a:spLocks noGrp="1" noChangeArrowheads="1"/>
          </p:cNvSpPr>
          <p:nvPr>
            <p:ph type="title"/>
          </p:nvPr>
        </p:nvSpPr>
        <p:spPr>
          <a:xfrm>
            <a:off x="904875" y="911225"/>
            <a:ext cx="7127875" cy="379413"/>
          </a:xfrm>
        </p:spPr>
        <p:txBody>
          <a:bodyPr/>
          <a:lstStyle/>
          <a:p>
            <a:pPr eaLnBrk="1" hangingPunct="1"/>
            <a:r>
              <a:rPr lang="en-US" sz="3600" smtClean="0"/>
              <a:t>Example : FLASH @ DESY</a:t>
            </a:r>
          </a:p>
        </p:txBody>
      </p:sp>
      <p:sp>
        <p:nvSpPr>
          <p:cNvPr id="28676" name="Rectangle 3"/>
          <p:cNvSpPr>
            <a:spLocks noGrp="1" noChangeArrowheads="1"/>
          </p:cNvSpPr>
          <p:nvPr>
            <p:ph type="body" idx="1"/>
          </p:nvPr>
        </p:nvSpPr>
        <p:spPr>
          <a:xfrm>
            <a:off x="949325" y="1981200"/>
            <a:ext cx="7661275" cy="1087438"/>
          </a:xfrm>
        </p:spPr>
        <p:txBody>
          <a:bodyPr/>
          <a:lstStyle/>
          <a:p>
            <a:pPr eaLnBrk="1" hangingPunct="1">
              <a:lnSpc>
                <a:spcPct val="80000"/>
              </a:lnSpc>
            </a:pPr>
            <a:r>
              <a:rPr lang="en-US" sz="1800" smtClean="0"/>
              <a:t>M. Minty,  F. Zimmermann, “Measurement and control of charged particle beams”, Springer (2003)</a:t>
            </a:r>
          </a:p>
          <a:p>
            <a:pPr eaLnBrk="1" hangingPunct="1">
              <a:lnSpc>
                <a:spcPct val="80000"/>
              </a:lnSpc>
            </a:pPr>
            <a:r>
              <a:rPr lang="en-US" sz="1800" smtClean="0"/>
              <a:t>DESY-Technical Note 03-03 , 2003 (21 pages)  Monte Carlo simulation of emittance measurements at TTF2   P. Castro </a:t>
            </a:r>
          </a:p>
        </p:txBody>
      </p:sp>
      <p:pic>
        <p:nvPicPr>
          <p:cNvPr id="28677" name="Picture 4"/>
          <p:cNvPicPr>
            <a:picLocks noChangeAspect="1" noChangeArrowheads="1"/>
          </p:cNvPicPr>
          <p:nvPr/>
        </p:nvPicPr>
        <p:blipFill>
          <a:blip r:embed="rId3"/>
          <a:srcRect/>
          <a:stretch>
            <a:fillRect/>
          </a:stretch>
        </p:blipFill>
        <p:spPr bwMode="auto">
          <a:xfrm>
            <a:off x="684213" y="3573463"/>
            <a:ext cx="7669212"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9220" name="Rectangle 2"/>
          <p:cNvSpPr>
            <a:spLocks noGrp="1" noChangeArrowheads="1"/>
          </p:cNvSpPr>
          <p:nvPr>
            <p:ph type="title"/>
          </p:nvPr>
        </p:nvSpPr>
        <p:spPr/>
        <p:txBody>
          <a:bodyPr/>
          <a:lstStyle/>
          <a:p>
            <a:pPr eaLnBrk="1" hangingPunct="1"/>
            <a:r>
              <a:rPr lang="en-US" smtClean="0"/>
              <a:t>Quadrupole scan</a:t>
            </a:r>
          </a:p>
        </p:txBody>
      </p:sp>
      <p:sp>
        <p:nvSpPr>
          <p:cNvPr id="9221" name="Rectangle 3"/>
          <p:cNvSpPr>
            <a:spLocks noGrp="1" noChangeArrowheads="1"/>
          </p:cNvSpPr>
          <p:nvPr>
            <p:ph type="body" idx="1"/>
          </p:nvPr>
        </p:nvSpPr>
        <p:spPr>
          <a:xfrm>
            <a:off x="949325" y="4508500"/>
            <a:ext cx="7661275" cy="1728788"/>
          </a:xfrm>
        </p:spPr>
        <p:txBody>
          <a:bodyPr/>
          <a:lstStyle/>
          <a:p>
            <a:pPr eaLnBrk="1" hangingPunct="1">
              <a:lnSpc>
                <a:spcPct val="80000"/>
              </a:lnSpc>
            </a:pPr>
            <a:r>
              <a:rPr lang="en-US" sz="2400" smtClean="0"/>
              <a:t>It is possible to measure in the same position changing the optical functions</a:t>
            </a:r>
          </a:p>
          <a:p>
            <a:pPr eaLnBrk="1" hangingPunct="1">
              <a:lnSpc>
                <a:spcPct val="80000"/>
              </a:lnSpc>
            </a:pPr>
            <a:r>
              <a:rPr lang="en-US" sz="2400" smtClean="0"/>
              <a:t>The main difference respect to the multi screen measurements is in the beam trajectory control and in the number of measurements</a:t>
            </a:r>
          </a:p>
        </p:txBody>
      </p:sp>
      <p:sp>
        <p:nvSpPr>
          <p:cNvPr id="9222" name="Freeform 5"/>
          <p:cNvSpPr>
            <a:spLocks/>
          </p:cNvSpPr>
          <p:nvPr/>
        </p:nvSpPr>
        <p:spPr bwMode="auto">
          <a:xfrm>
            <a:off x="2446338" y="2111375"/>
            <a:ext cx="5478462" cy="228600"/>
          </a:xfrm>
          <a:custGeom>
            <a:avLst/>
            <a:gdLst>
              <a:gd name="T0" fmla="*/ 0 w 3451"/>
              <a:gd name="T1" fmla="*/ 0 h 144"/>
              <a:gd name="T2" fmla="*/ 2884487 w 3451"/>
              <a:gd name="T3" fmla="*/ 171450 h 144"/>
              <a:gd name="T4" fmla="*/ 5478462 w 3451"/>
              <a:gd name="T5" fmla="*/ 228600 h 144"/>
              <a:gd name="T6" fmla="*/ 0 60000 65536"/>
              <a:gd name="T7" fmla="*/ 0 60000 65536"/>
              <a:gd name="T8" fmla="*/ 0 60000 65536"/>
              <a:gd name="T9" fmla="*/ 0 w 3451"/>
              <a:gd name="T10" fmla="*/ 0 h 144"/>
              <a:gd name="T11" fmla="*/ 3451 w 3451"/>
              <a:gd name="T12" fmla="*/ 144 h 144"/>
            </a:gdLst>
            <a:ahLst/>
            <a:cxnLst>
              <a:cxn ang="T6">
                <a:pos x="T0" y="T1"/>
              </a:cxn>
              <a:cxn ang="T7">
                <a:pos x="T2" y="T3"/>
              </a:cxn>
              <a:cxn ang="T8">
                <a:pos x="T4" y="T5"/>
              </a:cxn>
            </a:cxnLst>
            <a:rect l="T9" t="T10" r="T11" b="T12"/>
            <a:pathLst>
              <a:path w="3451" h="144">
                <a:moveTo>
                  <a:pt x="0" y="0"/>
                </a:moveTo>
                <a:cubicBezTo>
                  <a:pt x="303" y="18"/>
                  <a:pt x="1242" y="84"/>
                  <a:pt x="1817" y="108"/>
                </a:cubicBezTo>
                <a:cubicBezTo>
                  <a:pt x="2392" y="132"/>
                  <a:pt x="3111" y="136"/>
                  <a:pt x="3451" y="144"/>
                </a:cubicBezTo>
              </a:path>
            </a:pathLst>
          </a:custGeom>
          <a:noFill/>
          <a:ln w="25400">
            <a:solidFill>
              <a:srgbClr val="0000FF"/>
            </a:solidFill>
            <a:round/>
            <a:headEnd/>
            <a:tailEnd type="none" w="med" len="lg"/>
          </a:ln>
        </p:spPr>
        <p:txBody>
          <a:bodyPr lIns="90488" tIns="44450" rIns="90488" bIns="44450"/>
          <a:lstStyle/>
          <a:p>
            <a:endParaRPr lang="en-US"/>
          </a:p>
        </p:txBody>
      </p:sp>
      <p:sp>
        <p:nvSpPr>
          <p:cNvPr id="9223" name="Freeform 6"/>
          <p:cNvSpPr>
            <a:spLocks/>
          </p:cNvSpPr>
          <p:nvPr/>
        </p:nvSpPr>
        <p:spPr bwMode="auto">
          <a:xfrm>
            <a:off x="2438400" y="1808163"/>
            <a:ext cx="5440363" cy="676275"/>
          </a:xfrm>
          <a:custGeom>
            <a:avLst/>
            <a:gdLst>
              <a:gd name="T0" fmla="*/ 0 w 3427"/>
              <a:gd name="T1" fmla="*/ 311150 h 426"/>
              <a:gd name="T2" fmla="*/ 2187575 w 3427"/>
              <a:gd name="T3" fmla="*/ 623888 h 426"/>
              <a:gd name="T4" fmla="*/ 5440363 w 3427"/>
              <a:gd name="T5" fmla="*/ 0 h 426"/>
              <a:gd name="T6" fmla="*/ 0 60000 65536"/>
              <a:gd name="T7" fmla="*/ 0 60000 65536"/>
              <a:gd name="T8" fmla="*/ 0 60000 65536"/>
              <a:gd name="T9" fmla="*/ 0 w 3427"/>
              <a:gd name="T10" fmla="*/ 0 h 426"/>
              <a:gd name="T11" fmla="*/ 3427 w 3427"/>
              <a:gd name="T12" fmla="*/ 426 h 426"/>
            </a:gdLst>
            <a:ahLst/>
            <a:cxnLst>
              <a:cxn ang="T6">
                <a:pos x="T0" y="T1"/>
              </a:cxn>
              <a:cxn ang="T7">
                <a:pos x="T2" y="T3"/>
              </a:cxn>
              <a:cxn ang="T8">
                <a:pos x="T4" y="T5"/>
              </a:cxn>
            </a:cxnLst>
            <a:rect l="T9" t="T10" r="T11" b="T12"/>
            <a:pathLst>
              <a:path w="3427" h="426">
                <a:moveTo>
                  <a:pt x="0" y="196"/>
                </a:moveTo>
                <a:cubicBezTo>
                  <a:pt x="230" y="230"/>
                  <a:pt x="807" y="426"/>
                  <a:pt x="1378" y="393"/>
                </a:cubicBezTo>
                <a:cubicBezTo>
                  <a:pt x="1949" y="360"/>
                  <a:pt x="3000" y="82"/>
                  <a:pt x="3427" y="0"/>
                </a:cubicBezTo>
              </a:path>
            </a:pathLst>
          </a:custGeom>
          <a:noFill/>
          <a:ln w="25400">
            <a:solidFill>
              <a:srgbClr val="008000"/>
            </a:solidFill>
            <a:prstDash val="dashDot"/>
            <a:round/>
            <a:headEnd/>
            <a:tailEnd type="none" w="med" len="lg"/>
          </a:ln>
        </p:spPr>
        <p:txBody>
          <a:bodyPr lIns="90488" tIns="44450" rIns="90488" bIns="44450"/>
          <a:lstStyle/>
          <a:p>
            <a:endParaRPr lang="en-US"/>
          </a:p>
        </p:txBody>
      </p:sp>
      <p:sp>
        <p:nvSpPr>
          <p:cNvPr id="9224" name="Freeform 7"/>
          <p:cNvSpPr>
            <a:spLocks/>
          </p:cNvSpPr>
          <p:nvPr/>
        </p:nvSpPr>
        <p:spPr bwMode="auto">
          <a:xfrm>
            <a:off x="2446338" y="2111375"/>
            <a:ext cx="5472112" cy="420688"/>
          </a:xfrm>
          <a:custGeom>
            <a:avLst/>
            <a:gdLst>
              <a:gd name="T0" fmla="*/ 0 w 3447"/>
              <a:gd name="T1" fmla="*/ 0 h 265"/>
              <a:gd name="T2" fmla="*/ 3886200 w 3447"/>
              <a:gd name="T3" fmla="*/ 366713 h 265"/>
              <a:gd name="T4" fmla="*/ 5472112 w 3447"/>
              <a:gd name="T5" fmla="*/ 320675 h 265"/>
              <a:gd name="T6" fmla="*/ 0 60000 65536"/>
              <a:gd name="T7" fmla="*/ 0 60000 65536"/>
              <a:gd name="T8" fmla="*/ 0 60000 65536"/>
              <a:gd name="T9" fmla="*/ 0 w 3447"/>
              <a:gd name="T10" fmla="*/ 0 h 265"/>
              <a:gd name="T11" fmla="*/ 3447 w 3447"/>
              <a:gd name="T12" fmla="*/ 265 h 265"/>
            </a:gdLst>
            <a:ahLst/>
            <a:cxnLst>
              <a:cxn ang="T6">
                <a:pos x="T0" y="T1"/>
              </a:cxn>
              <a:cxn ang="T7">
                <a:pos x="T2" y="T3"/>
              </a:cxn>
              <a:cxn ang="T8">
                <a:pos x="T4" y="T5"/>
              </a:cxn>
            </a:cxnLst>
            <a:rect l="T9" t="T10" r="T11" b="T12"/>
            <a:pathLst>
              <a:path w="3447" h="265">
                <a:moveTo>
                  <a:pt x="0" y="0"/>
                </a:moveTo>
                <a:cubicBezTo>
                  <a:pt x="408" y="38"/>
                  <a:pt x="1874" y="197"/>
                  <a:pt x="2448" y="231"/>
                </a:cubicBezTo>
                <a:cubicBezTo>
                  <a:pt x="3022" y="265"/>
                  <a:pt x="3239" y="208"/>
                  <a:pt x="3447" y="202"/>
                </a:cubicBezTo>
              </a:path>
            </a:pathLst>
          </a:custGeom>
          <a:noFill/>
          <a:ln w="25400">
            <a:solidFill>
              <a:srgbClr val="FF0000"/>
            </a:solidFill>
            <a:prstDash val="sysDot"/>
            <a:round/>
            <a:headEnd/>
            <a:tailEnd type="none" w="med" len="lg"/>
          </a:ln>
        </p:spPr>
        <p:txBody>
          <a:bodyPr lIns="90488" tIns="44450" rIns="90488" bIns="44450"/>
          <a:lstStyle/>
          <a:p>
            <a:endParaRPr lang="en-US"/>
          </a:p>
        </p:txBody>
      </p:sp>
      <p:sp>
        <p:nvSpPr>
          <p:cNvPr id="9225" name="Line 8"/>
          <p:cNvSpPr>
            <a:spLocks noChangeShapeType="1"/>
          </p:cNvSpPr>
          <p:nvPr/>
        </p:nvSpPr>
        <p:spPr bwMode="auto">
          <a:xfrm>
            <a:off x="6789738" y="1882775"/>
            <a:ext cx="0" cy="1371600"/>
          </a:xfrm>
          <a:prstGeom prst="line">
            <a:avLst/>
          </a:prstGeom>
          <a:noFill/>
          <a:ln w="44450">
            <a:solidFill>
              <a:schemeClr val="bg1"/>
            </a:solidFill>
            <a:round/>
            <a:headEnd/>
            <a:tailEnd type="none" w="med" len="lg"/>
          </a:ln>
        </p:spPr>
        <p:txBody>
          <a:bodyPr lIns="90488" tIns="44450" rIns="90488" bIns="44450"/>
          <a:lstStyle/>
          <a:p>
            <a:endParaRPr lang="en-US"/>
          </a:p>
        </p:txBody>
      </p:sp>
      <p:sp>
        <p:nvSpPr>
          <p:cNvPr id="9226" name="Rectangle 9"/>
          <p:cNvSpPr>
            <a:spLocks noChangeArrowheads="1"/>
          </p:cNvSpPr>
          <p:nvPr/>
        </p:nvSpPr>
        <p:spPr bwMode="auto">
          <a:xfrm>
            <a:off x="1981200" y="1960563"/>
            <a:ext cx="457200" cy="1219200"/>
          </a:xfrm>
          <a:prstGeom prst="rect">
            <a:avLst/>
          </a:prstGeom>
          <a:noFill/>
          <a:ln w="25400" algn="ctr">
            <a:solidFill>
              <a:schemeClr val="tx1"/>
            </a:solidFill>
            <a:miter lim="800000"/>
            <a:headEnd/>
            <a:tailEnd type="none" w="med" len="lg"/>
          </a:ln>
        </p:spPr>
        <p:txBody>
          <a:bodyPr wrap="none" lIns="90488" tIns="44450" rIns="90488" bIns="44450" anchor="ctr"/>
          <a:lstStyle/>
          <a:p>
            <a:endParaRPr lang="en-US"/>
          </a:p>
        </p:txBody>
      </p:sp>
      <p:sp>
        <p:nvSpPr>
          <p:cNvPr id="9227" name="Freeform 10"/>
          <p:cNvSpPr>
            <a:spLocks/>
          </p:cNvSpPr>
          <p:nvPr/>
        </p:nvSpPr>
        <p:spPr bwMode="auto">
          <a:xfrm flipV="1">
            <a:off x="2438400" y="2646363"/>
            <a:ext cx="5440363" cy="676275"/>
          </a:xfrm>
          <a:custGeom>
            <a:avLst/>
            <a:gdLst>
              <a:gd name="T0" fmla="*/ 0 w 3427"/>
              <a:gd name="T1" fmla="*/ 311150 h 426"/>
              <a:gd name="T2" fmla="*/ 2187575 w 3427"/>
              <a:gd name="T3" fmla="*/ 623888 h 426"/>
              <a:gd name="T4" fmla="*/ 5440363 w 3427"/>
              <a:gd name="T5" fmla="*/ 0 h 426"/>
              <a:gd name="T6" fmla="*/ 0 60000 65536"/>
              <a:gd name="T7" fmla="*/ 0 60000 65536"/>
              <a:gd name="T8" fmla="*/ 0 60000 65536"/>
              <a:gd name="T9" fmla="*/ 0 w 3427"/>
              <a:gd name="T10" fmla="*/ 0 h 426"/>
              <a:gd name="T11" fmla="*/ 3427 w 3427"/>
              <a:gd name="T12" fmla="*/ 426 h 426"/>
            </a:gdLst>
            <a:ahLst/>
            <a:cxnLst>
              <a:cxn ang="T6">
                <a:pos x="T0" y="T1"/>
              </a:cxn>
              <a:cxn ang="T7">
                <a:pos x="T2" y="T3"/>
              </a:cxn>
              <a:cxn ang="T8">
                <a:pos x="T4" y="T5"/>
              </a:cxn>
            </a:cxnLst>
            <a:rect l="T9" t="T10" r="T11" b="T12"/>
            <a:pathLst>
              <a:path w="3427" h="426">
                <a:moveTo>
                  <a:pt x="0" y="196"/>
                </a:moveTo>
                <a:cubicBezTo>
                  <a:pt x="230" y="230"/>
                  <a:pt x="807" y="426"/>
                  <a:pt x="1378" y="393"/>
                </a:cubicBezTo>
                <a:cubicBezTo>
                  <a:pt x="1949" y="360"/>
                  <a:pt x="3000" y="82"/>
                  <a:pt x="3427" y="0"/>
                </a:cubicBezTo>
              </a:path>
            </a:pathLst>
          </a:custGeom>
          <a:noFill/>
          <a:ln w="25400">
            <a:solidFill>
              <a:srgbClr val="008000"/>
            </a:solidFill>
            <a:prstDash val="dashDot"/>
            <a:round/>
            <a:headEnd/>
            <a:tailEnd type="none" w="med" len="lg"/>
          </a:ln>
        </p:spPr>
        <p:txBody>
          <a:bodyPr lIns="90488" tIns="44450" rIns="90488" bIns="44450"/>
          <a:lstStyle/>
          <a:p>
            <a:endParaRPr lang="en-US"/>
          </a:p>
        </p:txBody>
      </p:sp>
      <p:sp>
        <p:nvSpPr>
          <p:cNvPr id="9228" name="Freeform 11"/>
          <p:cNvSpPr>
            <a:spLocks/>
          </p:cNvSpPr>
          <p:nvPr/>
        </p:nvSpPr>
        <p:spPr bwMode="auto">
          <a:xfrm flipV="1">
            <a:off x="2446338" y="2605088"/>
            <a:ext cx="5472112" cy="420687"/>
          </a:xfrm>
          <a:custGeom>
            <a:avLst/>
            <a:gdLst>
              <a:gd name="T0" fmla="*/ 0 w 3447"/>
              <a:gd name="T1" fmla="*/ 0 h 265"/>
              <a:gd name="T2" fmla="*/ 3886200 w 3447"/>
              <a:gd name="T3" fmla="*/ 366712 h 265"/>
              <a:gd name="T4" fmla="*/ 5472112 w 3447"/>
              <a:gd name="T5" fmla="*/ 320675 h 265"/>
              <a:gd name="T6" fmla="*/ 0 60000 65536"/>
              <a:gd name="T7" fmla="*/ 0 60000 65536"/>
              <a:gd name="T8" fmla="*/ 0 60000 65536"/>
              <a:gd name="T9" fmla="*/ 0 w 3447"/>
              <a:gd name="T10" fmla="*/ 0 h 265"/>
              <a:gd name="T11" fmla="*/ 3447 w 3447"/>
              <a:gd name="T12" fmla="*/ 265 h 265"/>
            </a:gdLst>
            <a:ahLst/>
            <a:cxnLst>
              <a:cxn ang="T6">
                <a:pos x="T0" y="T1"/>
              </a:cxn>
              <a:cxn ang="T7">
                <a:pos x="T2" y="T3"/>
              </a:cxn>
              <a:cxn ang="T8">
                <a:pos x="T4" y="T5"/>
              </a:cxn>
            </a:cxnLst>
            <a:rect l="T9" t="T10" r="T11" b="T12"/>
            <a:pathLst>
              <a:path w="3447" h="265">
                <a:moveTo>
                  <a:pt x="0" y="0"/>
                </a:moveTo>
                <a:cubicBezTo>
                  <a:pt x="408" y="38"/>
                  <a:pt x="1874" y="197"/>
                  <a:pt x="2448" y="231"/>
                </a:cubicBezTo>
                <a:cubicBezTo>
                  <a:pt x="3022" y="265"/>
                  <a:pt x="3239" y="208"/>
                  <a:pt x="3447" y="202"/>
                </a:cubicBezTo>
              </a:path>
            </a:pathLst>
          </a:custGeom>
          <a:noFill/>
          <a:ln w="25400">
            <a:solidFill>
              <a:srgbClr val="FF0000"/>
            </a:solidFill>
            <a:prstDash val="sysDot"/>
            <a:round/>
            <a:headEnd/>
            <a:tailEnd type="none" w="med" len="lg"/>
          </a:ln>
        </p:spPr>
        <p:txBody>
          <a:bodyPr lIns="90488" tIns="44450" rIns="90488" bIns="44450"/>
          <a:lstStyle/>
          <a:p>
            <a:endParaRPr lang="en-US"/>
          </a:p>
        </p:txBody>
      </p:sp>
      <p:sp>
        <p:nvSpPr>
          <p:cNvPr id="9229" name="Text Box 12"/>
          <p:cNvSpPr txBox="1">
            <a:spLocks noChangeArrowheads="1"/>
          </p:cNvSpPr>
          <p:nvPr/>
        </p:nvSpPr>
        <p:spPr bwMode="auto">
          <a:xfrm>
            <a:off x="617538" y="2365375"/>
            <a:ext cx="711200" cy="363538"/>
          </a:xfrm>
          <a:prstGeom prst="rect">
            <a:avLst/>
          </a:prstGeom>
          <a:noFill/>
          <a:ln w="25400" algn="ctr">
            <a:noFill/>
            <a:miter lim="800000"/>
            <a:headEnd/>
            <a:tailEnd type="none" w="med" len="lg"/>
          </a:ln>
        </p:spPr>
        <p:txBody>
          <a:bodyPr wrap="none" lIns="90488" tIns="44450" rIns="90488" bIns="44450">
            <a:spAutoFit/>
          </a:bodyPr>
          <a:lstStyle/>
          <a:p>
            <a:pPr algn="ctr" defTabSz="457200" eaLnBrk="0" hangingPunct="0">
              <a:spcBef>
                <a:spcPct val="50000"/>
              </a:spcBef>
              <a:tabLst>
                <a:tab pos="2286000" algn="l"/>
              </a:tabLst>
            </a:pPr>
            <a:r>
              <a:rPr lang="it-IT">
                <a:solidFill>
                  <a:srgbClr val="010101"/>
                </a:solidFill>
                <a:latin typeface="Calibri" pitchFamily="34" charset="0"/>
              </a:rPr>
              <a:t>Beam</a:t>
            </a:r>
          </a:p>
        </p:txBody>
      </p:sp>
      <p:sp>
        <p:nvSpPr>
          <p:cNvPr id="9230" name="Text Box 13"/>
          <p:cNvSpPr txBox="1">
            <a:spLocks noChangeArrowheads="1"/>
          </p:cNvSpPr>
          <p:nvPr/>
        </p:nvSpPr>
        <p:spPr bwMode="auto">
          <a:xfrm>
            <a:off x="6300788" y="3289300"/>
            <a:ext cx="993775" cy="363538"/>
          </a:xfrm>
          <a:prstGeom prst="rect">
            <a:avLst/>
          </a:prstGeom>
          <a:noFill/>
          <a:ln w="25400" algn="ctr">
            <a:noFill/>
            <a:miter lim="800000"/>
            <a:headEnd/>
            <a:tailEnd type="none" w="med" len="lg"/>
          </a:ln>
        </p:spPr>
        <p:txBody>
          <a:bodyPr wrap="none" lIns="90488" tIns="44450" rIns="90488" bIns="44450">
            <a:spAutoFit/>
          </a:bodyPr>
          <a:lstStyle/>
          <a:p>
            <a:pPr algn="ctr" defTabSz="457200" eaLnBrk="0" hangingPunct="0">
              <a:spcBef>
                <a:spcPct val="50000"/>
              </a:spcBef>
              <a:tabLst>
                <a:tab pos="2286000" algn="l"/>
              </a:tabLst>
            </a:pPr>
            <a:r>
              <a:rPr lang="it-IT">
                <a:solidFill>
                  <a:schemeClr val="bg1"/>
                </a:solidFill>
                <a:latin typeface="Times" pitchFamily="18" charset="0"/>
              </a:rPr>
              <a:t>Schermo</a:t>
            </a:r>
          </a:p>
        </p:txBody>
      </p:sp>
      <p:sp>
        <p:nvSpPr>
          <p:cNvPr id="9231" name="Freeform 14"/>
          <p:cNvSpPr>
            <a:spLocks/>
          </p:cNvSpPr>
          <p:nvPr/>
        </p:nvSpPr>
        <p:spPr bwMode="auto">
          <a:xfrm flipV="1">
            <a:off x="2446338" y="2797175"/>
            <a:ext cx="5478462" cy="228600"/>
          </a:xfrm>
          <a:custGeom>
            <a:avLst/>
            <a:gdLst>
              <a:gd name="T0" fmla="*/ 0 w 3451"/>
              <a:gd name="T1" fmla="*/ 0 h 144"/>
              <a:gd name="T2" fmla="*/ 2884487 w 3451"/>
              <a:gd name="T3" fmla="*/ 171450 h 144"/>
              <a:gd name="T4" fmla="*/ 5478462 w 3451"/>
              <a:gd name="T5" fmla="*/ 228600 h 144"/>
              <a:gd name="T6" fmla="*/ 0 60000 65536"/>
              <a:gd name="T7" fmla="*/ 0 60000 65536"/>
              <a:gd name="T8" fmla="*/ 0 60000 65536"/>
              <a:gd name="T9" fmla="*/ 0 w 3451"/>
              <a:gd name="T10" fmla="*/ 0 h 144"/>
              <a:gd name="T11" fmla="*/ 3451 w 3451"/>
              <a:gd name="T12" fmla="*/ 144 h 144"/>
            </a:gdLst>
            <a:ahLst/>
            <a:cxnLst>
              <a:cxn ang="T6">
                <a:pos x="T0" y="T1"/>
              </a:cxn>
              <a:cxn ang="T7">
                <a:pos x="T2" y="T3"/>
              </a:cxn>
              <a:cxn ang="T8">
                <a:pos x="T4" y="T5"/>
              </a:cxn>
            </a:cxnLst>
            <a:rect l="T9" t="T10" r="T11" b="T12"/>
            <a:pathLst>
              <a:path w="3451" h="144">
                <a:moveTo>
                  <a:pt x="0" y="0"/>
                </a:moveTo>
                <a:cubicBezTo>
                  <a:pt x="303" y="18"/>
                  <a:pt x="1242" y="84"/>
                  <a:pt x="1817" y="108"/>
                </a:cubicBezTo>
                <a:cubicBezTo>
                  <a:pt x="2392" y="132"/>
                  <a:pt x="3111" y="136"/>
                  <a:pt x="3451" y="144"/>
                </a:cubicBezTo>
              </a:path>
            </a:pathLst>
          </a:custGeom>
          <a:noFill/>
          <a:ln w="25400">
            <a:solidFill>
              <a:srgbClr val="0000FF"/>
            </a:solidFill>
            <a:round/>
            <a:headEnd/>
            <a:tailEnd type="none" w="med" len="lg"/>
          </a:ln>
        </p:spPr>
        <p:txBody>
          <a:bodyPr lIns="90488" tIns="44450" rIns="90488" bIns="44450"/>
          <a:lstStyle/>
          <a:p>
            <a:endParaRPr lang="en-US"/>
          </a:p>
        </p:txBody>
      </p:sp>
      <p:sp>
        <p:nvSpPr>
          <p:cNvPr id="9232" name="Text Box 15"/>
          <p:cNvSpPr txBox="1">
            <a:spLocks noChangeArrowheads="1"/>
          </p:cNvSpPr>
          <p:nvPr/>
        </p:nvSpPr>
        <p:spPr bwMode="auto">
          <a:xfrm>
            <a:off x="1609725" y="3213100"/>
            <a:ext cx="1306513" cy="366713"/>
          </a:xfrm>
          <a:prstGeom prst="rect">
            <a:avLst/>
          </a:prstGeom>
          <a:noFill/>
          <a:ln w="9525">
            <a:noFill/>
            <a:miter lim="800000"/>
            <a:headEnd/>
            <a:tailEnd/>
          </a:ln>
        </p:spPr>
        <p:txBody>
          <a:bodyPr>
            <a:spAutoFit/>
          </a:bodyPr>
          <a:lstStyle/>
          <a:p>
            <a:pPr eaLnBrk="0" hangingPunct="0">
              <a:spcBef>
                <a:spcPct val="50000"/>
              </a:spcBef>
            </a:pPr>
            <a:r>
              <a:rPr lang="it-IT">
                <a:latin typeface="Calibri" pitchFamily="34" charset="0"/>
              </a:rPr>
              <a:t>Quadrupole</a:t>
            </a:r>
          </a:p>
        </p:txBody>
      </p:sp>
      <p:sp>
        <p:nvSpPr>
          <p:cNvPr id="9233" name="Line 16"/>
          <p:cNvSpPr>
            <a:spLocks noChangeShapeType="1"/>
          </p:cNvSpPr>
          <p:nvPr/>
        </p:nvSpPr>
        <p:spPr bwMode="auto">
          <a:xfrm>
            <a:off x="1371600" y="2570163"/>
            <a:ext cx="304800" cy="0"/>
          </a:xfrm>
          <a:prstGeom prst="line">
            <a:avLst/>
          </a:prstGeom>
          <a:noFill/>
          <a:ln w="9525">
            <a:solidFill>
              <a:srgbClr val="010101"/>
            </a:solidFill>
            <a:round/>
            <a:headEnd/>
            <a:tailEnd type="triangle" w="med" len="med"/>
          </a:ln>
        </p:spPr>
        <p:txBody>
          <a:bodyPr wrap="none" anchor="ctr"/>
          <a:lstStyle/>
          <a:p>
            <a:endParaRPr lang="en-US"/>
          </a:p>
        </p:txBody>
      </p:sp>
      <p:sp>
        <p:nvSpPr>
          <p:cNvPr id="9234" name="Text Box 17"/>
          <p:cNvSpPr txBox="1">
            <a:spLocks noChangeArrowheads="1"/>
          </p:cNvSpPr>
          <p:nvPr/>
        </p:nvSpPr>
        <p:spPr bwMode="auto">
          <a:xfrm>
            <a:off x="7596188" y="1412875"/>
            <a:ext cx="609600" cy="457200"/>
          </a:xfrm>
          <a:prstGeom prst="rect">
            <a:avLst/>
          </a:prstGeom>
          <a:noFill/>
          <a:ln w="9525">
            <a:noFill/>
            <a:miter lim="800000"/>
            <a:headEnd/>
            <a:tailEnd/>
          </a:ln>
        </p:spPr>
        <p:txBody>
          <a:bodyPr>
            <a:spAutoFit/>
          </a:bodyPr>
          <a:lstStyle/>
          <a:p>
            <a:pPr eaLnBrk="0" hangingPunct="0">
              <a:spcBef>
                <a:spcPct val="50000"/>
              </a:spcBef>
            </a:pPr>
            <a:r>
              <a:rPr lang="it-IT" sz="2400">
                <a:solidFill>
                  <a:srgbClr val="008000"/>
                </a:solidFill>
                <a:latin typeface="Times" pitchFamily="18" charset="0"/>
              </a:rPr>
              <a:t>k</a:t>
            </a:r>
            <a:r>
              <a:rPr lang="it-IT" sz="2400" baseline="-25000">
                <a:solidFill>
                  <a:srgbClr val="008000"/>
                </a:solidFill>
                <a:latin typeface="Times" pitchFamily="18" charset="0"/>
              </a:rPr>
              <a:t>1</a:t>
            </a:r>
            <a:endParaRPr lang="it-IT" sz="2400">
              <a:solidFill>
                <a:srgbClr val="008000"/>
              </a:solidFill>
              <a:latin typeface="Times" pitchFamily="18" charset="0"/>
            </a:endParaRPr>
          </a:p>
        </p:txBody>
      </p:sp>
      <p:sp>
        <p:nvSpPr>
          <p:cNvPr id="9235" name="Rectangle 18"/>
          <p:cNvSpPr>
            <a:spLocks noChangeArrowheads="1"/>
          </p:cNvSpPr>
          <p:nvPr/>
        </p:nvSpPr>
        <p:spPr bwMode="auto">
          <a:xfrm>
            <a:off x="7696200" y="1884363"/>
            <a:ext cx="438150" cy="457200"/>
          </a:xfrm>
          <a:prstGeom prst="rect">
            <a:avLst/>
          </a:prstGeom>
          <a:noFill/>
          <a:ln w="9525">
            <a:noFill/>
            <a:miter lim="800000"/>
            <a:headEnd/>
            <a:tailEnd/>
          </a:ln>
        </p:spPr>
        <p:txBody>
          <a:bodyPr wrap="none">
            <a:spAutoFit/>
          </a:bodyPr>
          <a:lstStyle/>
          <a:p>
            <a:pPr eaLnBrk="0" hangingPunct="0">
              <a:spcBef>
                <a:spcPct val="50000"/>
              </a:spcBef>
            </a:pPr>
            <a:r>
              <a:rPr lang="it-IT" sz="2400">
                <a:solidFill>
                  <a:srgbClr val="0000FF"/>
                </a:solidFill>
                <a:latin typeface="Times" pitchFamily="18" charset="0"/>
              </a:rPr>
              <a:t>k</a:t>
            </a:r>
            <a:r>
              <a:rPr lang="it-IT" sz="2400" baseline="-25000">
                <a:solidFill>
                  <a:srgbClr val="0000FF"/>
                </a:solidFill>
                <a:latin typeface="Times" pitchFamily="18" charset="0"/>
              </a:rPr>
              <a:t>2</a:t>
            </a:r>
          </a:p>
        </p:txBody>
      </p:sp>
      <p:sp>
        <p:nvSpPr>
          <p:cNvPr id="9236" name="Rectangle 19"/>
          <p:cNvSpPr>
            <a:spLocks noChangeArrowheads="1"/>
          </p:cNvSpPr>
          <p:nvPr/>
        </p:nvSpPr>
        <p:spPr bwMode="auto">
          <a:xfrm>
            <a:off x="8001000" y="2341563"/>
            <a:ext cx="438150" cy="457200"/>
          </a:xfrm>
          <a:prstGeom prst="rect">
            <a:avLst/>
          </a:prstGeom>
          <a:noFill/>
          <a:ln w="9525">
            <a:noFill/>
            <a:miter lim="800000"/>
            <a:headEnd/>
            <a:tailEnd/>
          </a:ln>
        </p:spPr>
        <p:txBody>
          <a:bodyPr wrap="none">
            <a:spAutoFit/>
          </a:bodyPr>
          <a:lstStyle/>
          <a:p>
            <a:pPr eaLnBrk="0" hangingPunct="0">
              <a:spcBef>
                <a:spcPct val="50000"/>
              </a:spcBef>
            </a:pPr>
            <a:r>
              <a:rPr lang="it-IT" sz="2400">
                <a:solidFill>
                  <a:srgbClr val="FF0000"/>
                </a:solidFill>
                <a:latin typeface="Times" pitchFamily="18" charset="0"/>
              </a:rPr>
              <a:t>k</a:t>
            </a:r>
            <a:r>
              <a:rPr lang="it-IT" sz="2400" baseline="-25000">
                <a:solidFill>
                  <a:srgbClr val="FF0000"/>
                </a:solidFill>
                <a:latin typeface="Times" pitchFamily="18" charset="0"/>
              </a:rPr>
              <a:t>3</a:t>
            </a:r>
            <a:endParaRPr lang="it-IT" sz="2400" baseline="-25000">
              <a:solidFill>
                <a:srgbClr val="FF9342"/>
              </a:solidFill>
              <a:latin typeface="Times" pitchFamily="18" charset="0"/>
            </a:endParaRPr>
          </a:p>
        </p:txBody>
      </p:sp>
      <p:sp>
        <p:nvSpPr>
          <p:cNvPr id="9237" name="Text Box 20"/>
          <p:cNvSpPr txBox="1">
            <a:spLocks noChangeArrowheads="1"/>
          </p:cNvSpPr>
          <p:nvPr/>
        </p:nvSpPr>
        <p:spPr bwMode="auto">
          <a:xfrm>
            <a:off x="1524000" y="1655763"/>
            <a:ext cx="609600" cy="457200"/>
          </a:xfrm>
          <a:prstGeom prst="rect">
            <a:avLst/>
          </a:prstGeom>
          <a:noFill/>
          <a:ln w="9525">
            <a:noFill/>
            <a:miter lim="800000"/>
            <a:headEnd/>
            <a:tailEnd/>
          </a:ln>
        </p:spPr>
        <p:txBody>
          <a:bodyPr>
            <a:spAutoFit/>
          </a:bodyPr>
          <a:lstStyle/>
          <a:p>
            <a:pPr eaLnBrk="0" hangingPunct="0">
              <a:spcBef>
                <a:spcPct val="50000"/>
              </a:spcBef>
            </a:pPr>
            <a:r>
              <a:rPr lang="it-IT" sz="2400" b="1">
                <a:solidFill>
                  <a:schemeClr val="bg1"/>
                </a:solidFill>
                <a:latin typeface="Times" pitchFamily="18" charset="0"/>
              </a:rPr>
              <a:t>P</a:t>
            </a:r>
            <a:r>
              <a:rPr lang="it-IT" sz="2400" b="1" baseline="-25000">
                <a:solidFill>
                  <a:schemeClr val="bg1"/>
                </a:solidFill>
                <a:latin typeface="Times" pitchFamily="18" charset="0"/>
              </a:rPr>
              <a:t>1</a:t>
            </a:r>
            <a:endParaRPr lang="it-IT" sz="2400" b="1">
              <a:solidFill>
                <a:schemeClr val="bg1"/>
              </a:solidFill>
              <a:latin typeface="Times" pitchFamily="18" charset="0"/>
            </a:endParaRPr>
          </a:p>
        </p:txBody>
      </p:sp>
      <p:sp>
        <p:nvSpPr>
          <p:cNvPr id="9238" name="Rectangle 21"/>
          <p:cNvSpPr>
            <a:spLocks noChangeArrowheads="1"/>
          </p:cNvSpPr>
          <p:nvPr/>
        </p:nvSpPr>
        <p:spPr bwMode="auto">
          <a:xfrm>
            <a:off x="6248400" y="1655763"/>
            <a:ext cx="471488" cy="457200"/>
          </a:xfrm>
          <a:prstGeom prst="rect">
            <a:avLst/>
          </a:prstGeom>
          <a:noFill/>
          <a:ln w="9525">
            <a:noFill/>
            <a:miter lim="800000"/>
            <a:headEnd/>
            <a:tailEnd/>
          </a:ln>
        </p:spPr>
        <p:txBody>
          <a:bodyPr>
            <a:spAutoFit/>
          </a:bodyPr>
          <a:lstStyle/>
          <a:p>
            <a:pPr eaLnBrk="0" hangingPunct="0">
              <a:spcBef>
                <a:spcPct val="50000"/>
              </a:spcBef>
            </a:pPr>
            <a:r>
              <a:rPr lang="it-IT" sz="2400" b="1">
                <a:solidFill>
                  <a:schemeClr val="bg1"/>
                </a:solidFill>
                <a:latin typeface="Times" pitchFamily="18" charset="0"/>
              </a:rPr>
              <a:t>P</a:t>
            </a:r>
            <a:r>
              <a:rPr lang="it-IT" sz="2400" b="1" baseline="-25000">
                <a:solidFill>
                  <a:schemeClr val="bg1"/>
                </a:solidFill>
                <a:latin typeface="Times" pitchFamily="18" charset="0"/>
              </a:rPr>
              <a:t>2</a:t>
            </a:r>
          </a:p>
        </p:txBody>
      </p:sp>
      <p:sp>
        <p:nvSpPr>
          <p:cNvPr id="9239" name="Line 22"/>
          <p:cNvSpPr>
            <a:spLocks noChangeShapeType="1"/>
          </p:cNvSpPr>
          <p:nvPr/>
        </p:nvSpPr>
        <p:spPr bwMode="auto">
          <a:xfrm>
            <a:off x="1981200" y="1808163"/>
            <a:ext cx="0" cy="1524000"/>
          </a:xfrm>
          <a:prstGeom prst="line">
            <a:avLst/>
          </a:prstGeom>
          <a:noFill/>
          <a:ln w="57150">
            <a:solidFill>
              <a:schemeClr val="bg1"/>
            </a:solidFill>
            <a:round/>
            <a:headEnd/>
            <a:tailEnd/>
          </a:ln>
        </p:spPr>
        <p:txBody>
          <a:bodyPr wrap="none" anchor="ctr"/>
          <a:lstStyle/>
          <a:p>
            <a:endParaRPr lang="en-US"/>
          </a:p>
        </p:txBody>
      </p:sp>
      <p:graphicFrame>
        <p:nvGraphicFramePr>
          <p:cNvPr id="9218" name="Object 23"/>
          <p:cNvGraphicFramePr>
            <a:graphicFrameLocks noChangeAspect="1"/>
          </p:cNvGraphicFramePr>
          <p:nvPr/>
        </p:nvGraphicFramePr>
        <p:xfrm>
          <a:off x="1258888" y="3573463"/>
          <a:ext cx="6769100" cy="592137"/>
        </p:xfrm>
        <a:graphic>
          <a:graphicData uri="http://schemas.openxmlformats.org/presentationml/2006/ole">
            <mc:AlternateContent xmlns:mc="http://schemas.openxmlformats.org/markup-compatibility/2006">
              <mc:Choice xmlns:v="urn:schemas-microsoft-com:vml" Requires="v">
                <p:oleObj spid="_x0000_s9222" name="Equation" r:id="rId4" imgW="2616120" imgH="228600" progId="Equation.3">
                  <p:embed/>
                </p:oleObj>
              </mc:Choice>
              <mc:Fallback>
                <p:oleObj name="Equation" r:id="rId4" imgW="2616120" imgH="22860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573463"/>
                        <a:ext cx="6769100" cy="592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40" name="Line 24"/>
          <p:cNvSpPr>
            <a:spLocks noChangeShapeType="1"/>
          </p:cNvSpPr>
          <p:nvPr/>
        </p:nvSpPr>
        <p:spPr bwMode="auto">
          <a:xfrm>
            <a:off x="2001838" y="1954213"/>
            <a:ext cx="0" cy="1225550"/>
          </a:xfrm>
          <a:prstGeom prst="line">
            <a:avLst/>
          </a:prstGeom>
          <a:noFill/>
          <a:ln w="254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9699" name="Rectangle 2"/>
          <p:cNvSpPr>
            <a:spLocks noGrp="1" noChangeArrowheads="1"/>
          </p:cNvSpPr>
          <p:nvPr>
            <p:ph type="title"/>
          </p:nvPr>
        </p:nvSpPr>
        <p:spPr>
          <a:xfrm>
            <a:off x="904875" y="949325"/>
            <a:ext cx="7127875" cy="341313"/>
          </a:xfrm>
        </p:spPr>
        <p:txBody>
          <a:bodyPr/>
          <a:lstStyle/>
          <a:p>
            <a:pPr eaLnBrk="1" hangingPunct="1"/>
            <a:r>
              <a:rPr lang="en-US" sz="3600" smtClean="0"/>
              <a:t>Source of errors</a:t>
            </a:r>
          </a:p>
        </p:txBody>
      </p:sp>
      <p:sp>
        <p:nvSpPr>
          <p:cNvPr id="29700" name="Rectangle 3"/>
          <p:cNvSpPr>
            <a:spLocks noGrp="1" noChangeArrowheads="1"/>
          </p:cNvSpPr>
          <p:nvPr>
            <p:ph type="body" idx="1"/>
          </p:nvPr>
        </p:nvSpPr>
        <p:spPr/>
        <p:txBody>
          <a:bodyPr/>
          <a:lstStyle/>
          <a:p>
            <a:pPr eaLnBrk="1" hangingPunct="1">
              <a:lnSpc>
                <a:spcPct val="80000"/>
              </a:lnSpc>
            </a:pPr>
            <a:r>
              <a:rPr lang="en-US" sz="2400" dirty="0" smtClean="0"/>
              <a:t>Usually the largest error is in the determination of the RMS beam size (</a:t>
            </a:r>
            <a:r>
              <a:rPr lang="en-US" sz="2400" u="sng" dirty="0" smtClean="0"/>
              <a:t>Mini Workshop on "Characterization of High Brightness Beams“</a:t>
            </a:r>
            <a:r>
              <a:rPr lang="en-US" sz="2400" dirty="0" smtClean="0"/>
              <a:t>, </a:t>
            </a:r>
            <a:r>
              <a:rPr lang="en-US" sz="2400" i="1" dirty="0" err="1" smtClean="0"/>
              <a:t>Desy</a:t>
            </a:r>
            <a:r>
              <a:rPr lang="en-US" sz="2400" i="1" dirty="0" smtClean="0"/>
              <a:t> </a:t>
            </a:r>
            <a:r>
              <a:rPr lang="en-US" sz="2400" i="1" dirty="0" err="1" smtClean="0"/>
              <a:t>Zeuthen</a:t>
            </a:r>
            <a:r>
              <a:rPr lang="en-US" sz="2400" i="1" dirty="0" smtClean="0"/>
              <a:t> 2008</a:t>
            </a:r>
            <a:r>
              <a:rPr lang="en-US" sz="2400" dirty="0" smtClean="0"/>
              <a:t>, </a:t>
            </a:r>
            <a:r>
              <a:rPr lang="en-US" sz="2000" i="1" dirty="0" smtClean="0"/>
              <a:t>https://indico.desy.de/conferenceDisplay.py?confId=806)</a:t>
            </a:r>
          </a:p>
          <a:p>
            <a:pPr eaLnBrk="1" hangingPunct="1">
              <a:lnSpc>
                <a:spcPct val="80000"/>
              </a:lnSpc>
            </a:pPr>
            <a:r>
              <a:rPr lang="en-US" sz="2400" dirty="0" smtClean="0"/>
              <a:t>Systematic error comes from the determination of the </a:t>
            </a:r>
            <a:r>
              <a:rPr lang="en-US" sz="2400" dirty="0" err="1" smtClean="0"/>
              <a:t>quadrupole</a:t>
            </a:r>
            <a:r>
              <a:rPr lang="en-US" sz="2400" dirty="0" smtClean="0"/>
              <a:t> strength, mainly for hysteresis. So a cycling procedure is required for accurate measurements</a:t>
            </a:r>
          </a:p>
          <a:p>
            <a:pPr eaLnBrk="1" hangingPunct="1">
              <a:lnSpc>
                <a:spcPct val="80000"/>
              </a:lnSpc>
            </a:pPr>
            <a:r>
              <a:rPr lang="en-US" sz="2400" dirty="0" smtClean="0"/>
              <a:t>Thin lens model is not adequate</a:t>
            </a:r>
          </a:p>
          <a:p>
            <a:pPr eaLnBrk="1" hangingPunct="1">
              <a:lnSpc>
                <a:spcPct val="80000"/>
              </a:lnSpc>
            </a:pPr>
            <a:r>
              <a:rPr lang="en-US" sz="2400" dirty="0" smtClean="0"/>
              <a:t>Energy </a:t>
            </a:r>
          </a:p>
          <a:p>
            <a:pPr eaLnBrk="1" hangingPunct="1">
              <a:lnSpc>
                <a:spcPct val="80000"/>
              </a:lnSpc>
            </a:pPr>
            <a:r>
              <a:rPr lang="en-US" sz="2400" dirty="0" smtClean="0"/>
              <a:t>Large energy spread can gives chromatic effect</a:t>
            </a:r>
          </a:p>
          <a:p>
            <a:pPr eaLnBrk="1" hangingPunct="1">
              <a:lnSpc>
                <a:spcPct val="80000"/>
              </a:lnSpc>
            </a:pPr>
            <a:r>
              <a:rPr lang="en-US" sz="2400" dirty="0" smtClean="0"/>
              <a:t>Assumption: transverse phase space distribution fills an ellipse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0723" name="Rectangle 2"/>
          <p:cNvSpPr>
            <a:spLocks noGrp="1" noChangeArrowheads="1"/>
          </p:cNvSpPr>
          <p:nvPr>
            <p:ph type="title"/>
          </p:nvPr>
        </p:nvSpPr>
        <p:spPr/>
        <p:txBody>
          <a:bodyPr/>
          <a:lstStyle/>
          <a:p>
            <a:pPr eaLnBrk="1" hangingPunct="1"/>
            <a:r>
              <a:rPr lang="en-US" smtClean="0"/>
              <a:t>Phase space reconstruction</a:t>
            </a:r>
          </a:p>
        </p:txBody>
      </p:sp>
      <p:sp>
        <p:nvSpPr>
          <p:cNvPr id="30724" name="Rectangle 3"/>
          <p:cNvSpPr>
            <a:spLocks noGrp="1" noChangeArrowheads="1"/>
          </p:cNvSpPr>
          <p:nvPr>
            <p:ph type="body" idx="1"/>
          </p:nvPr>
        </p:nvSpPr>
        <p:spPr>
          <a:xfrm>
            <a:off x="949325" y="4724400"/>
            <a:ext cx="7661275" cy="1371600"/>
          </a:xfrm>
        </p:spPr>
        <p:txBody>
          <a:bodyPr/>
          <a:lstStyle/>
          <a:p>
            <a:pPr eaLnBrk="1" hangingPunct="1">
              <a:lnSpc>
                <a:spcPct val="80000"/>
              </a:lnSpc>
            </a:pPr>
            <a:r>
              <a:rPr lang="en-US" sz="2400" smtClean="0"/>
              <a:t>Tomography is related to the Radon theorem: a n-dimensional object can be reconstructed from a sufficient number of projection in (n-1) dimensional space </a:t>
            </a:r>
          </a:p>
        </p:txBody>
      </p:sp>
      <p:sp>
        <p:nvSpPr>
          <p:cNvPr id="30725" name="Freeform 6"/>
          <p:cNvSpPr>
            <a:spLocks noChangeAspect="1"/>
          </p:cNvSpPr>
          <p:nvPr/>
        </p:nvSpPr>
        <p:spPr bwMode="auto">
          <a:xfrm>
            <a:off x="3502025" y="2574925"/>
            <a:ext cx="1503363" cy="1103313"/>
          </a:xfrm>
          <a:custGeom>
            <a:avLst/>
            <a:gdLst>
              <a:gd name="T0" fmla="*/ 639800844 w 1568"/>
              <a:gd name="T1" fmla="*/ 924598169 h 1152"/>
              <a:gd name="T2" fmla="*/ 595676962 w 1568"/>
              <a:gd name="T3" fmla="*/ 748483822 h 1152"/>
              <a:gd name="T4" fmla="*/ 66186332 w 1568"/>
              <a:gd name="T5" fmla="*/ 660427606 h 1152"/>
              <a:gd name="T6" fmla="*/ 198558967 w 1568"/>
              <a:gd name="T7" fmla="*/ 352227857 h 1152"/>
              <a:gd name="T8" fmla="*/ 595676962 w 1568"/>
              <a:gd name="T9" fmla="*/ 308199749 h 1152"/>
              <a:gd name="T10" fmla="*/ 728049567 w 1568"/>
              <a:gd name="T11" fmla="*/ 44028123 h 1152"/>
              <a:gd name="T12" fmla="*/ 992794777 w 1568"/>
              <a:gd name="T13" fmla="*/ 44028123 h 1152"/>
              <a:gd name="T14" fmla="*/ 1169291504 w 1568"/>
              <a:gd name="T15" fmla="*/ 264170683 h 1152"/>
              <a:gd name="T16" fmla="*/ 1345787991 w 1568"/>
              <a:gd name="T17" fmla="*/ 308199749 h 1152"/>
              <a:gd name="T18" fmla="*/ 1434036714 w 1568"/>
              <a:gd name="T19" fmla="*/ 704455714 h 1152"/>
              <a:gd name="T20" fmla="*/ 1301664109 w 1568"/>
              <a:gd name="T21" fmla="*/ 1012655583 h 1152"/>
              <a:gd name="T22" fmla="*/ 860422172 w 1568"/>
              <a:gd name="T23" fmla="*/ 968626277 h 1152"/>
              <a:gd name="T24" fmla="*/ 683924726 w 1568"/>
              <a:gd name="T25" fmla="*/ 1012655583 h 1152"/>
              <a:gd name="T26" fmla="*/ 639800844 w 1568"/>
              <a:gd name="T27" fmla="*/ 924598169 h 1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8"/>
              <a:gd name="T43" fmla="*/ 0 h 1152"/>
              <a:gd name="T44" fmla="*/ 1568 w 1568"/>
              <a:gd name="T45" fmla="*/ 1152 h 1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8" h="1152">
                <a:moveTo>
                  <a:pt x="696" y="1008"/>
                </a:moveTo>
                <a:cubicBezTo>
                  <a:pt x="680" y="960"/>
                  <a:pt x="752" y="864"/>
                  <a:pt x="648" y="816"/>
                </a:cubicBezTo>
                <a:cubicBezTo>
                  <a:pt x="544" y="768"/>
                  <a:pt x="144" y="792"/>
                  <a:pt x="72" y="720"/>
                </a:cubicBezTo>
                <a:cubicBezTo>
                  <a:pt x="0" y="648"/>
                  <a:pt x="120" y="448"/>
                  <a:pt x="216" y="384"/>
                </a:cubicBezTo>
                <a:cubicBezTo>
                  <a:pt x="312" y="320"/>
                  <a:pt x="552" y="392"/>
                  <a:pt x="648" y="336"/>
                </a:cubicBezTo>
                <a:cubicBezTo>
                  <a:pt x="744" y="280"/>
                  <a:pt x="720" y="96"/>
                  <a:pt x="792" y="48"/>
                </a:cubicBezTo>
                <a:cubicBezTo>
                  <a:pt x="864" y="0"/>
                  <a:pt x="1000" y="8"/>
                  <a:pt x="1080" y="48"/>
                </a:cubicBezTo>
                <a:cubicBezTo>
                  <a:pt x="1160" y="88"/>
                  <a:pt x="1208" y="240"/>
                  <a:pt x="1272" y="288"/>
                </a:cubicBezTo>
                <a:cubicBezTo>
                  <a:pt x="1336" y="336"/>
                  <a:pt x="1416" y="256"/>
                  <a:pt x="1464" y="336"/>
                </a:cubicBezTo>
                <a:cubicBezTo>
                  <a:pt x="1512" y="416"/>
                  <a:pt x="1568" y="640"/>
                  <a:pt x="1560" y="768"/>
                </a:cubicBezTo>
                <a:cubicBezTo>
                  <a:pt x="1552" y="896"/>
                  <a:pt x="1520" y="1056"/>
                  <a:pt x="1416" y="1104"/>
                </a:cubicBezTo>
                <a:cubicBezTo>
                  <a:pt x="1312" y="1152"/>
                  <a:pt x="1048" y="1056"/>
                  <a:pt x="936" y="1056"/>
                </a:cubicBezTo>
                <a:cubicBezTo>
                  <a:pt x="824" y="1056"/>
                  <a:pt x="784" y="1112"/>
                  <a:pt x="744" y="1104"/>
                </a:cubicBezTo>
                <a:cubicBezTo>
                  <a:pt x="704" y="1096"/>
                  <a:pt x="712" y="1056"/>
                  <a:pt x="696" y="1008"/>
                </a:cubicBezTo>
                <a:close/>
              </a:path>
            </a:pathLst>
          </a:custGeom>
          <a:solidFill>
            <a:srgbClr val="FF9900"/>
          </a:solidFill>
          <a:ln w="9525">
            <a:noFill/>
            <a:round/>
            <a:headEnd/>
            <a:tailEnd/>
          </a:ln>
        </p:spPr>
        <p:txBody>
          <a:bodyPr/>
          <a:lstStyle/>
          <a:p>
            <a:endParaRPr lang="en-US" sz="2400">
              <a:latin typeface="Times New Roman" pitchFamily="18" charset="0"/>
              <a:cs typeface="Times New Roman" pitchFamily="18" charset="0"/>
            </a:endParaRPr>
          </a:p>
        </p:txBody>
      </p:sp>
      <p:sp>
        <p:nvSpPr>
          <p:cNvPr id="30726" name="Line 3"/>
          <p:cNvSpPr>
            <a:spLocks noChangeShapeType="1"/>
          </p:cNvSpPr>
          <p:nvPr/>
        </p:nvSpPr>
        <p:spPr bwMode="auto">
          <a:xfrm flipV="1">
            <a:off x="4421188" y="1484313"/>
            <a:ext cx="0" cy="3159125"/>
          </a:xfrm>
          <a:prstGeom prst="line">
            <a:avLst/>
          </a:prstGeom>
          <a:noFill/>
          <a:ln w="28575">
            <a:solidFill>
              <a:schemeClr val="tx1"/>
            </a:solidFill>
            <a:round/>
            <a:headEnd/>
            <a:tailEnd type="triangle" w="med" len="med"/>
          </a:ln>
        </p:spPr>
        <p:txBody>
          <a:bodyPr/>
          <a:lstStyle/>
          <a:p>
            <a:endParaRPr lang="en-US"/>
          </a:p>
        </p:txBody>
      </p:sp>
      <p:sp>
        <p:nvSpPr>
          <p:cNvPr id="30727" name="Line 5"/>
          <p:cNvSpPr>
            <a:spLocks noChangeShapeType="1"/>
          </p:cNvSpPr>
          <p:nvPr/>
        </p:nvSpPr>
        <p:spPr bwMode="auto">
          <a:xfrm>
            <a:off x="2468563" y="3149600"/>
            <a:ext cx="3906837" cy="0"/>
          </a:xfrm>
          <a:prstGeom prst="line">
            <a:avLst/>
          </a:prstGeom>
          <a:noFill/>
          <a:ln w="28575">
            <a:solidFill>
              <a:schemeClr val="tx1"/>
            </a:solidFill>
            <a:round/>
            <a:headEnd/>
            <a:tailEnd type="triangle" w="med" len="med"/>
          </a:ln>
        </p:spPr>
        <p:txBody>
          <a:bodyPr/>
          <a:lstStyle/>
          <a:p>
            <a:endParaRPr lang="en-US"/>
          </a:p>
        </p:txBody>
      </p:sp>
      <p:grpSp>
        <p:nvGrpSpPr>
          <p:cNvPr id="30728" name="Group 25"/>
          <p:cNvGrpSpPr>
            <a:grpSpLocks/>
          </p:cNvGrpSpPr>
          <p:nvPr/>
        </p:nvGrpSpPr>
        <p:grpSpPr bwMode="auto">
          <a:xfrm>
            <a:off x="3330575" y="1724025"/>
            <a:ext cx="1952625" cy="506413"/>
            <a:chOff x="1968" y="1544"/>
            <a:chExt cx="1632" cy="424"/>
          </a:xfrm>
        </p:grpSpPr>
        <p:sp>
          <p:nvSpPr>
            <p:cNvPr id="30749" name="Line 8"/>
            <p:cNvSpPr>
              <a:spLocks noChangeShapeType="1"/>
            </p:cNvSpPr>
            <p:nvPr/>
          </p:nvSpPr>
          <p:spPr bwMode="auto">
            <a:xfrm>
              <a:off x="1968" y="1968"/>
              <a:ext cx="1632" cy="0"/>
            </a:xfrm>
            <a:prstGeom prst="line">
              <a:avLst/>
            </a:prstGeom>
            <a:noFill/>
            <a:ln w="9525">
              <a:solidFill>
                <a:srgbClr val="CC3300"/>
              </a:solidFill>
              <a:round/>
              <a:headEnd/>
              <a:tailEnd/>
            </a:ln>
          </p:spPr>
          <p:txBody>
            <a:bodyPr/>
            <a:lstStyle/>
            <a:p>
              <a:endParaRPr lang="en-US"/>
            </a:p>
          </p:txBody>
        </p:sp>
        <p:sp>
          <p:nvSpPr>
            <p:cNvPr id="30750" name="Freeform 9"/>
            <p:cNvSpPr>
              <a:spLocks/>
            </p:cNvSpPr>
            <p:nvPr/>
          </p:nvSpPr>
          <p:spPr bwMode="auto">
            <a:xfrm>
              <a:off x="2108" y="1544"/>
              <a:ext cx="1354" cy="424"/>
            </a:xfrm>
            <a:custGeom>
              <a:avLst/>
              <a:gdLst>
                <a:gd name="T0" fmla="*/ 0 w 1392"/>
                <a:gd name="T1" fmla="*/ 424 h 424"/>
                <a:gd name="T2" fmla="*/ 136 w 1392"/>
                <a:gd name="T3" fmla="*/ 280 h 424"/>
                <a:gd name="T4" fmla="*/ 454 w 1392"/>
                <a:gd name="T5" fmla="*/ 280 h 424"/>
                <a:gd name="T6" fmla="*/ 636 w 1392"/>
                <a:gd name="T7" fmla="*/ 40 h 424"/>
                <a:gd name="T8" fmla="*/ 909 w 1392"/>
                <a:gd name="T9" fmla="*/ 40 h 424"/>
                <a:gd name="T10" fmla="*/ 953 w 1392"/>
                <a:gd name="T11" fmla="*/ 136 h 424"/>
                <a:gd name="T12" fmla="*/ 1135 w 1392"/>
                <a:gd name="T13" fmla="*/ 232 h 424"/>
                <a:gd name="T14" fmla="*/ 1271 w 1392"/>
                <a:gd name="T15" fmla="*/ 376 h 424"/>
                <a:gd name="T16" fmla="*/ 1317 w 1392"/>
                <a:gd name="T17" fmla="*/ 424 h 4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4"/>
                <a:gd name="T29" fmla="*/ 1392 w 1392"/>
                <a:gd name="T30" fmla="*/ 424 h 4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4">
                  <a:moveTo>
                    <a:pt x="0" y="424"/>
                  </a:moveTo>
                  <a:cubicBezTo>
                    <a:pt x="32" y="364"/>
                    <a:pt x="64" y="304"/>
                    <a:pt x="144" y="280"/>
                  </a:cubicBezTo>
                  <a:cubicBezTo>
                    <a:pt x="224" y="256"/>
                    <a:pt x="392" y="320"/>
                    <a:pt x="480" y="280"/>
                  </a:cubicBezTo>
                  <a:cubicBezTo>
                    <a:pt x="568" y="240"/>
                    <a:pt x="592" y="80"/>
                    <a:pt x="672" y="40"/>
                  </a:cubicBezTo>
                  <a:cubicBezTo>
                    <a:pt x="752" y="0"/>
                    <a:pt x="904" y="24"/>
                    <a:pt x="960" y="40"/>
                  </a:cubicBezTo>
                  <a:cubicBezTo>
                    <a:pt x="1016" y="56"/>
                    <a:pt x="968" y="104"/>
                    <a:pt x="1008" y="136"/>
                  </a:cubicBezTo>
                  <a:cubicBezTo>
                    <a:pt x="1048" y="168"/>
                    <a:pt x="1144" y="192"/>
                    <a:pt x="1200" y="232"/>
                  </a:cubicBezTo>
                  <a:cubicBezTo>
                    <a:pt x="1256" y="272"/>
                    <a:pt x="1312" y="344"/>
                    <a:pt x="1344" y="376"/>
                  </a:cubicBezTo>
                  <a:cubicBezTo>
                    <a:pt x="1376" y="408"/>
                    <a:pt x="1384" y="416"/>
                    <a:pt x="1392" y="424"/>
                  </a:cubicBezTo>
                </a:path>
              </a:pathLst>
            </a:custGeom>
            <a:noFill/>
            <a:ln w="28575">
              <a:solidFill>
                <a:srgbClr val="CC3300"/>
              </a:solidFill>
              <a:round/>
              <a:headEnd/>
              <a:tailEnd/>
            </a:ln>
          </p:spPr>
          <p:txBody>
            <a:bodyPr/>
            <a:lstStyle/>
            <a:p>
              <a:endParaRPr lang="en-US" sz="2400">
                <a:latin typeface="Times New Roman" pitchFamily="18" charset="0"/>
                <a:cs typeface="Times New Roman" pitchFamily="18" charset="0"/>
              </a:endParaRPr>
            </a:p>
          </p:txBody>
        </p:sp>
      </p:grpSp>
      <p:sp>
        <p:nvSpPr>
          <p:cNvPr id="30729" name="Line 12"/>
          <p:cNvSpPr>
            <a:spLocks noChangeShapeType="1"/>
          </p:cNvSpPr>
          <p:nvPr/>
        </p:nvSpPr>
        <p:spPr bwMode="auto">
          <a:xfrm rot="4020000">
            <a:off x="4920456" y="2610644"/>
            <a:ext cx="1808163" cy="73025"/>
          </a:xfrm>
          <a:prstGeom prst="line">
            <a:avLst/>
          </a:prstGeom>
          <a:noFill/>
          <a:ln w="9525">
            <a:solidFill>
              <a:schemeClr val="tx1"/>
            </a:solidFill>
            <a:round/>
            <a:headEnd/>
            <a:tailEnd type="triangle" w="med" len="med"/>
          </a:ln>
        </p:spPr>
        <p:txBody>
          <a:bodyPr/>
          <a:lstStyle/>
          <a:p>
            <a:endParaRPr lang="en-US"/>
          </a:p>
        </p:txBody>
      </p:sp>
      <p:sp>
        <p:nvSpPr>
          <p:cNvPr id="30730" name="Freeform 13"/>
          <p:cNvSpPr>
            <a:spLocks/>
          </p:cNvSpPr>
          <p:nvPr/>
        </p:nvSpPr>
        <p:spPr bwMode="auto">
          <a:xfrm>
            <a:off x="5619750" y="2076450"/>
            <a:ext cx="763588" cy="1243013"/>
          </a:xfrm>
          <a:custGeom>
            <a:avLst/>
            <a:gdLst>
              <a:gd name="T0" fmla="*/ 0 w 638"/>
              <a:gd name="T1" fmla="*/ 30056026 h 1039"/>
              <a:gd name="T2" fmla="*/ 148973845 w 638"/>
              <a:gd name="T3" fmla="*/ 30056026 h 1039"/>
              <a:gd name="T4" fmla="*/ 411110745 w 638"/>
              <a:gd name="T5" fmla="*/ 213258654 h 1039"/>
              <a:gd name="T6" fmla="*/ 756329136 w 638"/>
              <a:gd name="T7" fmla="*/ 407910406 h 1039"/>
              <a:gd name="T8" fmla="*/ 892410519 w 638"/>
              <a:gd name="T9" fmla="*/ 725651567 h 1039"/>
              <a:gd name="T10" fmla="*/ 889546467 w 638"/>
              <a:gd name="T11" fmla="*/ 884521474 h 1039"/>
              <a:gd name="T12" fmla="*/ 750599835 w 638"/>
              <a:gd name="T13" fmla="*/ 1096349213 h 1039"/>
              <a:gd name="T14" fmla="*/ 627409530 w 638"/>
              <a:gd name="T15" fmla="*/ 1335370392 h 1039"/>
              <a:gd name="T16" fmla="*/ 551490002 w 638"/>
              <a:gd name="T17" fmla="*/ 1487084902 h 10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8"/>
              <a:gd name="T28" fmla="*/ 0 h 1039"/>
              <a:gd name="T29" fmla="*/ 638 w 638"/>
              <a:gd name="T30" fmla="*/ 1039 h 10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8" h="1039">
                <a:moveTo>
                  <a:pt x="0" y="21"/>
                </a:moveTo>
                <a:cubicBezTo>
                  <a:pt x="16" y="21"/>
                  <a:pt x="56" y="0"/>
                  <a:pt x="104" y="21"/>
                </a:cubicBezTo>
                <a:cubicBezTo>
                  <a:pt x="152" y="42"/>
                  <a:pt x="216" y="105"/>
                  <a:pt x="287" y="149"/>
                </a:cubicBezTo>
                <a:cubicBezTo>
                  <a:pt x="358" y="193"/>
                  <a:pt x="472" y="226"/>
                  <a:pt x="528" y="285"/>
                </a:cubicBezTo>
                <a:cubicBezTo>
                  <a:pt x="584" y="344"/>
                  <a:pt x="607" y="451"/>
                  <a:pt x="623" y="507"/>
                </a:cubicBezTo>
                <a:cubicBezTo>
                  <a:pt x="638" y="563"/>
                  <a:pt x="638" y="574"/>
                  <a:pt x="621" y="618"/>
                </a:cubicBezTo>
                <a:cubicBezTo>
                  <a:pt x="605" y="661"/>
                  <a:pt x="554" y="713"/>
                  <a:pt x="524" y="766"/>
                </a:cubicBezTo>
                <a:cubicBezTo>
                  <a:pt x="493" y="819"/>
                  <a:pt x="461" y="887"/>
                  <a:pt x="438" y="933"/>
                </a:cubicBezTo>
                <a:cubicBezTo>
                  <a:pt x="415" y="978"/>
                  <a:pt x="397" y="1017"/>
                  <a:pt x="385" y="1039"/>
                </a:cubicBezTo>
              </a:path>
            </a:pathLst>
          </a:custGeom>
          <a:noFill/>
          <a:ln w="28575">
            <a:solidFill>
              <a:srgbClr val="CC3300"/>
            </a:solidFill>
            <a:round/>
            <a:headEnd/>
            <a:tailEnd/>
          </a:ln>
        </p:spPr>
        <p:txBody>
          <a:bodyPr/>
          <a:lstStyle/>
          <a:p>
            <a:endParaRPr lang="en-US" sz="2400">
              <a:latin typeface="Times New Roman" pitchFamily="18" charset="0"/>
              <a:cs typeface="Times New Roman" pitchFamily="18" charset="0"/>
            </a:endParaRPr>
          </a:p>
        </p:txBody>
      </p:sp>
      <p:sp>
        <p:nvSpPr>
          <p:cNvPr id="30731" name="Line 14"/>
          <p:cNvSpPr>
            <a:spLocks noChangeShapeType="1"/>
          </p:cNvSpPr>
          <p:nvPr/>
        </p:nvSpPr>
        <p:spPr bwMode="auto">
          <a:xfrm flipV="1">
            <a:off x="2928938" y="2460625"/>
            <a:ext cx="3389312" cy="1263650"/>
          </a:xfrm>
          <a:prstGeom prst="line">
            <a:avLst/>
          </a:prstGeom>
          <a:noFill/>
          <a:ln w="9525">
            <a:solidFill>
              <a:schemeClr val="tx1"/>
            </a:solidFill>
            <a:prstDash val="dash"/>
            <a:round/>
            <a:headEnd/>
            <a:tailEnd/>
          </a:ln>
        </p:spPr>
        <p:txBody>
          <a:bodyPr/>
          <a:lstStyle/>
          <a:p>
            <a:endParaRPr lang="en-US"/>
          </a:p>
        </p:txBody>
      </p:sp>
      <p:sp>
        <p:nvSpPr>
          <p:cNvPr id="30732" name="Line 17"/>
          <p:cNvSpPr>
            <a:spLocks noChangeShapeType="1"/>
          </p:cNvSpPr>
          <p:nvPr/>
        </p:nvSpPr>
        <p:spPr bwMode="auto">
          <a:xfrm flipV="1">
            <a:off x="2952750" y="2609850"/>
            <a:ext cx="3389313" cy="1263650"/>
          </a:xfrm>
          <a:prstGeom prst="line">
            <a:avLst/>
          </a:prstGeom>
          <a:noFill/>
          <a:ln w="9525">
            <a:solidFill>
              <a:schemeClr val="tx1"/>
            </a:solidFill>
            <a:prstDash val="dash"/>
            <a:round/>
            <a:headEnd/>
            <a:tailEnd/>
          </a:ln>
        </p:spPr>
        <p:txBody>
          <a:bodyPr/>
          <a:lstStyle/>
          <a:p>
            <a:endParaRPr lang="en-US"/>
          </a:p>
        </p:txBody>
      </p:sp>
      <p:sp>
        <p:nvSpPr>
          <p:cNvPr id="30733" name="Line 18"/>
          <p:cNvSpPr>
            <a:spLocks noChangeShapeType="1"/>
          </p:cNvSpPr>
          <p:nvPr/>
        </p:nvSpPr>
        <p:spPr bwMode="auto">
          <a:xfrm flipV="1">
            <a:off x="2998788" y="2759075"/>
            <a:ext cx="3389312" cy="1263650"/>
          </a:xfrm>
          <a:prstGeom prst="line">
            <a:avLst/>
          </a:prstGeom>
          <a:noFill/>
          <a:ln w="9525">
            <a:solidFill>
              <a:schemeClr val="tx1"/>
            </a:solidFill>
            <a:prstDash val="dash"/>
            <a:round/>
            <a:headEnd/>
            <a:tailEnd/>
          </a:ln>
        </p:spPr>
        <p:txBody>
          <a:bodyPr/>
          <a:lstStyle/>
          <a:p>
            <a:endParaRPr lang="en-US"/>
          </a:p>
        </p:txBody>
      </p:sp>
      <p:sp>
        <p:nvSpPr>
          <p:cNvPr id="30734" name="Line 19"/>
          <p:cNvSpPr>
            <a:spLocks noChangeShapeType="1"/>
          </p:cNvSpPr>
          <p:nvPr/>
        </p:nvSpPr>
        <p:spPr bwMode="auto">
          <a:xfrm flipV="1">
            <a:off x="2786063" y="2341563"/>
            <a:ext cx="3389312" cy="1263650"/>
          </a:xfrm>
          <a:prstGeom prst="line">
            <a:avLst/>
          </a:prstGeom>
          <a:noFill/>
          <a:ln w="9525">
            <a:solidFill>
              <a:schemeClr val="tx1"/>
            </a:solidFill>
            <a:prstDash val="dash"/>
            <a:round/>
            <a:headEnd/>
            <a:tailEnd/>
          </a:ln>
        </p:spPr>
        <p:txBody>
          <a:bodyPr/>
          <a:lstStyle/>
          <a:p>
            <a:endParaRPr lang="en-US"/>
          </a:p>
        </p:txBody>
      </p:sp>
      <p:sp>
        <p:nvSpPr>
          <p:cNvPr id="30735" name="Line 20"/>
          <p:cNvSpPr>
            <a:spLocks noChangeShapeType="1"/>
          </p:cNvSpPr>
          <p:nvPr/>
        </p:nvSpPr>
        <p:spPr bwMode="auto">
          <a:xfrm flipV="1">
            <a:off x="2936875" y="2930525"/>
            <a:ext cx="3389313" cy="1263650"/>
          </a:xfrm>
          <a:prstGeom prst="line">
            <a:avLst/>
          </a:prstGeom>
          <a:noFill/>
          <a:ln w="9525">
            <a:solidFill>
              <a:schemeClr val="tx1"/>
            </a:solidFill>
            <a:prstDash val="dash"/>
            <a:round/>
            <a:headEnd/>
            <a:tailEnd/>
          </a:ln>
        </p:spPr>
        <p:txBody>
          <a:bodyPr/>
          <a:lstStyle/>
          <a:p>
            <a:endParaRPr lang="en-US"/>
          </a:p>
        </p:txBody>
      </p:sp>
      <p:sp>
        <p:nvSpPr>
          <p:cNvPr id="30736" name="Line 21"/>
          <p:cNvSpPr>
            <a:spLocks noChangeShapeType="1"/>
          </p:cNvSpPr>
          <p:nvPr/>
        </p:nvSpPr>
        <p:spPr bwMode="auto">
          <a:xfrm flipV="1">
            <a:off x="3100388" y="3136900"/>
            <a:ext cx="3081337" cy="1162050"/>
          </a:xfrm>
          <a:prstGeom prst="line">
            <a:avLst/>
          </a:prstGeom>
          <a:noFill/>
          <a:ln w="9525">
            <a:solidFill>
              <a:schemeClr val="tx1"/>
            </a:solidFill>
            <a:prstDash val="dash"/>
            <a:round/>
            <a:headEnd/>
            <a:tailEnd/>
          </a:ln>
        </p:spPr>
        <p:txBody>
          <a:bodyPr/>
          <a:lstStyle/>
          <a:p>
            <a:endParaRPr lang="en-US"/>
          </a:p>
        </p:txBody>
      </p:sp>
      <p:sp>
        <p:nvSpPr>
          <p:cNvPr id="30737" name="Line 22"/>
          <p:cNvSpPr>
            <a:spLocks noChangeShapeType="1"/>
          </p:cNvSpPr>
          <p:nvPr/>
        </p:nvSpPr>
        <p:spPr bwMode="auto">
          <a:xfrm flipV="1">
            <a:off x="2579688" y="2235200"/>
            <a:ext cx="3387725" cy="1263650"/>
          </a:xfrm>
          <a:prstGeom prst="line">
            <a:avLst/>
          </a:prstGeom>
          <a:noFill/>
          <a:ln w="9525">
            <a:solidFill>
              <a:schemeClr val="tx1"/>
            </a:solidFill>
            <a:prstDash val="dash"/>
            <a:round/>
            <a:headEnd/>
            <a:tailEnd/>
          </a:ln>
        </p:spPr>
        <p:txBody>
          <a:bodyPr/>
          <a:lstStyle/>
          <a:p>
            <a:endParaRPr lang="en-US"/>
          </a:p>
        </p:txBody>
      </p:sp>
      <p:sp>
        <p:nvSpPr>
          <p:cNvPr id="30738" name="Line 23"/>
          <p:cNvSpPr>
            <a:spLocks noChangeShapeType="1"/>
          </p:cNvSpPr>
          <p:nvPr/>
        </p:nvSpPr>
        <p:spPr bwMode="auto">
          <a:xfrm flipV="1">
            <a:off x="2455863" y="2112963"/>
            <a:ext cx="3389312" cy="1263650"/>
          </a:xfrm>
          <a:prstGeom prst="line">
            <a:avLst/>
          </a:prstGeom>
          <a:noFill/>
          <a:ln w="9525">
            <a:solidFill>
              <a:schemeClr val="tx1"/>
            </a:solidFill>
            <a:prstDash val="dash"/>
            <a:round/>
            <a:headEnd/>
            <a:tailEnd/>
          </a:ln>
        </p:spPr>
        <p:txBody>
          <a:bodyPr/>
          <a:lstStyle/>
          <a:p>
            <a:endParaRPr lang="en-US"/>
          </a:p>
        </p:txBody>
      </p:sp>
      <p:sp>
        <p:nvSpPr>
          <p:cNvPr id="30739" name="Line 31"/>
          <p:cNvSpPr>
            <a:spLocks noChangeShapeType="1"/>
          </p:cNvSpPr>
          <p:nvPr/>
        </p:nvSpPr>
        <p:spPr bwMode="auto">
          <a:xfrm flipV="1">
            <a:off x="4249738" y="1771650"/>
            <a:ext cx="0" cy="2413000"/>
          </a:xfrm>
          <a:prstGeom prst="line">
            <a:avLst/>
          </a:prstGeom>
          <a:noFill/>
          <a:ln w="9525">
            <a:solidFill>
              <a:schemeClr val="tx1"/>
            </a:solidFill>
            <a:prstDash val="dash"/>
            <a:round/>
            <a:headEnd/>
            <a:tailEnd/>
          </a:ln>
        </p:spPr>
        <p:txBody>
          <a:bodyPr/>
          <a:lstStyle/>
          <a:p>
            <a:endParaRPr lang="en-US"/>
          </a:p>
        </p:txBody>
      </p:sp>
      <p:sp>
        <p:nvSpPr>
          <p:cNvPr id="30740" name="Line 32"/>
          <p:cNvSpPr>
            <a:spLocks noChangeShapeType="1"/>
          </p:cNvSpPr>
          <p:nvPr/>
        </p:nvSpPr>
        <p:spPr bwMode="auto">
          <a:xfrm flipV="1">
            <a:off x="4076700" y="2058988"/>
            <a:ext cx="0" cy="2125662"/>
          </a:xfrm>
          <a:prstGeom prst="line">
            <a:avLst/>
          </a:prstGeom>
          <a:noFill/>
          <a:ln w="9525">
            <a:solidFill>
              <a:schemeClr val="tx1"/>
            </a:solidFill>
            <a:prstDash val="dash"/>
            <a:round/>
            <a:headEnd/>
            <a:tailEnd/>
          </a:ln>
        </p:spPr>
        <p:txBody>
          <a:bodyPr/>
          <a:lstStyle/>
          <a:p>
            <a:endParaRPr lang="en-US"/>
          </a:p>
        </p:txBody>
      </p:sp>
      <p:sp>
        <p:nvSpPr>
          <p:cNvPr id="30741" name="Line 34"/>
          <p:cNvSpPr>
            <a:spLocks noChangeShapeType="1"/>
          </p:cNvSpPr>
          <p:nvPr/>
        </p:nvSpPr>
        <p:spPr bwMode="auto">
          <a:xfrm flipV="1">
            <a:off x="4594225" y="1771650"/>
            <a:ext cx="0" cy="2413000"/>
          </a:xfrm>
          <a:prstGeom prst="line">
            <a:avLst/>
          </a:prstGeom>
          <a:noFill/>
          <a:ln w="9525">
            <a:solidFill>
              <a:schemeClr val="tx1"/>
            </a:solidFill>
            <a:prstDash val="dash"/>
            <a:round/>
            <a:headEnd/>
            <a:tailEnd/>
          </a:ln>
        </p:spPr>
        <p:txBody>
          <a:bodyPr/>
          <a:lstStyle/>
          <a:p>
            <a:endParaRPr lang="en-US"/>
          </a:p>
        </p:txBody>
      </p:sp>
      <p:sp>
        <p:nvSpPr>
          <p:cNvPr id="30742" name="Line 35"/>
          <p:cNvSpPr>
            <a:spLocks noChangeShapeType="1"/>
          </p:cNvSpPr>
          <p:nvPr/>
        </p:nvSpPr>
        <p:spPr bwMode="auto">
          <a:xfrm flipV="1">
            <a:off x="4767263" y="1943100"/>
            <a:ext cx="0" cy="2241550"/>
          </a:xfrm>
          <a:prstGeom prst="line">
            <a:avLst/>
          </a:prstGeom>
          <a:noFill/>
          <a:ln w="9525">
            <a:solidFill>
              <a:schemeClr val="tx1"/>
            </a:solidFill>
            <a:prstDash val="dash"/>
            <a:round/>
            <a:headEnd/>
            <a:tailEnd/>
          </a:ln>
        </p:spPr>
        <p:txBody>
          <a:bodyPr/>
          <a:lstStyle/>
          <a:p>
            <a:endParaRPr lang="en-US"/>
          </a:p>
        </p:txBody>
      </p:sp>
      <p:sp>
        <p:nvSpPr>
          <p:cNvPr id="30743" name="Line 36"/>
          <p:cNvSpPr>
            <a:spLocks noChangeShapeType="1"/>
          </p:cNvSpPr>
          <p:nvPr/>
        </p:nvSpPr>
        <p:spPr bwMode="auto">
          <a:xfrm flipV="1">
            <a:off x="4938713" y="2058988"/>
            <a:ext cx="0" cy="2125662"/>
          </a:xfrm>
          <a:prstGeom prst="line">
            <a:avLst/>
          </a:prstGeom>
          <a:noFill/>
          <a:ln w="9525">
            <a:solidFill>
              <a:schemeClr val="tx1"/>
            </a:solidFill>
            <a:prstDash val="dash"/>
            <a:round/>
            <a:headEnd/>
            <a:tailEnd/>
          </a:ln>
        </p:spPr>
        <p:txBody>
          <a:bodyPr/>
          <a:lstStyle/>
          <a:p>
            <a:endParaRPr lang="en-US"/>
          </a:p>
        </p:txBody>
      </p:sp>
      <p:sp>
        <p:nvSpPr>
          <p:cNvPr id="30744" name="Line 37"/>
          <p:cNvSpPr>
            <a:spLocks noChangeShapeType="1"/>
          </p:cNvSpPr>
          <p:nvPr/>
        </p:nvSpPr>
        <p:spPr bwMode="auto">
          <a:xfrm flipV="1">
            <a:off x="3905250" y="2058988"/>
            <a:ext cx="0" cy="2125662"/>
          </a:xfrm>
          <a:prstGeom prst="line">
            <a:avLst/>
          </a:prstGeom>
          <a:noFill/>
          <a:ln w="9525">
            <a:solidFill>
              <a:schemeClr val="tx1"/>
            </a:solidFill>
            <a:prstDash val="dash"/>
            <a:round/>
            <a:headEnd/>
            <a:tailEnd/>
          </a:ln>
        </p:spPr>
        <p:txBody>
          <a:bodyPr/>
          <a:lstStyle/>
          <a:p>
            <a:endParaRPr lang="en-US"/>
          </a:p>
        </p:txBody>
      </p:sp>
      <p:sp>
        <p:nvSpPr>
          <p:cNvPr id="30745" name="Line 38"/>
          <p:cNvSpPr>
            <a:spLocks noChangeShapeType="1"/>
          </p:cNvSpPr>
          <p:nvPr/>
        </p:nvSpPr>
        <p:spPr bwMode="auto">
          <a:xfrm flipV="1">
            <a:off x="3732213" y="2058988"/>
            <a:ext cx="0" cy="2125662"/>
          </a:xfrm>
          <a:prstGeom prst="line">
            <a:avLst/>
          </a:prstGeom>
          <a:noFill/>
          <a:ln w="9525">
            <a:solidFill>
              <a:schemeClr val="tx1"/>
            </a:solidFill>
            <a:prstDash val="dash"/>
            <a:round/>
            <a:headEnd/>
            <a:tailEnd/>
          </a:ln>
        </p:spPr>
        <p:txBody>
          <a:bodyPr/>
          <a:lstStyle/>
          <a:p>
            <a:endParaRPr lang="en-US"/>
          </a:p>
        </p:txBody>
      </p:sp>
      <p:sp>
        <p:nvSpPr>
          <p:cNvPr id="30746" name="Text Box 29"/>
          <p:cNvSpPr txBox="1">
            <a:spLocks noChangeArrowheads="1"/>
          </p:cNvSpPr>
          <p:nvPr/>
        </p:nvSpPr>
        <p:spPr bwMode="auto">
          <a:xfrm>
            <a:off x="6156325" y="3357563"/>
            <a:ext cx="287338" cy="366712"/>
          </a:xfrm>
          <a:prstGeom prst="rect">
            <a:avLst/>
          </a:prstGeom>
          <a:noFill/>
          <a:ln w="9525">
            <a:noFill/>
            <a:miter lim="800000"/>
            <a:headEnd/>
            <a:tailEnd/>
          </a:ln>
        </p:spPr>
        <p:txBody>
          <a:bodyPr>
            <a:spAutoFit/>
          </a:bodyPr>
          <a:lstStyle/>
          <a:p>
            <a:pPr>
              <a:spcBef>
                <a:spcPct val="50000"/>
              </a:spcBef>
            </a:pPr>
            <a:r>
              <a:rPr lang="en-US">
                <a:latin typeface="Symbol" pitchFamily="18" charset="2"/>
              </a:rPr>
              <a:t>r</a:t>
            </a:r>
          </a:p>
        </p:txBody>
      </p:sp>
      <p:sp>
        <p:nvSpPr>
          <p:cNvPr id="30747" name="Text Box 31"/>
          <p:cNvSpPr txBox="1">
            <a:spLocks noChangeArrowheads="1"/>
          </p:cNvSpPr>
          <p:nvPr/>
        </p:nvSpPr>
        <p:spPr bwMode="auto">
          <a:xfrm>
            <a:off x="6372225" y="2997200"/>
            <a:ext cx="360363" cy="366713"/>
          </a:xfrm>
          <a:prstGeom prst="rect">
            <a:avLst/>
          </a:prstGeom>
          <a:noFill/>
          <a:ln w="9525">
            <a:noFill/>
            <a:miter lim="800000"/>
            <a:headEnd/>
            <a:tailEnd/>
          </a:ln>
        </p:spPr>
        <p:txBody>
          <a:bodyPr>
            <a:spAutoFit/>
          </a:bodyPr>
          <a:lstStyle/>
          <a:p>
            <a:pPr>
              <a:spcBef>
                <a:spcPct val="50000"/>
              </a:spcBef>
            </a:pPr>
            <a:r>
              <a:rPr lang="en-US"/>
              <a:t>x</a:t>
            </a:r>
          </a:p>
        </p:txBody>
      </p:sp>
      <p:sp>
        <p:nvSpPr>
          <p:cNvPr id="30748" name="Text Box 32"/>
          <p:cNvSpPr txBox="1">
            <a:spLocks noChangeArrowheads="1"/>
          </p:cNvSpPr>
          <p:nvPr/>
        </p:nvSpPr>
        <p:spPr bwMode="auto">
          <a:xfrm>
            <a:off x="4067175" y="1341438"/>
            <a:ext cx="360363" cy="366712"/>
          </a:xfrm>
          <a:prstGeom prst="rect">
            <a:avLst/>
          </a:prstGeom>
          <a:noFill/>
          <a:ln w="9525">
            <a:noFill/>
            <a:miter lim="800000"/>
            <a:headEnd/>
            <a:tailEnd/>
          </a:ln>
        </p:spPr>
        <p:txBody>
          <a:bodyPr>
            <a:spAutoFit/>
          </a:bodyPr>
          <a:lstStyle/>
          <a:p>
            <a:pPr>
              <a:spcBef>
                <a:spcPct val="50000"/>
              </a:spcBef>
            </a:pPr>
            <a:r>
              <a:rPr lang="en-US"/>
              <a: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1747" name="Rectangle 2"/>
          <p:cNvSpPr>
            <a:spLocks noGrp="1" noChangeArrowheads="1"/>
          </p:cNvSpPr>
          <p:nvPr>
            <p:ph type="title"/>
          </p:nvPr>
        </p:nvSpPr>
        <p:spPr/>
        <p:txBody>
          <a:bodyPr/>
          <a:lstStyle/>
          <a:p>
            <a:pPr eaLnBrk="1" hangingPunct="1"/>
            <a:r>
              <a:rPr lang="en-US" smtClean="0"/>
              <a:t>Tomography</a:t>
            </a:r>
          </a:p>
        </p:txBody>
      </p:sp>
      <p:sp>
        <p:nvSpPr>
          <p:cNvPr id="31748" name="Rectangle 3"/>
          <p:cNvSpPr>
            <a:spLocks noGrp="1" noChangeArrowheads="1"/>
          </p:cNvSpPr>
          <p:nvPr>
            <p:ph type="body" idx="1"/>
          </p:nvPr>
        </p:nvSpPr>
        <p:spPr>
          <a:xfrm>
            <a:off x="949325" y="5157788"/>
            <a:ext cx="7661275" cy="936625"/>
          </a:xfrm>
        </p:spPr>
        <p:txBody>
          <a:bodyPr/>
          <a:lstStyle/>
          <a:p>
            <a:pPr eaLnBrk="1" hangingPunct="1">
              <a:lnSpc>
                <a:spcPct val="80000"/>
              </a:lnSpc>
            </a:pPr>
            <a:r>
              <a:rPr lang="en-US" sz="1400" smtClean="0"/>
              <a:t>A. C. Kak and Malcolm Slaney, Principles of Computerized Tomographic Imaging, IEEE Press, 1988.</a:t>
            </a:r>
          </a:p>
          <a:p>
            <a:pPr eaLnBrk="1" hangingPunct="1">
              <a:lnSpc>
                <a:spcPct val="80000"/>
              </a:lnSpc>
            </a:pPr>
            <a:r>
              <a:rPr lang="en-US" sz="1400" smtClean="0"/>
              <a:t>D. Stratakis et al, “Tomography as a diagnostic tool for phase space mapping of intense particle beam”, </a:t>
            </a:r>
            <a:r>
              <a:rPr lang="en-US" sz="1200" i="1" smtClean="0"/>
              <a:t>Physical Review Special Topics – Accelerator and Beams 9, 112801 (2006)</a:t>
            </a:r>
          </a:p>
        </p:txBody>
      </p:sp>
      <p:pic>
        <p:nvPicPr>
          <p:cNvPr id="31749" name="Picture 4"/>
          <p:cNvPicPr>
            <a:picLocks noChangeAspect="1" noChangeArrowheads="1"/>
          </p:cNvPicPr>
          <p:nvPr/>
        </p:nvPicPr>
        <p:blipFill>
          <a:blip r:embed="rId3"/>
          <a:srcRect/>
          <a:stretch>
            <a:fillRect/>
          </a:stretch>
        </p:blipFill>
        <p:spPr bwMode="auto">
          <a:xfrm>
            <a:off x="971550" y="1844675"/>
            <a:ext cx="5184775" cy="842963"/>
          </a:xfrm>
          <a:prstGeom prst="rect">
            <a:avLst/>
          </a:prstGeom>
          <a:noFill/>
          <a:ln w="57150">
            <a:noFill/>
            <a:miter lim="800000"/>
            <a:headEnd/>
            <a:tailEnd/>
          </a:ln>
        </p:spPr>
      </p:pic>
      <p:sp>
        <p:nvSpPr>
          <p:cNvPr id="31750" name="Text Box 5"/>
          <p:cNvSpPr txBox="1">
            <a:spLocks noChangeArrowheads="1"/>
          </p:cNvSpPr>
          <p:nvPr/>
        </p:nvSpPr>
        <p:spPr bwMode="auto">
          <a:xfrm>
            <a:off x="6372225" y="1989138"/>
            <a:ext cx="2376488"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Radon Transform</a:t>
            </a:r>
          </a:p>
        </p:txBody>
      </p:sp>
      <p:pic>
        <p:nvPicPr>
          <p:cNvPr id="31751" name="Picture 6"/>
          <p:cNvPicPr>
            <a:picLocks noChangeAspect="1" noChangeArrowheads="1"/>
          </p:cNvPicPr>
          <p:nvPr/>
        </p:nvPicPr>
        <p:blipFill>
          <a:blip r:embed="rId4"/>
          <a:srcRect/>
          <a:stretch>
            <a:fillRect/>
          </a:stretch>
        </p:blipFill>
        <p:spPr bwMode="auto">
          <a:xfrm>
            <a:off x="827088" y="3500438"/>
            <a:ext cx="3327400" cy="715962"/>
          </a:xfrm>
          <a:prstGeom prst="rect">
            <a:avLst/>
          </a:prstGeom>
          <a:noFill/>
          <a:ln w="57150">
            <a:noFill/>
            <a:miter lim="800000"/>
            <a:headEnd/>
            <a:tailEnd/>
          </a:ln>
        </p:spPr>
      </p:pic>
      <p:sp>
        <p:nvSpPr>
          <p:cNvPr id="31752" name="Text Box 7"/>
          <p:cNvSpPr txBox="1">
            <a:spLocks noChangeArrowheads="1"/>
          </p:cNvSpPr>
          <p:nvPr/>
        </p:nvSpPr>
        <p:spPr bwMode="auto">
          <a:xfrm>
            <a:off x="4140200" y="3644900"/>
            <a:ext cx="4679950"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Fourier transform of the Radon transform</a:t>
            </a:r>
          </a:p>
        </p:txBody>
      </p:sp>
      <p:pic>
        <p:nvPicPr>
          <p:cNvPr id="31753" name="Picture 8"/>
          <p:cNvPicPr>
            <a:picLocks noChangeAspect="1" noChangeArrowheads="1"/>
          </p:cNvPicPr>
          <p:nvPr/>
        </p:nvPicPr>
        <p:blipFill>
          <a:blip r:embed="rId5"/>
          <a:srcRect/>
          <a:stretch>
            <a:fillRect/>
          </a:stretch>
        </p:blipFill>
        <p:spPr bwMode="auto">
          <a:xfrm>
            <a:off x="755650" y="4292600"/>
            <a:ext cx="4413250" cy="727075"/>
          </a:xfrm>
          <a:prstGeom prst="rect">
            <a:avLst/>
          </a:prstGeom>
          <a:noFill/>
          <a:ln w="57150">
            <a:noFill/>
            <a:miter lim="800000"/>
            <a:headEnd/>
            <a:tailEnd/>
          </a:ln>
        </p:spPr>
      </p:pic>
      <p:pic>
        <p:nvPicPr>
          <p:cNvPr id="31754" name="Picture 9"/>
          <p:cNvPicPr>
            <a:picLocks noChangeAspect="1" noChangeArrowheads="1"/>
          </p:cNvPicPr>
          <p:nvPr/>
        </p:nvPicPr>
        <p:blipFill>
          <a:blip r:embed="rId6"/>
          <a:srcRect/>
          <a:stretch>
            <a:fillRect/>
          </a:stretch>
        </p:blipFill>
        <p:spPr bwMode="auto">
          <a:xfrm>
            <a:off x="5508625" y="4365625"/>
            <a:ext cx="2438400" cy="660400"/>
          </a:xfrm>
          <a:prstGeom prst="rect">
            <a:avLst/>
          </a:prstGeom>
          <a:noFill/>
          <a:ln w="57150">
            <a:solidFill>
              <a:schemeClr val="bg1"/>
            </a:solidFill>
            <a:miter lim="800000"/>
            <a:headEnd/>
            <a:tailEnd/>
          </a:ln>
        </p:spPr>
      </p:pic>
      <p:pic>
        <p:nvPicPr>
          <p:cNvPr id="31755" name="Picture 10"/>
          <p:cNvPicPr>
            <a:picLocks noChangeAspect="1" noChangeArrowheads="1"/>
          </p:cNvPicPr>
          <p:nvPr/>
        </p:nvPicPr>
        <p:blipFill>
          <a:blip r:embed="rId7"/>
          <a:srcRect/>
          <a:stretch>
            <a:fillRect/>
          </a:stretch>
        </p:blipFill>
        <p:spPr bwMode="auto">
          <a:xfrm>
            <a:off x="468313" y="2636838"/>
            <a:ext cx="4267200" cy="790575"/>
          </a:xfrm>
          <a:prstGeom prst="rect">
            <a:avLst/>
          </a:prstGeom>
          <a:noFill/>
          <a:ln w="57150">
            <a:noFill/>
            <a:miter lim="800000"/>
            <a:headEnd/>
            <a:tailEnd/>
          </a:ln>
        </p:spPr>
      </p:pic>
      <p:pic>
        <p:nvPicPr>
          <p:cNvPr id="31756" name="Picture 11"/>
          <p:cNvPicPr>
            <a:picLocks noChangeAspect="1" noChangeArrowheads="1"/>
          </p:cNvPicPr>
          <p:nvPr/>
        </p:nvPicPr>
        <p:blipFill>
          <a:blip r:embed="rId8"/>
          <a:srcRect/>
          <a:stretch>
            <a:fillRect/>
          </a:stretch>
        </p:blipFill>
        <p:spPr bwMode="auto">
          <a:xfrm>
            <a:off x="4716463" y="2636838"/>
            <a:ext cx="4267200" cy="747712"/>
          </a:xfrm>
          <a:prstGeom prst="rect">
            <a:avLst/>
          </a:prstGeom>
          <a:noFill/>
          <a:ln w="57150">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2771" name="Rectangle 2"/>
          <p:cNvSpPr>
            <a:spLocks noGrp="1" noChangeArrowheads="1"/>
          </p:cNvSpPr>
          <p:nvPr>
            <p:ph type="title"/>
          </p:nvPr>
        </p:nvSpPr>
        <p:spPr/>
        <p:txBody>
          <a:bodyPr/>
          <a:lstStyle/>
          <a:p>
            <a:pPr eaLnBrk="1" hangingPunct="1"/>
            <a:r>
              <a:rPr lang="en-US" smtClean="0"/>
              <a:t>Tomography measurements</a:t>
            </a:r>
          </a:p>
        </p:txBody>
      </p:sp>
      <p:sp>
        <p:nvSpPr>
          <p:cNvPr id="32772" name="Rectangle 3"/>
          <p:cNvSpPr>
            <a:spLocks noGrp="1" noChangeArrowheads="1"/>
          </p:cNvSpPr>
          <p:nvPr>
            <p:ph type="body" idx="1"/>
          </p:nvPr>
        </p:nvSpPr>
        <p:spPr>
          <a:xfrm>
            <a:off x="949325" y="4076700"/>
            <a:ext cx="7661275" cy="2019300"/>
          </a:xfrm>
        </p:spPr>
        <p:txBody>
          <a:bodyPr/>
          <a:lstStyle/>
          <a:p>
            <a:pPr eaLnBrk="1" hangingPunct="1">
              <a:lnSpc>
                <a:spcPct val="90000"/>
              </a:lnSpc>
            </a:pPr>
            <a:r>
              <a:rPr lang="en-US" sz="2400" smtClean="0"/>
              <a:t>C can be easily obtained from beam spatial distribution</a:t>
            </a:r>
          </a:p>
          <a:p>
            <a:pPr eaLnBrk="1" hangingPunct="1">
              <a:lnSpc>
                <a:spcPct val="90000"/>
              </a:lnSpc>
            </a:pPr>
            <a:r>
              <a:rPr lang="en-US" sz="2400" smtClean="0"/>
              <a:t>s can be calculated from the beam line optics</a:t>
            </a:r>
          </a:p>
          <a:p>
            <a:pPr eaLnBrk="1" hangingPunct="1">
              <a:lnSpc>
                <a:spcPct val="90000"/>
              </a:lnSpc>
            </a:pPr>
            <a:r>
              <a:rPr lang="en-US" sz="2400" smtClean="0"/>
              <a:t>The accuracy of the result depends from the total angle of the rotation and from the number of the projections</a:t>
            </a:r>
          </a:p>
        </p:txBody>
      </p:sp>
      <p:pic>
        <p:nvPicPr>
          <p:cNvPr id="32773" name="Picture 4"/>
          <p:cNvPicPr>
            <a:picLocks noChangeAspect="1" noChangeArrowheads="1"/>
          </p:cNvPicPr>
          <p:nvPr/>
        </p:nvPicPr>
        <p:blipFill>
          <a:blip r:embed="rId3"/>
          <a:srcRect/>
          <a:stretch>
            <a:fillRect/>
          </a:stretch>
        </p:blipFill>
        <p:spPr bwMode="auto">
          <a:xfrm>
            <a:off x="1042988" y="2852738"/>
            <a:ext cx="2514600" cy="635000"/>
          </a:xfrm>
          <a:prstGeom prst="rect">
            <a:avLst/>
          </a:prstGeom>
          <a:noFill/>
          <a:ln w="57150">
            <a:noFill/>
            <a:miter lim="800000"/>
            <a:headEnd/>
            <a:tailEnd/>
          </a:ln>
        </p:spPr>
      </p:pic>
      <p:pic>
        <p:nvPicPr>
          <p:cNvPr id="32774" name="Picture 5"/>
          <p:cNvPicPr>
            <a:picLocks noChangeAspect="1" noChangeArrowheads="1"/>
          </p:cNvPicPr>
          <p:nvPr/>
        </p:nvPicPr>
        <p:blipFill>
          <a:blip r:embed="rId4"/>
          <a:srcRect/>
          <a:stretch>
            <a:fillRect/>
          </a:stretch>
        </p:blipFill>
        <p:spPr bwMode="auto">
          <a:xfrm>
            <a:off x="1042988" y="1700213"/>
            <a:ext cx="2286000" cy="849312"/>
          </a:xfrm>
          <a:prstGeom prst="rect">
            <a:avLst/>
          </a:prstGeom>
          <a:noFill/>
          <a:ln w="57150">
            <a:noFill/>
            <a:miter lim="800000"/>
            <a:headEnd/>
            <a:tailEnd/>
          </a:ln>
        </p:spPr>
      </p:pic>
      <p:pic>
        <p:nvPicPr>
          <p:cNvPr id="32775" name="Picture 6"/>
          <p:cNvPicPr>
            <a:picLocks noChangeAspect="1" noChangeArrowheads="1"/>
          </p:cNvPicPr>
          <p:nvPr/>
        </p:nvPicPr>
        <p:blipFill>
          <a:blip r:embed="rId5"/>
          <a:srcRect/>
          <a:stretch>
            <a:fillRect/>
          </a:stretch>
        </p:blipFill>
        <p:spPr bwMode="auto">
          <a:xfrm>
            <a:off x="4067175" y="1773238"/>
            <a:ext cx="1892300" cy="617537"/>
          </a:xfrm>
          <a:prstGeom prst="rect">
            <a:avLst/>
          </a:prstGeom>
          <a:noFill/>
          <a:ln w="57150">
            <a:noFill/>
            <a:miter lim="800000"/>
            <a:headEnd/>
            <a:tailEnd/>
          </a:ln>
        </p:spPr>
      </p:pic>
      <p:pic>
        <p:nvPicPr>
          <p:cNvPr id="32776" name="Picture 7"/>
          <p:cNvPicPr>
            <a:picLocks noChangeAspect="1" noChangeArrowheads="1"/>
          </p:cNvPicPr>
          <p:nvPr/>
        </p:nvPicPr>
        <p:blipFill>
          <a:blip r:embed="rId6"/>
          <a:srcRect/>
          <a:stretch>
            <a:fillRect/>
          </a:stretch>
        </p:blipFill>
        <p:spPr bwMode="auto">
          <a:xfrm>
            <a:off x="4067175" y="2420938"/>
            <a:ext cx="2133600" cy="1323975"/>
          </a:xfrm>
          <a:prstGeom prst="rect">
            <a:avLst/>
          </a:prstGeom>
          <a:noFill/>
          <a:ln w="57150">
            <a:noFill/>
            <a:miter lim="800000"/>
            <a:headEnd/>
            <a:tailEnd/>
          </a:ln>
        </p:spPr>
      </p:pic>
      <p:sp>
        <p:nvSpPr>
          <p:cNvPr id="32777" name="Text Box 8"/>
          <p:cNvSpPr txBox="1">
            <a:spLocks noChangeArrowheads="1"/>
          </p:cNvSpPr>
          <p:nvPr/>
        </p:nvSpPr>
        <p:spPr bwMode="auto">
          <a:xfrm>
            <a:off x="6357950" y="1928802"/>
            <a:ext cx="1800225" cy="366712"/>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Scaling factor</a:t>
            </a:r>
          </a:p>
        </p:txBody>
      </p:sp>
      <p:sp>
        <p:nvSpPr>
          <p:cNvPr id="32778" name="Text Box 9"/>
          <p:cNvSpPr txBox="1">
            <a:spLocks noChangeArrowheads="1"/>
          </p:cNvSpPr>
          <p:nvPr/>
        </p:nvSpPr>
        <p:spPr bwMode="auto">
          <a:xfrm>
            <a:off x="6372225" y="2852738"/>
            <a:ext cx="1800225" cy="366712"/>
          </a:xfrm>
          <a:prstGeom prst="rect">
            <a:avLst/>
          </a:prstGeom>
          <a:noFill/>
          <a:ln w="9525">
            <a:noFill/>
            <a:miter lim="800000"/>
            <a:headEnd/>
            <a:tailEnd/>
          </a:ln>
        </p:spPr>
        <p:txBody>
          <a:bodyPr>
            <a:spAutoFit/>
          </a:bodyPr>
          <a:lstStyle/>
          <a:p>
            <a:pPr>
              <a:spcBef>
                <a:spcPct val="50000"/>
              </a:spcBef>
            </a:pPr>
            <a:r>
              <a:rPr lang="en-US">
                <a:latin typeface="Calibri" pitchFamily="34" charset="0"/>
              </a:rPr>
              <a:t>Rotation angle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3795" name="Rectangle 2"/>
          <p:cNvSpPr>
            <a:spLocks noGrp="1" noChangeArrowheads="1"/>
          </p:cNvSpPr>
          <p:nvPr>
            <p:ph type="title"/>
          </p:nvPr>
        </p:nvSpPr>
        <p:spPr/>
        <p:txBody>
          <a:bodyPr/>
          <a:lstStyle/>
          <a:p>
            <a:pPr eaLnBrk="1" hangingPunct="1"/>
            <a:r>
              <a:rPr lang="en-US" smtClean="0"/>
              <a:t>Longitudinal parameters</a:t>
            </a:r>
          </a:p>
        </p:txBody>
      </p:sp>
      <p:sp>
        <p:nvSpPr>
          <p:cNvPr id="33796" name="Rectangle 3"/>
          <p:cNvSpPr>
            <a:spLocks noGrp="1" noChangeArrowheads="1"/>
          </p:cNvSpPr>
          <p:nvPr>
            <p:ph type="body" idx="1"/>
          </p:nvPr>
        </p:nvSpPr>
        <p:spPr>
          <a:xfrm>
            <a:off x="949325" y="1981200"/>
            <a:ext cx="7661275" cy="4111625"/>
          </a:xfrm>
        </p:spPr>
        <p:txBody>
          <a:bodyPr/>
          <a:lstStyle/>
          <a:p>
            <a:pPr eaLnBrk="1" hangingPunct="1">
              <a:lnSpc>
                <a:spcPct val="80000"/>
              </a:lnSpc>
            </a:pPr>
            <a:r>
              <a:rPr lang="en-US" sz="2400" dirty="0" smtClean="0"/>
              <a:t>Fundamental parameter for the brightness </a:t>
            </a:r>
          </a:p>
          <a:p>
            <a:pPr eaLnBrk="1" hangingPunct="1">
              <a:lnSpc>
                <a:spcPct val="80000"/>
              </a:lnSpc>
            </a:pPr>
            <a:r>
              <a:rPr lang="en-US" sz="2400" dirty="0" smtClean="0"/>
              <a:t>Bunch lengths can be on </a:t>
            </a:r>
            <a:r>
              <a:rPr lang="en-US" sz="2400" dirty="0" err="1" smtClean="0"/>
              <a:t>ps</a:t>
            </a:r>
            <a:r>
              <a:rPr lang="en-US" sz="2400" dirty="0" smtClean="0"/>
              <a:t> (uncompressed) or sub-</a:t>
            </a:r>
            <a:r>
              <a:rPr lang="en-US" sz="2400" dirty="0" err="1" smtClean="0"/>
              <a:t>ps</a:t>
            </a:r>
            <a:r>
              <a:rPr lang="en-US" sz="2400" dirty="0" smtClean="0"/>
              <a:t> time scale!</a:t>
            </a:r>
          </a:p>
          <a:p>
            <a:pPr eaLnBrk="1" hangingPunct="1">
              <a:lnSpc>
                <a:spcPct val="80000"/>
              </a:lnSpc>
            </a:pPr>
            <a:r>
              <a:rPr lang="en-US" sz="2400" dirty="0" smtClean="0"/>
              <a:t>Several methods</a:t>
            </a:r>
          </a:p>
          <a:p>
            <a:pPr lvl="1" eaLnBrk="1" hangingPunct="1">
              <a:lnSpc>
                <a:spcPct val="80000"/>
              </a:lnSpc>
            </a:pPr>
            <a:r>
              <a:rPr lang="en-US" sz="2000" dirty="0" smtClean="0"/>
              <a:t>Streak Camera</a:t>
            </a:r>
          </a:p>
          <a:p>
            <a:pPr lvl="1" eaLnBrk="1" hangingPunct="1">
              <a:lnSpc>
                <a:spcPct val="80000"/>
              </a:lnSpc>
            </a:pPr>
            <a:r>
              <a:rPr lang="en-US" sz="2000" dirty="0" smtClean="0"/>
              <a:t>Coherent radiations</a:t>
            </a:r>
          </a:p>
          <a:p>
            <a:pPr lvl="1" eaLnBrk="1" hangingPunct="1">
              <a:lnSpc>
                <a:spcPct val="80000"/>
              </a:lnSpc>
            </a:pPr>
            <a:r>
              <a:rPr lang="en-US" sz="2000" dirty="0" smtClean="0"/>
              <a:t>RFD</a:t>
            </a:r>
          </a:p>
          <a:p>
            <a:pPr lvl="1" eaLnBrk="1" hangingPunct="1">
              <a:lnSpc>
                <a:spcPct val="80000"/>
              </a:lnSpc>
            </a:pPr>
            <a:r>
              <a:rPr lang="en-US" sz="2000" dirty="0" smtClean="0"/>
              <a:t>EOS</a:t>
            </a:r>
          </a:p>
          <a:p>
            <a:pPr lvl="1" eaLnBrk="1" hangingPunct="1">
              <a:lnSpc>
                <a:spcPct val="80000"/>
              </a:lnSpc>
            </a:pPr>
            <a:r>
              <a:rPr lang="en-US" sz="2000" dirty="0" smtClean="0"/>
              <a:t>Others?</a:t>
            </a:r>
          </a:p>
          <a:p>
            <a:pPr eaLnBrk="1" hangingPunct="1">
              <a:lnSpc>
                <a:spcPct val="80000"/>
              </a:lnSpc>
            </a:pPr>
            <a:r>
              <a:rPr lang="en-US" sz="1800" dirty="0" smtClean="0"/>
              <a:t>T. Watanabe et al</a:t>
            </a:r>
            <a:r>
              <a:rPr lang="en-US" sz="2400" dirty="0" smtClean="0"/>
              <a:t>, “</a:t>
            </a:r>
            <a:r>
              <a:rPr lang="en-US" sz="2000" i="1" dirty="0" smtClean="0"/>
              <a:t>Overall comparison of </a:t>
            </a:r>
            <a:r>
              <a:rPr lang="en-US" sz="2000" i="1" dirty="0" err="1" smtClean="0"/>
              <a:t>subpicosecond</a:t>
            </a:r>
            <a:r>
              <a:rPr lang="en-US" sz="2000" i="1" dirty="0" smtClean="0"/>
              <a:t> electron beam diagnostics by the </a:t>
            </a:r>
            <a:r>
              <a:rPr lang="en-US" sz="2000" i="1" dirty="0" err="1" smtClean="0"/>
              <a:t>polychromator</a:t>
            </a:r>
            <a:r>
              <a:rPr lang="en-US" sz="2000" i="1" dirty="0" smtClean="0"/>
              <a:t>, the interferometer and the </a:t>
            </a:r>
            <a:r>
              <a:rPr lang="en-US" sz="2000" i="1" dirty="0" err="1" smtClean="0"/>
              <a:t>femtosecond</a:t>
            </a:r>
            <a:r>
              <a:rPr lang="en-US" sz="2000" i="1" dirty="0" smtClean="0"/>
              <a:t> streak camera</a:t>
            </a:r>
            <a:r>
              <a:rPr lang="en-US" sz="2400" dirty="0" smtClean="0"/>
              <a:t>”, </a:t>
            </a:r>
            <a:r>
              <a:rPr lang="en-US" sz="1800" dirty="0" smtClean="0"/>
              <a:t>Nuclear Instruments and Methods in Physics Research A 480 (2002) 315–327</a:t>
            </a: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4819" name="Rectangle 2"/>
          <p:cNvSpPr>
            <a:spLocks noGrp="1" noChangeArrowheads="1"/>
          </p:cNvSpPr>
          <p:nvPr>
            <p:ph type="title"/>
          </p:nvPr>
        </p:nvSpPr>
        <p:spPr/>
        <p:txBody>
          <a:bodyPr/>
          <a:lstStyle/>
          <a:p>
            <a:pPr eaLnBrk="1" hangingPunct="1"/>
            <a:r>
              <a:rPr lang="it-IT" smtClean="0"/>
              <a:t>Streak camera</a:t>
            </a:r>
          </a:p>
        </p:txBody>
      </p:sp>
      <p:sp>
        <p:nvSpPr>
          <p:cNvPr id="34820" name="Rectangle 3"/>
          <p:cNvSpPr>
            <a:spLocks noGrp="1" noChangeArrowheads="1"/>
          </p:cNvSpPr>
          <p:nvPr>
            <p:ph type="body" idx="1"/>
          </p:nvPr>
        </p:nvSpPr>
        <p:spPr>
          <a:xfrm>
            <a:off x="949325" y="4437063"/>
            <a:ext cx="7661275" cy="1658937"/>
          </a:xfrm>
        </p:spPr>
        <p:txBody>
          <a:bodyPr/>
          <a:lstStyle/>
          <a:p>
            <a:pPr eaLnBrk="1" hangingPunct="1">
              <a:lnSpc>
                <a:spcPct val="80000"/>
              </a:lnSpc>
            </a:pPr>
            <a:r>
              <a:rPr lang="en-US" sz="1800" smtClean="0"/>
              <a:t>Expensive device</a:t>
            </a:r>
          </a:p>
          <a:p>
            <a:pPr eaLnBrk="1" hangingPunct="1">
              <a:lnSpc>
                <a:spcPct val="80000"/>
              </a:lnSpc>
            </a:pPr>
            <a:r>
              <a:rPr lang="en-US" sz="1800" smtClean="0"/>
              <a:t>Resolution limited to 200-300 fs FWHM</a:t>
            </a:r>
          </a:p>
          <a:p>
            <a:pPr eaLnBrk="1" hangingPunct="1">
              <a:lnSpc>
                <a:spcPct val="80000"/>
              </a:lnSpc>
            </a:pPr>
            <a:r>
              <a:rPr lang="en-US" sz="1800" smtClean="0"/>
              <a:t>It is better to place the device outside the beam tunnel so a light collection and transport line is needed</a:t>
            </a:r>
          </a:p>
          <a:p>
            <a:pPr eaLnBrk="1" hangingPunct="1">
              <a:lnSpc>
                <a:spcPct val="80000"/>
              </a:lnSpc>
            </a:pPr>
            <a:r>
              <a:rPr lang="en-US" sz="1800" smtClean="0"/>
              <a:t>Reflective optics vs lens optics</a:t>
            </a:r>
          </a:p>
          <a:p>
            <a:pPr eaLnBrk="1" hangingPunct="1">
              <a:lnSpc>
                <a:spcPct val="80000"/>
              </a:lnSpc>
            </a:pPr>
            <a:r>
              <a:rPr lang="en-US" sz="1800" smtClean="0"/>
              <a:t>Intercepting device</a:t>
            </a:r>
          </a:p>
        </p:txBody>
      </p:sp>
      <p:pic>
        <p:nvPicPr>
          <p:cNvPr id="34821"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25525" y="1309688"/>
            <a:ext cx="6642100" cy="305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0245" name="Rectangle 2"/>
          <p:cNvSpPr>
            <a:spLocks noGrp="1" noChangeArrowheads="1"/>
          </p:cNvSpPr>
          <p:nvPr>
            <p:ph type="title"/>
          </p:nvPr>
        </p:nvSpPr>
        <p:spPr/>
        <p:txBody>
          <a:bodyPr/>
          <a:lstStyle/>
          <a:p>
            <a:pPr eaLnBrk="1" hangingPunct="1"/>
            <a:r>
              <a:rPr lang="en-US" smtClean="0"/>
              <a:t>RF deflector</a:t>
            </a:r>
          </a:p>
        </p:txBody>
      </p:sp>
      <p:sp>
        <p:nvSpPr>
          <p:cNvPr id="10246" name="Rectangle 3"/>
          <p:cNvSpPr>
            <a:spLocks noGrp="1" noChangeArrowheads="1"/>
          </p:cNvSpPr>
          <p:nvPr>
            <p:ph type="body" idx="1"/>
          </p:nvPr>
        </p:nvSpPr>
        <p:spPr>
          <a:xfrm>
            <a:off x="949325" y="4437063"/>
            <a:ext cx="7661275" cy="1439862"/>
          </a:xfrm>
        </p:spPr>
        <p:txBody>
          <a:bodyPr/>
          <a:lstStyle/>
          <a:p>
            <a:pPr eaLnBrk="1" hangingPunct="1"/>
            <a:r>
              <a:rPr lang="en-GB" sz="2800" dirty="0" smtClean="0"/>
              <a:t>The transverse voltage introduces a linear correlation between the longitudinal and the transverse coordinates of the bunch</a:t>
            </a:r>
            <a:endParaRPr lang="en-US" sz="2800" dirty="0" smtClean="0"/>
          </a:p>
        </p:txBody>
      </p:sp>
      <p:graphicFrame>
        <p:nvGraphicFramePr>
          <p:cNvPr id="10242" name="Object 4"/>
          <p:cNvGraphicFramePr>
            <a:graphicFrameLocks noChangeAspect="1"/>
          </p:cNvGraphicFramePr>
          <p:nvPr/>
        </p:nvGraphicFramePr>
        <p:xfrm>
          <a:off x="4591050" y="1593850"/>
          <a:ext cx="4357688" cy="2474913"/>
        </p:xfrm>
        <a:graphic>
          <a:graphicData uri="http://schemas.openxmlformats.org/presentationml/2006/ole">
            <mc:AlternateContent xmlns:mc="http://schemas.openxmlformats.org/markup-compatibility/2006">
              <mc:Choice xmlns:v="urn:schemas-microsoft-com:vml" Requires="v">
                <p:oleObj spid="_x0000_s10249" name="Picture" r:id="rId4" imgW="4046400" imgH="2294280" progId="Word.Picture.8">
                  <p:embed/>
                </p:oleObj>
              </mc:Choice>
              <mc:Fallback>
                <p:oleObj name="Picture" r:id="rId4" imgW="4046400" imgH="2294280" progId="Word.Picture.8">
                  <p:embed/>
                  <p:pic>
                    <p:nvPicPr>
                      <p:cNvPr id="0" name="Object 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1593850"/>
                        <a:ext cx="4357688" cy="2474913"/>
                      </a:xfrm>
                      <a:prstGeom prst="rect">
                        <a:avLst/>
                      </a:prstGeom>
                      <a:solidFill>
                        <a:schemeClr val="bg1"/>
                      </a:solidFill>
                    </p:spPr>
                  </p:pic>
                </p:oleObj>
              </mc:Fallback>
            </mc:AlternateContent>
          </a:graphicData>
        </a:graphic>
      </p:graphicFrame>
      <p:grpSp>
        <p:nvGrpSpPr>
          <p:cNvPr id="10247" name="Group 5"/>
          <p:cNvGrpSpPr>
            <a:grpSpLocks/>
          </p:cNvGrpSpPr>
          <p:nvPr/>
        </p:nvGrpSpPr>
        <p:grpSpPr bwMode="auto">
          <a:xfrm>
            <a:off x="323850" y="1557338"/>
            <a:ext cx="4298950" cy="2547937"/>
            <a:chOff x="68" y="352"/>
            <a:chExt cx="2708" cy="1605"/>
          </a:xfrm>
        </p:grpSpPr>
        <p:graphicFrame>
          <p:nvGraphicFramePr>
            <p:cNvPr id="10243" name="Object 6"/>
            <p:cNvGraphicFramePr>
              <a:graphicFrameLocks noChangeAspect="1"/>
            </p:cNvGraphicFramePr>
            <p:nvPr/>
          </p:nvGraphicFramePr>
          <p:xfrm>
            <a:off x="68" y="394"/>
            <a:ext cx="2708" cy="1563"/>
          </p:xfrm>
          <a:graphic>
            <a:graphicData uri="http://schemas.openxmlformats.org/presentationml/2006/ole">
              <mc:AlternateContent xmlns:mc="http://schemas.openxmlformats.org/markup-compatibility/2006">
                <mc:Choice xmlns:v="urn:schemas-microsoft-com:vml" Requires="v">
                  <p:oleObj spid="_x0000_s10250" name="Picture" r:id="rId6" imgW="4137840" imgH="2385720" progId="Word.Picture.8">
                    <p:embed/>
                  </p:oleObj>
                </mc:Choice>
                <mc:Fallback>
                  <p:oleObj name="Picture" r:id="rId6" imgW="4137840" imgH="2385720" progId="Word.Picture.8">
                    <p:embed/>
                    <p:pic>
                      <p:nvPicPr>
                        <p:cNvPr id="0" name="Object 6"/>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 y="394"/>
                          <a:ext cx="2708" cy="1563"/>
                        </a:xfrm>
                        <a:prstGeom prst="rect">
                          <a:avLst/>
                        </a:prstGeom>
                        <a:solidFill>
                          <a:schemeClr val="bg1"/>
                        </a:solidFill>
                      </p:spPr>
                    </p:pic>
                  </p:oleObj>
                </mc:Fallback>
              </mc:AlternateContent>
            </a:graphicData>
          </a:graphic>
        </p:graphicFrame>
        <p:sp>
          <p:nvSpPr>
            <p:cNvPr id="10248" name="Text Box 7"/>
            <p:cNvSpPr txBox="1">
              <a:spLocks noChangeArrowheads="1"/>
            </p:cNvSpPr>
            <p:nvPr/>
          </p:nvSpPr>
          <p:spPr bwMode="auto">
            <a:xfrm>
              <a:off x="1329" y="352"/>
              <a:ext cx="740" cy="231"/>
            </a:xfrm>
            <a:prstGeom prst="rect">
              <a:avLst/>
            </a:prstGeom>
            <a:solidFill>
              <a:schemeClr val="bg1"/>
            </a:solidFill>
            <a:ln w="9525">
              <a:noFill/>
              <a:miter lim="800000"/>
              <a:headEnd/>
              <a:tailEnd/>
            </a:ln>
          </p:spPr>
          <p:txBody>
            <a:bodyPr wrap="none">
              <a:spAutoFit/>
            </a:bodyPr>
            <a:lstStyle/>
            <a:p>
              <a:r>
                <a:rPr lang="en-US">
                  <a:solidFill>
                    <a:schemeClr val="bg1"/>
                  </a:solidFill>
                </a:rPr>
                <a:t>RFD OFF</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1273" name="Rectangle 2"/>
          <p:cNvSpPr>
            <a:spLocks noGrp="1" noChangeArrowheads="1"/>
          </p:cNvSpPr>
          <p:nvPr>
            <p:ph type="title"/>
          </p:nvPr>
        </p:nvSpPr>
        <p:spPr/>
        <p:txBody>
          <a:bodyPr/>
          <a:lstStyle/>
          <a:p>
            <a:pPr eaLnBrk="1" hangingPunct="1"/>
            <a:r>
              <a:rPr lang="en-US" smtClean="0"/>
              <a:t>RFD</a:t>
            </a:r>
          </a:p>
        </p:txBody>
      </p:sp>
      <p:sp>
        <p:nvSpPr>
          <p:cNvPr id="11274" name="Rectangle 3"/>
          <p:cNvSpPr>
            <a:spLocks noGrp="1" noChangeArrowheads="1"/>
          </p:cNvSpPr>
          <p:nvPr>
            <p:ph type="body" idx="1"/>
          </p:nvPr>
        </p:nvSpPr>
        <p:spPr>
          <a:xfrm>
            <a:off x="949325" y="5013325"/>
            <a:ext cx="7661275" cy="1082675"/>
          </a:xfrm>
        </p:spPr>
        <p:txBody>
          <a:bodyPr/>
          <a:lstStyle/>
          <a:p>
            <a:pPr eaLnBrk="1" hangingPunct="1">
              <a:lnSpc>
                <a:spcPct val="80000"/>
              </a:lnSpc>
            </a:pPr>
            <a:r>
              <a:rPr lang="en-US" sz="1600" smtClean="0"/>
              <a:t>P. Emma, J. Frisch, P. Krejcik ,” </a:t>
            </a:r>
            <a:r>
              <a:rPr lang="en-US" sz="1600" i="1" smtClean="0"/>
              <a:t>A Transverse RF Deflecting Structure for Bunch Length and Phase Space Diagnostics</a:t>
            </a:r>
            <a:r>
              <a:rPr lang="en-US" sz="1600" smtClean="0"/>
              <a:t> “ ,LCLS-TN-00-12, 2000</a:t>
            </a:r>
          </a:p>
          <a:p>
            <a:pPr eaLnBrk="1" hangingPunct="1">
              <a:lnSpc>
                <a:spcPct val="80000"/>
              </a:lnSpc>
            </a:pPr>
            <a:r>
              <a:rPr lang="en-US" sz="1600" smtClean="0"/>
              <a:t>D. Alesini, “</a:t>
            </a:r>
            <a:r>
              <a:rPr lang="en-US" sz="1600" i="1" smtClean="0"/>
              <a:t>RF deflector based sub-ps beam diagnostics: application to FEL and Advanced accelerators</a:t>
            </a:r>
            <a:r>
              <a:rPr lang="en-US" sz="1600" smtClean="0"/>
              <a:t>”, International Journal of Modern Physics A, 22, 3693 (2007)</a:t>
            </a:r>
          </a:p>
          <a:p>
            <a:pPr eaLnBrk="1" hangingPunct="1">
              <a:lnSpc>
                <a:spcPct val="80000"/>
              </a:lnSpc>
            </a:pPr>
            <a:endParaRPr lang="en-US" sz="1600" smtClean="0"/>
          </a:p>
        </p:txBody>
      </p:sp>
      <p:graphicFrame>
        <p:nvGraphicFramePr>
          <p:cNvPr id="11266" name="Object 8"/>
          <p:cNvGraphicFramePr>
            <a:graphicFrameLocks noChangeAspect="1"/>
          </p:cNvGraphicFramePr>
          <p:nvPr/>
        </p:nvGraphicFramePr>
        <p:xfrm>
          <a:off x="900113" y="1773238"/>
          <a:ext cx="4248150" cy="614362"/>
        </p:xfrm>
        <a:graphic>
          <a:graphicData uri="http://schemas.openxmlformats.org/presentationml/2006/ole">
            <mc:AlternateContent xmlns:mc="http://schemas.openxmlformats.org/markup-compatibility/2006">
              <mc:Choice xmlns:v="urn:schemas-microsoft-com:vml" Requires="v">
                <p:oleObj spid="_x0000_s11285" name="Equation" r:id="rId4" imgW="3073320" imgH="444240" progId="Equation.3">
                  <p:embed/>
                </p:oleObj>
              </mc:Choice>
              <mc:Fallback>
                <p:oleObj name="Equation" r:id="rId4" imgW="3073320" imgH="4442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773238"/>
                        <a:ext cx="42481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267" name="Object 9"/>
          <p:cNvGraphicFramePr>
            <a:graphicFrameLocks noChangeAspect="1"/>
          </p:cNvGraphicFramePr>
          <p:nvPr/>
        </p:nvGraphicFramePr>
        <p:xfrm>
          <a:off x="6084888" y="1844675"/>
          <a:ext cx="1296987" cy="431800"/>
        </p:xfrm>
        <a:graphic>
          <a:graphicData uri="http://schemas.openxmlformats.org/presentationml/2006/ole">
            <mc:AlternateContent xmlns:mc="http://schemas.openxmlformats.org/markup-compatibility/2006">
              <mc:Choice xmlns:v="urn:schemas-microsoft-com:vml" Requires="v">
                <p:oleObj spid="_x0000_s11286" name="Equation" r:id="rId6" imgW="761760" imgH="253800" progId="Equation.3">
                  <p:embed/>
                </p:oleObj>
              </mc:Choice>
              <mc:Fallback>
                <p:oleObj name="Equation" r:id="rId6" imgW="761760" imgH="2538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1844675"/>
                        <a:ext cx="1296987" cy="431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268" name="Object 10"/>
          <p:cNvGraphicFramePr>
            <a:graphicFrameLocks noChangeAspect="1"/>
          </p:cNvGraphicFramePr>
          <p:nvPr/>
        </p:nvGraphicFramePr>
        <p:xfrm>
          <a:off x="900113" y="2565400"/>
          <a:ext cx="3743325" cy="566738"/>
        </p:xfrm>
        <a:graphic>
          <a:graphicData uri="http://schemas.openxmlformats.org/presentationml/2006/ole">
            <mc:AlternateContent xmlns:mc="http://schemas.openxmlformats.org/markup-compatibility/2006">
              <mc:Choice xmlns:v="urn:schemas-microsoft-com:vml" Requires="v">
                <p:oleObj spid="_x0000_s11287" name="Equation" r:id="rId8" imgW="2857320" imgH="431640" progId="Equation.3">
                  <p:embed/>
                </p:oleObj>
              </mc:Choice>
              <mc:Fallback>
                <p:oleObj name="Equation" r:id="rId8" imgW="2857320" imgH="4316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2565400"/>
                        <a:ext cx="3743325" cy="566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269" name="Object 11"/>
          <p:cNvGraphicFramePr>
            <a:graphicFrameLocks noChangeAspect="1"/>
          </p:cNvGraphicFramePr>
          <p:nvPr/>
        </p:nvGraphicFramePr>
        <p:xfrm>
          <a:off x="971550" y="3284538"/>
          <a:ext cx="3592513" cy="700087"/>
        </p:xfrm>
        <a:graphic>
          <a:graphicData uri="http://schemas.openxmlformats.org/presentationml/2006/ole">
            <mc:AlternateContent xmlns:mc="http://schemas.openxmlformats.org/markup-compatibility/2006">
              <mc:Choice xmlns:v="urn:schemas-microsoft-com:vml" Requires="v">
                <p:oleObj spid="_x0000_s11288" name="Equation" r:id="rId10" imgW="2743200" imgH="533160" progId="Equation.3">
                  <p:embed/>
                </p:oleObj>
              </mc:Choice>
              <mc:Fallback>
                <p:oleObj name="Equation" r:id="rId10" imgW="2743200" imgH="53316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550" y="3284538"/>
                        <a:ext cx="3592513" cy="7000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270" name="Object 12"/>
          <p:cNvGraphicFramePr>
            <a:graphicFrameLocks noChangeAspect="1"/>
          </p:cNvGraphicFramePr>
          <p:nvPr/>
        </p:nvGraphicFramePr>
        <p:xfrm>
          <a:off x="1063625" y="4149725"/>
          <a:ext cx="3157538" cy="650875"/>
        </p:xfrm>
        <a:graphic>
          <a:graphicData uri="http://schemas.openxmlformats.org/presentationml/2006/ole">
            <mc:AlternateContent xmlns:mc="http://schemas.openxmlformats.org/markup-compatibility/2006">
              <mc:Choice xmlns:v="urn:schemas-microsoft-com:vml" Requires="v">
                <p:oleObj spid="_x0000_s11289" name="Equation" r:id="rId12" imgW="2412720" imgH="495000" progId="Equation.3">
                  <p:embed/>
                </p:oleObj>
              </mc:Choice>
              <mc:Fallback>
                <p:oleObj name="Equation" r:id="rId12" imgW="2412720" imgH="49500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3625" y="4149725"/>
                        <a:ext cx="3157538"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271" name="Object 13"/>
          <p:cNvGraphicFramePr>
            <a:graphicFrameLocks noChangeAspect="1"/>
          </p:cNvGraphicFramePr>
          <p:nvPr/>
        </p:nvGraphicFramePr>
        <p:xfrm>
          <a:off x="6156325" y="3284538"/>
          <a:ext cx="1214438" cy="615950"/>
        </p:xfrm>
        <a:graphic>
          <a:graphicData uri="http://schemas.openxmlformats.org/presentationml/2006/ole">
            <mc:AlternateContent xmlns:mc="http://schemas.openxmlformats.org/markup-compatibility/2006">
              <mc:Choice xmlns:v="urn:schemas-microsoft-com:vml" Requires="v">
                <p:oleObj spid="_x0000_s11290" name="Equation" r:id="rId14" imgW="927000" imgH="469800" progId="Equation.3">
                  <p:embed/>
                </p:oleObj>
              </mc:Choice>
              <mc:Fallback>
                <p:oleObj name="Equation" r:id="rId14" imgW="927000" imgH="469800"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325" y="3284538"/>
                        <a:ext cx="1214438" cy="615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9459" name="Rectangle 2"/>
          <p:cNvSpPr>
            <a:spLocks noGrp="1" noChangeArrowheads="1"/>
          </p:cNvSpPr>
          <p:nvPr>
            <p:ph type="title"/>
          </p:nvPr>
        </p:nvSpPr>
        <p:spPr/>
        <p:txBody>
          <a:bodyPr/>
          <a:lstStyle/>
          <a:p>
            <a:pPr eaLnBrk="1" hangingPunct="1"/>
            <a:r>
              <a:rPr lang="it-IT" smtClean="0"/>
              <a:t>Brightness and Brilliance</a:t>
            </a:r>
          </a:p>
        </p:txBody>
      </p:sp>
      <p:sp>
        <p:nvSpPr>
          <p:cNvPr id="19460" name="Rectangle 3"/>
          <p:cNvSpPr>
            <a:spLocks noGrp="1" noChangeArrowheads="1"/>
          </p:cNvSpPr>
          <p:nvPr>
            <p:ph type="body" idx="1"/>
          </p:nvPr>
        </p:nvSpPr>
        <p:spPr/>
        <p:txBody>
          <a:bodyPr/>
          <a:lstStyle/>
          <a:p>
            <a:pPr eaLnBrk="1" hangingPunct="1">
              <a:lnSpc>
                <a:spcPct val="90000"/>
              </a:lnSpc>
            </a:pPr>
            <a:r>
              <a:rPr lang="en-US" smtClean="0"/>
              <a:t>Several authors give different definitions</a:t>
            </a:r>
          </a:p>
          <a:p>
            <a:pPr eaLnBrk="1" hangingPunct="1">
              <a:lnSpc>
                <a:spcPct val="90000"/>
              </a:lnSpc>
            </a:pPr>
            <a:r>
              <a:rPr lang="en-US" smtClean="0"/>
              <a:t>Brilliance is sometimes used, especially in Europe, instead of brightness</a:t>
            </a:r>
          </a:p>
          <a:p>
            <a:pPr eaLnBrk="1" hangingPunct="1">
              <a:lnSpc>
                <a:spcPct val="90000"/>
              </a:lnSpc>
            </a:pPr>
            <a:r>
              <a:rPr lang="en-US" smtClean="0"/>
              <a:t>There is also confusion because the same words apply both to particle beams and photon beams</a:t>
            </a:r>
          </a:p>
          <a:p>
            <a:pPr eaLnBrk="1" hangingPunct="1">
              <a:lnSpc>
                <a:spcPct val="90000"/>
              </a:lnSpc>
            </a:pPr>
            <a:r>
              <a:rPr lang="en-US" smtClean="0"/>
              <a:t>The best way is to look to units, which should be unambiguous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5843" name="Rectangle 2"/>
          <p:cNvSpPr>
            <a:spLocks noGrp="1" noChangeArrowheads="1"/>
          </p:cNvSpPr>
          <p:nvPr>
            <p:ph type="title"/>
          </p:nvPr>
        </p:nvSpPr>
        <p:spPr/>
        <p:txBody>
          <a:bodyPr/>
          <a:lstStyle/>
          <a:p>
            <a:pPr eaLnBrk="1" hangingPunct="1"/>
            <a:r>
              <a:rPr lang="it-IT" smtClean="0"/>
              <a:t>Longitudinal phase space</a:t>
            </a:r>
          </a:p>
        </p:txBody>
      </p:sp>
      <p:sp>
        <p:nvSpPr>
          <p:cNvPr id="35844" name="Rectangle 3"/>
          <p:cNvSpPr>
            <a:spLocks noGrp="1" noChangeArrowheads="1"/>
          </p:cNvSpPr>
          <p:nvPr>
            <p:ph type="body" idx="1"/>
          </p:nvPr>
        </p:nvSpPr>
        <p:spPr>
          <a:xfrm>
            <a:off x="949325" y="4508500"/>
            <a:ext cx="7661275" cy="1296988"/>
          </a:xfrm>
        </p:spPr>
        <p:txBody>
          <a:bodyPr/>
          <a:lstStyle/>
          <a:p>
            <a:pPr eaLnBrk="1" hangingPunct="1">
              <a:lnSpc>
                <a:spcPct val="80000"/>
              </a:lnSpc>
            </a:pPr>
            <a:r>
              <a:rPr lang="en-US" sz="2800" smtClean="0"/>
              <a:t>Using together a RFD with a dispersive element such as a dipole</a:t>
            </a:r>
          </a:p>
          <a:p>
            <a:pPr eaLnBrk="1" hangingPunct="1">
              <a:lnSpc>
                <a:spcPct val="80000"/>
              </a:lnSpc>
            </a:pPr>
            <a:r>
              <a:rPr lang="en-US" sz="2800" smtClean="0"/>
              <a:t>Fast single shot measurement </a:t>
            </a:r>
          </a:p>
        </p:txBody>
      </p:sp>
      <p:pic>
        <p:nvPicPr>
          <p:cNvPr id="35845" name="Picture 5"/>
          <p:cNvPicPr>
            <a:picLocks noChangeAspect="1" noChangeArrowheads="1"/>
          </p:cNvPicPr>
          <p:nvPr/>
        </p:nvPicPr>
        <p:blipFill>
          <a:blip r:embed="rId3"/>
          <a:srcRect/>
          <a:stretch>
            <a:fillRect/>
          </a:stretch>
        </p:blipFill>
        <p:spPr bwMode="auto">
          <a:xfrm>
            <a:off x="827088" y="1916113"/>
            <a:ext cx="3311525" cy="2190750"/>
          </a:xfrm>
          <a:prstGeom prst="rect">
            <a:avLst/>
          </a:prstGeom>
          <a:noFill/>
          <a:ln w="9525">
            <a:noFill/>
            <a:miter lim="800000"/>
            <a:headEnd/>
            <a:tailEnd/>
          </a:ln>
        </p:spPr>
      </p:pic>
      <p:pic>
        <p:nvPicPr>
          <p:cNvPr id="35846"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1844675"/>
            <a:ext cx="3987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6867" name="Rectangle 2"/>
          <p:cNvSpPr>
            <a:spLocks noGrp="1" noChangeArrowheads="1"/>
          </p:cNvSpPr>
          <p:nvPr>
            <p:ph type="title"/>
          </p:nvPr>
        </p:nvSpPr>
        <p:spPr/>
        <p:txBody>
          <a:bodyPr/>
          <a:lstStyle/>
          <a:p>
            <a:pPr eaLnBrk="1" hangingPunct="1"/>
            <a:r>
              <a:rPr lang="en-US" smtClean="0"/>
              <a:t>Slice parameters</a:t>
            </a:r>
          </a:p>
        </p:txBody>
      </p:sp>
      <p:sp>
        <p:nvSpPr>
          <p:cNvPr id="36868" name="Rectangle 3"/>
          <p:cNvSpPr>
            <a:spLocks noGrp="1" noChangeArrowheads="1"/>
          </p:cNvSpPr>
          <p:nvPr>
            <p:ph type="body" idx="1"/>
          </p:nvPr>
        </p:nvSpPr>
        <p:spPr>
          <a:xfrm>
            <a:off x="949325" y="4292600"/>
            <a:ext cx="7661275" cy="1803400"/>
          </a:xfrm>
        </p:spPr>
        <p:txBody>
          <a:bodyPr/>
          <a:lstStyle/>
          <a:p>
            <a:pPr eaLnBrk="1" hangingPunct="1">
              <a:lnSpc>
                <a:spcPct val="80000"/>
              </a:lnSpc>
            </a:pPr>
            <a:r>
              <a:rPr lang="en-US" sz="2400" smtClean="0"/>
              <a:t>Slice parameters are important for linac driving FEL machines</a:t>
            </a:r>
          </a:p>
          <a:p>
            <a:pPr eaLnBrk="1" hangingPunct="1">
              <a:lnSpc>
                <a:spcPct val="80000"/>
              </a:lnSpc>
            </a:pPr>
            <a:r>
              <a:rPr lang="en-US" sz="2400" smtClean="0"/>
              <a:t>Emittance can be defined for every slice and measured</a:t>
            </a:r>
          </a:p>
          <a:p>
            <a:pPr eaLnBrk="1" hangingPunct="1">
              <a:lnSpc>
                <a:spcPct val="80000"/>
              </a:lnSpc>
            </a:pPr>
            <a:r>
              <a:rPr lang="en-US" sz="2400" smtClean="0"/>
              <a:t>Also the slice energy spread can be measured with a dipole and a RFD</a:t>
            </a:r>
          </a:p>
        </p:txBody>
      </p:sp>
      <p:pic>
        <p:nvPicPr>
          <p:cNvPr id="36869" name="Picture 4"/>
          <p:cNvPicPr>
            <a:picLocks noChangeAspect="1" noChangeArrowheads="1"/>
          </p:cNvPicPr>
          <p:nvPr/>
        </p:nvPicPr>
        <p:blipFill>
          <a:blip r:embed="rId3"/>
          <a:srcRect/>
          <a:stretch>
            <a:fillRect/>
          </a:stretch>
        </p:blipFill>
        <p:spPr bwMode="auto">
          <a:xfrm>
            <a:off x="4572000" y="1557338"/>
            <a:ext cx="3313113" cy="2782887"/>
          </a:xfrm>
          <a:prstGeom prst="rect">
            <a:avLst/>
          </a:prstGeom>
          <a:noFill/>
          <a:ln w="9525">
            <a:noFill/>
            <a:miter lim="800000"/>
            <a:headEnd/>
            <a:tailEnd/>
          </a:ln>
        </p:spPr>
      </p:pic>
      <p:pic>
        <p:nvPicPr>
          <p:cNvPr id="36870" name="Picture 6"/>
          <p:cNvPicPr>
            <a:picLocks noChangeAspect="1" noChangeArrowheads="1"/>
          </p:cNvPicPr>
          <p:nvPr/>
        </p:nvPicPr>
        <p:blipFill>
          <a:blip r:embed="rId4"/>
          <a:srcRect/>
          <a:stretch>
            <a:fillRect/>
          </a:stretch>
        </p:blipFill>
        <p:spPr bwMode="auto">
          <a:xfrm>
            <a:off x="1331913" y="1700213"/>
            <a:ext cx="2074862"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7891" name="Rectangle 2"/>
          <p:cNvSpPr>
            <a:spLocks noGrp="1" noChangeArrowheads="1"/>
          </p:cNvSpPr>
          <p:nvPr>
            <p:ph type="title"/>
          </p:nvPr>
        </p:nvSpPr>
        <p:spPr/>
        <p:txBody>
          <a:bodyPr/>
          <a:lstStyle/>
          <a:p>
            <a:pPr eaLnBrk="1" hangingPunct="1"/>
            <a:r>
              <a:rPr lang="en-US" dirty="0" smtClean="0"/>
              <a:t>RFD </a:t>
            </a:r>
            <a:r>
              <a:rPr lang="en-US" dirty="0" err="1" smtClean="0"/>
              <a:t>summay</a:t>
            </a:r>
            <a:endParaRPr lang="en-US" dirty="0" smtClean="0"/>
          </a:p>
        </p:txBody>
      </p:sp>
      <p:sp>
        <p:nvSpPr>
          <p:cNvPr id="37892" name="Rectangle 3"/>
          <p:cNvSpPr>
            <a:spLocks noGrp="1" noChangeArrowheads="1"/>
          </p:cNvSpPr>
          <p:nvPr>
            <p:ph type="body" idx="1"/>
          </p:nvPr>
        </p:nvSpPr>
        <p:spPr/>
        <p:txBody>
          <a:bodyPr/>
          <a:lstStyle/>
          <a:p>
            <a:pPr eaLnBrk="1" hangingPunct="1">
              <a:lnSpc>
                <a:spcPct val="90000"/>
              </a:lnSpc>
              <a:buClr>
                <a:srgbClr val="008000"/>
              </a:buClr>
            </a:pPr>
            <a:r>
              <a:rPr lang="en-US" sz="2800" dirty="0" smtClean="0"/>
              <a:t>Self calibrating</a:t>
            </a:r>
          </a:p>
          <a:p>
            <a:pPr eaLnBrk="1" hangingPunct="1">
              <a:lnSpc>
                <a:spcPct val="90000"/>
              </a:lnSpc>
              <a:buClr>
                <a:srgbClr val="008000"/>
              </a:buClr>
            </a:pPr>
            <a:r>
              <a:rPr lang="en-US" sz="2800" dirty="0" smtClean="0"/>
              <a:t>Easy to implement</a:t>
            </a:r>
          </a:p>
          <a:p>
            <a:pPr eaLnBrk="1" hangingPunct="1">
              <a:lnSpc>
                <a:spcPct val="90000"/>
              </a:lnSpc>
              <a:buClr>
                <a:srgbClr val="008000"/>
              </a:buClr>
            </a:pPr>
            <a:r>
              <a:rPr lang="en-US" sz="2800" dirty="0" smtClean="0"/>
              <a:t>Single shot</a:t>
            </a:r>
          </a:p>
          <a:p>
            <a:pPr eaLnBrk="1" hangingPunct="1">
              <a:lnSpc>
                <a:spcPct val="90000"/>
              </a:lnSpc>
              <a:buClr>
                <a:srgbClr val="008000"/>
              </a:buClr>
            </a:pPr>
            <a:r>
              <a:rPr lang="en-US" sz="2800" u="sng" dirty="0" smtClean="0"/>
              <a:t>Resolution down to tens of </a:t>
            </a:r>
            <a:r>
              <a:rPr lang="en-US" sz="2800" u="sng" dirty="0" err="1" smtClean="0"/>
              <a:t>fs</a:t>
            </a:r>
            <a:r>
              <a:rPr lang="en-US" sz="2800" u="sng" dirty="0" smtClean="0"/>
              <a:t> </a:t>
            </a:r>
          </a:p>
          <a:p>
            <a:pPr eaLnBrk="1" hangingPunct="1">
              <a:lnSpc>
                <a:spcPct val="90000"/>
              </a:lnSpc>
              <a:buClr>
                <a:srgbClr val="CC3300"/>
              </a:buClr>
            </a:pPr>
            <a:r>
              <a:rPr lang="en-US" sz="2800" dirty="0" smtClean="0"/>
              <a:t>Intercepting device</a:t>
            </a:r>
          </a:p>
          <a:p>
            <a:pPr eaLnBrk="1" hangingPunct="1">
              <a:lnSpc>
                <a:spcPct val="90000"/>
              </a:lnSpc>
              <a:buClr>
                <a:srgbClr val="CC3300"/>
              </a:buClr>
            </a:pPr>
            <a:r>
              <a:rPr lang="en-US" sz="2800" dirty="0" smtClean="0"/>
              <a:t>As energy increases some parameter must be increased:</a:t>
            </a:r>
          </a:p>
          <a:p>
            <a:pPr lvl="1" eaLnBrk="1" hangingPunct="1">
              <a:lnSpc>
                <a:spcPct val="90000"/>
              </a:lnSpc>
              <a:buClr>
                <a:srgbClr val="CC3300"/>
              </a:buClr>
            </a:pPr>
            <a:r>
              <a:rPr lang="en-US" sz="2400" dirty="0" smtClean="0"/>
              <a:t>Frequency</a:t>
            </a:r>
          </a:p>
          <a:p>
            <a:pPr lvl="1" eaLnBrk="1" hangingPunct="1">
              <a:lnSpc>
                <a:spcPct val="90000"/>
              </a:lnSpc>
              <a:buClr>
                <a:srgbClr val="CC3300"/>
              </a:buClr>
            </a:pPr>
            <a:r>
              <a:rPr lang="en-US" sz="2400" dirty="0" smtClean="0"/>
              <a:t>Voltage or length</a:t>
            </a:r>
          </a:p>
        </p:txBody>
      </p:sp>
      <p:grpSp>
        <p:nvGrpSpPr>
          <p:cNvPr id="37893" name="Group 14"/>
          <p:cNvGrpSpPr>
            <a:grpSpLocks/>
          </p:cNvGrpSpPr>
          <p:nvPr/>
        </p:nvGrpSpPr>
        <p:grpSpPr bwMode="auto">
          <a:xfrm>
            <a:off x="6659563" y="1773238"/>
            <a:ext cx="1854200" cy="2322512"/>
            <a:chOff x="4195" y="1117"/>
            <a:chExt cx="1168" cy="1463"/>
          </a:xfrm>
        </p:grpSpPr>
        <p:pic>
          <p:nvPicPr>
            <p:cNvPr id="37894" name="Picture 10"/>
            <p:cNvPicPr>
              <a:picLocks noChangeAspect="1" noChangeArrowheads="1"/>
            </p:cNvPicPr>
            <p:nvPr/>
          </p:nvPicPr>
          <p:blipFill>
            <a:blip r:embed="rId3"/>
            <a:srcRect/>
            <a:stretch>
              <a:fillRect/>
            </a:stretch>
          </p:blipFill>
          <p:spPr bwMode="auto">
            <a:xfrm>
              <a:off x="4195" y="1117"/>
              <a:ext cx="1168" cy="1463"/>
            </a:xfrm>
            <a:prstGeom prst="rect">
              <a:avLst/>
            </a:prstGeom>
            <a:noFill/>
            <a:ln w="9525">
              <a:noFill/>
              <a:miter lim="800000"/>
              <a:headEnd/>
              <a:tailEnd/>
            </a:ln>
          </p:spPr>
        </p:pic>
        <p:sp>
          <p:nvSpPr>
            <p:cNvPr id="37895" name="Line 12"/>
            <p:cNvSpPr>
              <a:spLocks noChangeShapeType="1"/>
            </p:cNvSpPr>
            <p:nvPr/>
          </p:nvSpPr>
          <p:spPr bwMode="auto">
            <a:xfrm>
              <a:off x="4921" y="1344"/>
              <a:ext cx="0" cy="1043"/>
            </a:xfrm>
            <a:prstGeom prst="line">
              <a:avLst/>
            </a:prstGeom>
            <a:noFill/>
            <a:ln w="38100">
              <a:solidFill>
                <a:schemeClr val="bg1"/>
              </a:solidFill>
              <a:round/>
              <a:headEnd type="triangle" w="med" len="med"/>
              <a:tailEnd type="triangle" w="med" len="med"/>
            </a:ln>
          </p:spPr>
          <p:txBody>
            <a:bodyPr/>
            <a:lstStyle/>
            <a:p>
              <a:endParaRPr lang="en-US"/>
            </a:p>
          </p:txBody>
        </p:sp>
        <p:sp>
          <p:nvSpPr>
            <p:cNvPr id="37896" name="Text Box 13"/>
            <p:cNvSpPr txBox="1">
              <a:spLocks noChangeArrowheads="1"/>
            </p:cNvSpPr>
            <p:nvPr/>
          </p:nvSpPr>
          <p:spPr bwMode="auto">
            <a:xfrm>
              <a:off x="4195" y="1661"/>
              <a:ext cx="726" cy="404"/>
            </a:xfrm>
            <a:prstGeom prst="rect">
              <a:avLst/>
            </a:prstGeom>
            <a:noFill/>
            <a:ln w="9525">
              <a:noFill/>
              <a:miter lim="800000"/>
              <a:headEnd/>
              <a:tailEnd/>
            </a:ln>
          </p:spPr>
          <p:txBody>
            <a:bodyPr>
              <a:spAutoFit/>
            </a:bodyPr>
            <a:lstStyle/>
            <a:p>
              <a:pPr>
                <a:spcBef>
                  <a:spcPct val="50000"/>
                </a:spcBef>
              </a:pPr>
              <a:r>
                <a:rPr lang="it-IT">
                  <a:solidFill>
                    <a:schemeClr val="bg1"/>
                  </a:solidFill>
                </a:rPr>
                <a:t>7 ps FWHM</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8915" name="Rectangle 2"/>
          <p:cNvSpPr>
            <a:spLocks noGrp="1" noChangeArrowheads="1"/>
          </p:cNvSpPr>
          <p:nvPr>
            <p:ph type="title"/>
          </p:nvPr>
        </p:nvSpPr>
        <p:spPr/>
        <p:txBody>
          <a:bodyPr/>
          <a:lstStyle/>
          <a:p>
            <a:pPr eaLnBrk="1" hangingPunct="1"/>
            <a:r>
              <a:rPr lang="en-US" smtClean="0"/>
              <a:t>Coherent radiation</a:t>
            </a:r>
          </a:p>
        </p:txBody>
      </p:sp>
      <p:sp>
        <p:nvSpPr>
          <p:cNvPr id="38916" name="Rectangle 3"/>
          <p:cNvSpPr>
            <a:spLocks noGrp="1" noChangeArrowheads="1"/>
          </p:cNvSpPr>
          <p:nvPr>
            <p:ph type="body" idx="1"/>
          </p:nvPr>
        </p:nvSpPr>
        <p:spPr>
          <a:xfrm>
            <a:off x="949325" y="1981200"/>
            <a:ext cx="4991100" cy="3968750"/>
          </a:xfrm>
        </p:spPr>
        <p:txBody>
          <a:bodyPr/>
          <a:lstStyle/>
          <a:p>
            <a:pPr eaLnBrk="1" hangingPunct="1">
              <a:lnSpc>
                <a:spcPct val="90000"/>
              </a:lnSpc>
            </a:pPr>
            <a:r>
              <a:rPr lang="en-US" sz="2800" smtClean="0"/>
              <a:t>Any kind of radiation can be coherent and usable for beam diagnostics</a:t>
            </a:r>
          </a:p>
          <a:p>
            <a:pPr lvl="1" eaLnBrk="1" hangingPunct="1">
              <a:lnSpc>
                <a:spcPct val="90000"/>
              </a:lnSpc>
            </a:pPr>
            <a:r>
              <a:rPr lang="en-US" sz="2400" smtClean="0"/>
              <a:t>Transition radiation </a:t>
            </a:r>
          </a:p>
          <a:p>
            <a:pPr lvl="1" eaLnBrk="1" hangingPunct="1">
              <a:lnSpc>
                <a:spcPct val="90000"/>
              </a:lnSpc>
            </a:pPr>
            <a:r>
              <a:rPr lang="en-US" sz="2400" smtClean="0"/>
              <a:t>Diffraction radiation</a:t>
            </a:r>
          </a:p>
          <a:p>
            <a:pPr lvl="1" eaLnBrk="1" hangingPunct="1">
              <a:lnSpc>
                <a:spcPct val="90000"/>
              </a:lnSpc>
            </a:pPr>
            <a:r>
              <a:rPr lang="en-US" sz="2400" smtClean="0"/>
              <a:t>Synchrotron radiation </a:t>
            </a:r>
          </a:p>
          <a:p>
            <a:pPr lvl="1" eaLnBrk="1" hangingPunct="1">
              <a:lnSpc>
                <a:spcPct val="90000"/>
              </a:lnSpc>
            </a:pPr>
            <a:r>
              <a:rPr lang="en-US" sz="2400" smtClean="0"/>
              <a:t>Undulator radiation</a:t>
            </a:r>
          </a:p>
          <a:p>
            <a:pPr lvl="1" eaLnBrk="1" hangingPunct="1">
              <a:lnSpc>
                <a:spcPct val="90000"/>
              </a:lnSpc>
            </a:pPr>
            <a:r>
              <a:rPr lang="en-US" sz="2400" smtClean="0"/>
              <a:t>Smith-Purcell radiation</a:t>
            </a:r>
          </a:p>
          <a:p>
            <a:pPr lvl="1" eaLnBrk="1" hangingPunct="1">
              <a:lnSpc>
                <a:spcPct val="90000"/>
              </a:lnSpc>
            </a:pPr>
            <a:r>
              <a:rPr lang="en-US" sz="2400" smtClean="0"/>
              <a:t>Cherenkov radiation</a:t>
            </a:r>
          </a:p>
          <a:p>
            <a:pPr eaLnBrk="1" hangingPunct="1">
              <a:lnSpc>
                <a:spcPct val="90000"/>
              </a:lnSpc>
            </a:pPr>
            <a:endParaRPr lang="it-IT" sz="2400" smtClean="0"/>
          </a:p>
        </p:txBody>
      </p:sp>
      <p:pic>
        <p:nvPicPr>
          <p:cNvPr id="38917" name="Picture 4"/>
          <p:cNvPicPr>
            <a:picLocks noChangeAspect="1" noChangeArrowheads="1"/>
          </p:cNvPicPr>
          <p:nvPr/>
        </p:nvPicPr>
        <p:blipFill>
          <a:blip r:embed="rId3"/>
          <a:srcRect/>
          <a:stretch>
            <a:fillRect/>
          </a:stretch>
        </p:blipFill>
        <p:spPr bwMode="auto">
          <a:xfrm>
            <a:off x="5795963" y="1773238"/>
            <a:ext cx="3168650" cy="1984375"/>
          </a:xfrm>
          <a:prstGeom prst="rect">
            <a:avLst/>
          </a:prstGeom>
          <a:noFill/>
          <a:ln w="9525">
            <a:noFill/>
            <a:miter lim="800000"/>
            <a:headEnd/>
            <a:tailEnd/>
          </a:ln>
        </p:spPr>
      </p:pic>
      <p:sp>
        <p:nvSpPr>
          <p:cNvPr id="38918" name="Rectangle 5"/>
          <p:cNvSpPr>
            <a:spLocks noChangeArrowheads="1"/>
          </p:cNvSpPr>
          <p:nvPr/>
        </p:nvSpPr>
        <p:spPr bwMode="auto">
          <a:xfrm>
            <a:off x="6084888" y="2636838"/>
            <a:ext cx="2663825" cy="28733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2293" name="Rectangle 2"/>
          <p:cNvSpPr>
            <a:spLocks noGrp="1" noChangeArrowheads="1"/>
          </p:cNvSpPr>
          <p:nvPr>
            <p:ph type="title"/>
          </p:nvPr>
        </p:nvSpPr>
        <p:spPr/>
        <p:txBody>
          <a:bodyPr/>
          <a:lstStyle/>
          <a:p>
            <a:pPr eaLnBrk="1" hangingPunct="1"/>
            <a:r>
              <a:rPr lang="en-US" smtClean="0"/>
              <a:t>Power Spectrum</a:t>
            </a:r>
          </a:p>
        </p:txBody>
      </p:sp>
      <p:sp>
        <p:nvSpPr>
          <p:cNvPr id="12294" name="Rectangle 3"/>
          <p:cNvSpPr>
            <a:spLocks noGrp="1" noChangeArrowheads="1"/>
          </p:cNvSpPr>
          <p:nvPr>
            <p:ph type="body" idx="1"/>
          </p:nvPr>
        </p:nvSpPr>
        <p:spPr>
          <a:xfrm>
            <a:off x="949325" y="3933825"/>
            <a:ext cx="7661275" cy="2162175"/>
          </a:xfrm>
        </p:spPr>
        <p:txBody>
          <a:bodyPr/>
          <a:lstStyle/>
          <a:p>
            <a:pPr eaLnBrk="1" hangingPunct="1">
              <a:lnSpc>
                <a:spcPct val="80000"/>
              </a:lnSpc>
            </a:pPr>
            <a:r>
              <a:rPr lang="en-US" sz="2000" smtClean="0"/>
              <a:t>From the knowledge of the power spectrum is possible to retrieve the form factor</a:t>
            </a:r>
          </a:p>
          <a:p>
            <a:pPr eaLnBrk="1" hangingPunct="1">
              <a:lnSpc>
                <a:spcPct val="80000"/>
              </a:lnSpc>
            </a:pPr>
            <a:r>
              <a:rPr lang="en-US" sz="2000" smtClean="0"/>
              <a:t>The charge distribution is obtained from the form factor via Fourier transform </a:t>
            </a:r>
          </a:p>
          <a:p>
            <a:pPr eaLnBrk="1" hangingPunct="1">
              <a:lnSpc>
                <a:spcPct val="80000"/>
              </a:lnSpc>
            </a:pPr>
            <a:r>
              <a:rPr lang="en-US" sz="2000" smtClean="0"/>
              <a:t>The phase terms can be reconstructed with Kramers-Kronig analysis</a:t>
            </a:r>
            <a:r>
              <a:rPr lang="en-US" sz="1800" smtClean="0"/>
              <a:t> (see R. Lai, A.J. Sievers, NIM A </a:t>
            </a:r>
            <a:r>
              <a:rPr lang="en-US" sz="1800" b="1" smtClean="0"/>
              <a:t>397 </a:t>
            </a:r>
            <a:r>
              <a:rPr lang="en-US" sz="1800" smtClean="0"/>
              <a:t>(1997) 221-231</a:t>
            </a:r>
            <a:r>
              <a:rPr lang="en-US" sz="2000" smtClean="0"/>
              <a:t>)</a:t>
            </a:r>
          </a:p>
        </p:txBody>
      </p:sp>
      <p:sp>
        <p:nvSpPr>
          <p:cNvPr id="12295" name="Rectangle 6"/>
          <p:cNvSpPr>
            <a:spLocks noChangeArrowheads="1"/>
          </p:cNvSpPr>
          <p:nvPr/>
        </p:nvSpPr>
        <p:spPr bwMode="auto">
          <a:xfrm>
            <a:off x="900113" y="1844675"/>
            <a:ext cx="4572000" cy="457200"/>
          </a:xfrm>
          <a:prstGeom prst="rect">
            <a:avLst/>
          </a:prstGeom>
          <a:noFill/>
          <a:ln w="9525">
            <a:noFill/>
            <a:miter lim="800000"/>
            <a:headEnd/>
            <a:tailEnd/>
          </a:ln>
        </p:spPr>
        <p:txBody>
          <a:bodyPr>
            <a:spAutoFit/>
          </a:bodyPr>
          <a:lstStyle/>
          <a:p>
            <a:r>
              <a:rPr lang="it-IT" sz="2400"/>
              <a:t>I</a:t>
            </a:r>
            <a:r>
              <a:rPr lang="it-IT" sz="2400" baseline="-25000"/>
              <a:t>tot</a:t>
            </a:r>
            <a:r>
              <a:rPr lang="it-IT" sz="2400"/>
              <a:t>(</a:t>
            </a:r>
            <a:r>
              <a:rPr lang="it-IT" sz="2400">
                <a:sym typeface="Symbol" pitchFamily="18" charset="2"/>
              </a:rPr>
              <a:t></a:t>
            </a:r>
            <a:r>
              <a:rPr lang="it-IT" sz="2400"/>
              <a:t>)=I</a:t>
            </a:r>
            <a:r>
              <a:rPr lang="it-IT" sz="2400" baseline="-25000"/>
              <a:t>sp</a:t>
            </a:r>
            <a:r>
              <a:rPr lang="it-IT" sz="2400"/>
              <a:t>(</a:t>
            </a:r>
            <a:r>
              <a:rPr lang="it-IT" sz="2400">
                <a:sym typeface="Symbol" pitchFamily="18" charset="2"/>
              </a:rPr>
              <a:t></a:t>
            </a:r>
            <a:r>
              <a:rPr lang="it-IT" sz="2400"/>
              <a:t>)[N+N*(N-1) F(</a:t>
            </a:r>
            <a:r>
              <a:rPr lang="it-IT" sz="2400">
                <a:sym typeface="Symbol" pitchFamily="18" charset="2"/>
              </a:rPr>
              <a:t></a:t>
            </a:r>
            <a:r>
              <a:rPr lang="it-IT" sz="2400"/>
              <a:t>)]</a:t>
            </a:r>
          </a:p>
        </p:txBody>
      </p:sp>
      <p:graphicFrame>
        <p:nvGraphicFramePr>
          <p:cNvPr id="12290" name="Object 7"/>
          <p:cNvGraphicFramePr>
            <a:graphicFrameLocks noChangeAspect="1"/>
          </p:cNvGraphicFramePr>
          <p:nvPr/>
        </p:nvGraphicFramePr>
        <p:xfrm>
          <a:off x="971550" y="2492375"/>
          <a:ext cx="3311525" cy="1177925"/>
        </p:xfrm>
        <a:graphic>
          <a:graphicData uri="http://schemas.openxmlformats.org/presentationml/2006/ole">
            <mc:AlternateContent xmlns:mc="http://schemas.openxmlformats.org/markup-compatibility/2006">
              <mc:Choice xmlns:v="urn:schemas-microsoft-com:vml" Requires="v">
                <p:oleObj spid="_x0000_s12297" name="Equation" r:id="rId4" imgW="1498320" imgH="533160" progId="Equation.3">
                  <p:embed/>
                </p:oleObj>
              </mc:Choice>
              <mc:Fallback>
                <p:oleObj name="Equation" r:id="rId4" imgW="1498320" imgH="53316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492375"/>
                        <a:ext cx="3311525" cy="117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1" name="Object 8"/>
          <p:cNvGraphicFramePr>
            <a:graphicFrameLocks noChangeAspect="1"/>
          </p:cNvGraphicFramePr>
          <p:nvPr/>
        </p:nvGraphicFramePr>
        <p:xfrm>
          <a:off x="4716463" y="2636838"/>
          <a:ext cx="3635375" cy="909637"/>
        </p:xfrm>
        <a:graphic>
          <a:graphicData uri="http://schemas.openxmlformats.org/presentationml/2006/ole">
            <mc:AlternateContent xmlns:mc="http://schemas.openxmlformats.org/markup-compatibility/2006">
              <mc:Choice xmlns:v="urn:schemas-microsoft-com:vml" Requires="v">
                <p:oleObj spid="_x0000_s12298" name="Equation" r:id="rId6" imgW="1930320" imgH="482400" progId="Equation.3">
                  <p:embed/>
                </p:oleObj>
              </mc:Choice>
              <mc:Fallback>
                <p:oleObj name="Equation" r:id="rId6" imgW="1930320" imgH="4824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2636838"/>
                        <a:ext cx="3635375"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3317" name="Rectangle 2"/>
          <p:cNvSpPr>
            <a:spLocks noGrp="1" noChangeArrowheads="1"/>
          </p:cNvSpPr>
          <p:nvPr>
            <p:ph type="title"/>
          </p:nvPr>
        </p:nvSpPr>
        <p:spPr/>
        <p:txBody>
          <a:bodyPr/>
          <a:lstStyle/>
          <a:p>
            <a:pPr eaLnBrk="1" hangingPunct="1"/>
            <a:r>
              <a:rPr lang="en-US" smtClean="0"/>
              <a:t>Martin-Puplett Interferometer</a:t>
            </a:r>
          </a:p>
        </p:txBody>
      </p:sp>
      <p:sp>
        <p:nvSpPr>
          <p:cNvPr id="13318" name="Rectangle 3"/>
          <p:cNvSpPr>
            <a:spLocks noGrp="1" noChangeArrowheads="1"/>
          </p:cNvSpPr>
          <p:nvPr>
            <p:ph type="body" idx="1"/>
          </p:nvPr>
        </p:nvSpPr>
        <p:spPr>
          <a:xfrm>
            <a:off x="971550" y="5229225"/>
            <a:ext cx="3622675" cy="1011238"/>
          </a:xfrm>
        </p:spPr>
        <p:txBody>
          <a:bodyPr/>
          <a:lstStyle/>
          <a:p>
            <a:pPr eaLnBrk="1" hangingPunct="1">
              <a:lnSpc>
                <a:spcPct val="90000"/>
              </a:lnSpc>
            </a:pPr>
            <a:r>
              <a:rPr lang="en-US" sz="2400" smtClean="0"/>
              <a:t>Golay cells or Pyroelectric detector</a:t>
            </a:r>
          </a:p>
          <a:p>
            <a:pPr eaLnBrk="1" hangingPunct="1">
              <a:lnSpc>
                <a:spcPct val="90000"/>
              </a:lnSpc>
            </a:pPr>
            <a:endParaRPr lang="en-US" sz="2400" smtClean="0"/>
          </a:p>
        </p:txBody>
      </p:sp>
      <p:grpSp>
        <p:nvGrpSpPr>
          <p:cNvPr id="13319" name="Group 58"/>
          <p:cNvGrpSpPr>
            <a:grpSpLocks/>
          </p:cNvGrpSpPr>
          <p:nvPr/>
        </p:nvGrpSpPr>
        <p:grpSpPr bwMode="auto">
          <a:xfrm>
            <a:off x="107950" y="1700213"/>
            <a:ext cx="5349875" cy="3386137"/>
            <a:chOff x="748" y="1026"/>
            <a:chExt cx="3370" cy="2133"/>
          </a:xfrm>
        </p:grpSpPr>
        <p:sp>
          <p:nvSpPr>
            <p:cNvPr id="13321" name="Line 6"/>
            <p:cNvSpPr>
              <a:spLocks noChangeShapeType="1"/>
            </p:cNvSpPr>
            <p:nvPr/>
          </p:nvSpPr>
          <p:spPr bwMode="auto">
            <a:xfrm rot="18900000" flipH="1">
              <a:off x="2109" y="1708"/>
              <a:ext cx="226" cy="226"/>
            </a:xfrm>
            <a:prstGeom prst="line">
              <a:avLst/>
            </a:prstGeom>
            <a:noFill/>
            <a:ln w="28575">
              <a:solidFill>
                <a:schemeClr val="tx1"/>
              </a:solidFill>
              <a:round/>
              <a:headEnd/>
              <a:tailEnd/>
            </a:ln>
          </p:spPr>
          <p:txBody>
            <a:bodyPr/>
            <a:lstStyle/>
            <a:p>
              <a:endParaRPr lang="en-US"/>
            </a:p>
          </p:txBody>
        </p:sp>
        <p:sp>
          <p:nvSpPr>
            <p:cNvPr id="13322" name="Line 7"/>
            <p:cNvSpPr>
              <a:spLocks noChangeShapeType="1"/>
            </p:cNvSpPr>
            <p:nvPr/>
          </p:nvSpPr>
          <p:spPr bwMode="auto">
            <a:xfrm flipH="1">
              <a:off x="2926" y="1708"/>
              <a:ext cx="226" cy="226"/>
            </a:xfrm>
            <a:prstGeom prst="line">
              <a:avLst/>
            </a:prstGeom>
            <a:noFill/>
            <a:ln w="28575">
              <a:solidFill>
                <a:schemeClr val="tx1"/>
              </a:solidFill>
              <a:round/>
              <a:headEnd/>
              <a:tailEnd/>
            </a:ln>
          </p:spPr>
          <p:txBody>
            <a:bodyPr/>
            <a:lstStyle/>
            <a:p>
              <a:endParaRPr lang="en-US"/>
            </a:p>
          </p:txBody>
        </p:sp>
        <p:sp>
          <p:nvSpPr>
            <p:cNvPr id="13323" name="Line 8"/>
            <p:cNvSpPr>
              <a:spLocks noChangeShapeType="1"/>
            </p:cNvSpPr>
            <p:nvPr/>
          </p:nvSpPr>
          <p:spPr bwMode="auto">
            <a:xfrm>
              <a:off x="1882" y="1810"/>
              <a:ext cx="227" cy="0"/>
            </a:xfrm>
            <a:prstGeom prst="line">
              <a:avLst/>
            </a:prstGeom>
            <a:noFill/>
            <a:ln w="9525">
              <a:solidFill>
                <a:schemeClr val="tx1"/>
              </a:solidFill>
              <a:round/>
              <a:headEnd/>
              <a:tailEnd type="triangle" w="med" len="med"/>
            </a:ln>
          </p:spPr>
          <p:txBody>
            <a:bodyPr/>
            <a:lstStyle/>
            <a:p>
              <a:endParaRPr lang="en-US"/>
            </a:p>
          </p:txBody>
        </p:sp>
        <p:sp>
          <p:nvSpPr>
            <p:cNvPr id="13324" name="Text Box 9"/>
            <p:cNvSpPr txBox="1">
              <a:spLocks noChangeArrowheads="1"/>
            </p:cNvSpPr>
            <p:nvPr/>
          </p:nvSpPr>
          <p:spPr bwMode="auto">
            <a:xfrm>
              <a:off x="2199" y="1579"/>
              <a:ext cx="212" cy="231"/>
            </a:xfrm>
            <a:prstGeom prst="rect">
              <a:avLst/>
            </a:prstGeom>
            <a:noFill/>
            <a:ln w="9525">
              <a:noFill/>
              <a:miter lim="800000"/>
              <a:headEnd/>
              <a:tailEnd/>
            </a:ln>
          </p:spPr>
          <p:txBody>
            <a:bodyPr wrap="none">
              <a:spAutoFit/>
            </a:bodyPr>
            <a:lstStyle/>
            <a:p>
              <a:r>
                <a:rPr lang="en-US"/>
                <a:t>P</a:t>
              </a:r>
            </a:p>
          </p:txBody>
        </p:sp>
        <p:sp>
          <p:nvSpPr>
            <p:cNvPr id="13325" name="Text Box 10"/>
            <p:cNvSpPr txBox="1">
              <a:spLocks noChangeArrowheads="1"/>
            </p:cNvSpPr>
            <p:nvPr/>
          </p:nvSpPr>
          <p:spPr bwMode="auto">
            <a:xfrm>
              <a:off x="2980" y="1753"/>
              <a:ext cx="308" cy="231"/>
            </a:xfrm>
            <a:prstGeom prst="rect">
              <a:avLst/>
            </a:prstGeom>
            <a:noFill/>
            <a:ln w="9525">
              <a:noFill/>
              <a:miter lim="800000"/>
              <a:headEnd/>
              <a:tailEnd/>
            </a:ln>
          </p:spPr>
          <p:txBody>
            <a:bodyPr wrap="none">
              <a:spAutoFit/>
            </a:bodyPr>
            <a:lstStyle/>
            <a:p>
              <a:r>
                <a:rPr lang="en-US"/>
                <a:t>BS</a:t>
              </a:r>
            </a:p>
          </p:txBody>
        </p:sp>
        <p:sp>
          <p:nvSpPr>
            <p:cNvPr id="13326" name="Line 11"/>
            <p:cNvSpPr>
              <a:spLocks noChangeShapeType="1"/>
            </p:cNvSpPr>
            <p:nvPr/>
          </p:nvSpPr>
          <p:spPr bwMode="auto">
            <a:xfrm>
              <a:off x="2381" y="1844"/>
              <a:ext cx="91" cy="0"/>
            </a:xfrm>
            <a:prstGeom prst="line">
              <a:avLst/>
            </a:prstGeom>
            <a:noFill/>
            <a:ln w="9525">
              <a:solidFill>
                <a:schemeClr val="tx1"/>
              </a:solidFill>
              <a:round/>
              <a:headEnd/>
              <a:tailEnd/>
            </a:ln>
          </p:spPr>
          <p:txBody>
            <a:bodyPr/>
            <a:lstStyle/>
            <a:p>
              <a:endParaRPr lang="en-US"/>
            </a:p>
          </p:txBody>
        </p:sp>
        <p:sp>
          <p:nvSpPr>
            <p:cNvPr id="13327" name="Line 12"/>
            <p:cNvSpPr>
              <a:spLocks noChangeShapeType="1"/>
            </p:cNvSpPr>
            <p:nvPr/>
          </p:nvSpPr>
          <p:spPr bwMode="auto">
            <a:xfrm>
              <a:off x="2789" y="1844"/>
              <a:ext cx="91" cy="0"/>
            </a:xfrm>
            <a:prstGeom prst="line">
              <a:avLst/>
            </a:prstGeom>
            <a:noFill/>
            <a:ln w="9525">
              <a:solidFill>
                <a:schemeClr val="tx1"/>
              </a:solidFill>
              <a:round/>
              <a:headEnd/>
              <a:tailEnd/>
            </a:ln>
          </p:spPr>
          <p:txBody>
            <a:bodyPr/>
            <a:lstStyle/>
            <a:p>
              <a:endParaRPr lang="en-US"/>
            </a:p>
          </p:txBody>
        </p:sp>
        <p:sp>
          <p:nvSpPr>
            <p:cNvPr id="13328" name="Line 13"/>
            <p:cNvSpPr>
              <a:spLocks noChangeShapeType="1"/>
            </p:cNvSpPr>
            <p:nvPr/>
          </p:nvSpPr>
          <p:spPr bwMode="auto">
            <a:xfrm>
              <a:off x="3334" y="1844"/>
              <a:ext cx="91" cy="0"/>
            </a:xfrm>
            <a:prstGeom prst="line">
              <a:avLst/>
            </a:prstGeom>
            <a:noFill/>
            <a:ln w="9525">
              <a:solidFill>
                <a:schemeClr val="tx1"/>
              </a:solidFill>
              <a:round/>
              <a:headEnd/>
              <a:tailEnd/>
            </a:ln>
          </p:spPr>
          <p:txBody>
            <a:bodyPr/>
            <a:lstStyle/>
            <a:p>
              <a:endParaRPr lang="en-US"/>
            </a:p>
          </p:txBody>
        </p:sp>
        <p:sp>
          <p:nvSpPr>
            <p:cNvPr id="13329" name="Line 14"/>
            <p:cNvSpPr>
              <a:spLocks noChangeShapeType="1"/>
            </p:cNvSpPr>
            <p:nvPr/>
          </p:nvSpPr>
          <p:spPr bwMode="auto">
            <a:xfrm rot="5400000">
              <a:off x="2970" y="1663"/>
              <a:ext cx="91" cy="0"/>
            </a:xfrm>
            <a:prstGeom prst="line">
              <a:avLst/>
            </a:prstGeom>
            <a:noFill/>
            <a:ln w="9525">
              <a:solidFill>
                <a:schemeClr val="tx1"/>
              </a:solidFill>
              <a:round/>
              <a:headEnd/>
              <a:tailEnd/>
            </a:ln>
          </p:spPr>
          <p:txBody>
            <a:bodyPr/>
            <a:lstStyle/>
            <a:p>
              <a:endParaRPr lang="en-US"/>
            </a:p>
          </p:txBody>
        </p:sp>
        <p:sp>
          <p:nvSpPr>
            <p:cNvPr id="13330" name="Line 15"/>
            <p:cNvSpPr>
              <a:spLocks noChangeShapeType="1"/>
            </p:cNvSpPr>
            <p:nvPr/>
          </p:nvSpPr>
          <p:spPr bwMode="auto">
            <a:xfrm rot="5400000">
              <a:off x="3015" y="2116"/>
              <a:ext cx="91" cy="0"/>
            </a:xfrm>
            <a:prstGeom prst="line">
              <a:avLst/>
            </a:prstGeom>
            <a:noFill/>
            <a:ln w="9525">
              <a:solidFill>
                <a:schemeClr val="tx1"/>
              </a:solidFill>
              <a:round/>
              <a:headEnd/>
              <a:tailEnd/>
            </a:ln>
          </p:spPr>
          <p:txBody>
            <a:bodyPr/>
            <a:lstStyle/>
            <a:p>
              <a:endParaRPr lang="en-US"/>
            </a:p>
          </p:txBody>
        </p:sp>
        <p:sp>
          <p:nvSpPr>
            <p:cNvPr id="13331" name="Line 16"/>
            <p:cNvSpPr>
              <a:spLocks noChangeShapeType="1"/>
            </p:cNvSpPr>
            <p:nvPr/>
          </p:nvSpPr>
          <p:spPr bwMode="auto">
            <a:xfrm rot="5400000">
              <a:off x="3015" y="2252"/>
              <a:ext cx="91" cy="0"/>
            </a:xfrm>
            <a:prstGeom prst="line">
              <a:avLst/>
            </a:prstGeom>
            <a:noFill/>
            <a:ln w="9525">
              <a:solidFill>
                <a:schemeClr val="tx1"/>
              </a:solidFill>
              <a:round/>
              <a:headEnd/>
              <a:tailEnd/>
            </a:ln>
          </p:spPr>
          <p:txBody>
            <a:bodyPr/>
            <a:lstStyle/>
            <a:p>
              <a:endParaRPr lang="en-US"/>
            </a:p>
          </p:txBody>
        </p:sp>
        <p:sp>
          <p:nvSpPr>
            <p:cNvPr id="13332" name="Line 17"/>
            <p:cNvSpPr>
              <a:spLocks noChangeShapeType="1"/>
            </p:cNvSpPr>
            <p:nvPr/>
          </p:nvSpPr>
          <p:spPr bwMode="auto">
            <a:xfrm rot="5400000" flipH="1">
              <a:off x="2925" y="2343"/>
              <a:ext cx="226" cy="226"/>
            </a:xfrm>
            <a:prstGeom prst="line">
              <a:avLst/>
            </a:prstGeom>
            <a:noFill/>
            <a:ln w="28575">
              <a:solidFill>
                <a:schemeClr val="tx1"/>
              </a:solidFill>
              <a:round/>
              <a:headEnd/>
              <a:tailEnd/>
            </a:ln>
          </p:spPr>
          <p:txBody>
            <a:bodyPr/>
            <a:lstStyle/>
            <a:p>
              <a:endParaRPr lang="en-US"/>
            </a:p>
          </p:txBody>
        </p:sp>
        <p:sp>
          <p:nvSpPr>
            <p:cNvPr id="13333" name="Line 18"/>
            <p:cNvSpPr>
              <a:spLocks noChangeShapeType="1"/>
            </p:cNvSpPr>
            <p:nvPr/>
          </p:nvSpPr>
          <p:spPr bwMode="auto">
            <a:xfrm rot="10800000">
              <a:off x="3151" y="2433"/>
              <a:ext cx="91" cy="0"/>
            </a:xfrm>
            <a:prstGeom prst="line">
              <a:avLst/>
            </a:prstGeom>
            <a:noFill/>
            <a:ln w="9525">
              <a:solidFill>
                <a:schemeClr val="tx1"/>
              </a:solidFill>
              <a:round/>
              <a:headEnd/>
              <a:tailEnd/>
            </a:ln>
          </p:spPr>
          <p:txBody>
            <a:bodyPr/>
            <a:lstStyle/>
            <a:p>
              <a:endParaRPr lang="en-US"/>
            </a:p>
          </p:txBody>
        </p:sp>
        <p:sp>
          <p:nvSpPr>
            <p:cNvPr id="13334" name="Line 19"/>
            <p:cNvSpPr>
              <a:spLocks noChangeShapeType="1"/>
            </p:cNvSpPr>
            <p:nvPr/>
          </p:nvSpPr>
          <p:spPr bwMode="auto">
            <a:xfrm rot="10800000">
              <a:off x="3288" y="2433"/>
              <a:ext cx="91" cy="0"/>
            </a:xfrm>
            <a:prstGeom prst="line">
              <a:avLst/>
            </a:prstGeom>
            <a:noFill/>
            <a:ln w="9525">
              <a:solidFill>
                <a:schemeClr val="tx1"/>
              </a:solidFill>
              <a:round/>
              <a:headEnd/>
              <a:tailEnd/>
            </a:ln>
          </p:spPr>
          <p:txBody>
            <a:bodyPr/>
            <a:lstStyle/>
            <a:p>
              <a:endParaRPr lang="en-US"/>
            </a:p>
          </p:txBody>
        </p:sp>
        <p:sp>
          <p:nvSpPr>
            <p:cNvPr id="13335" name="Line 20"/>
            <p:cNvSpPr>
              <a:spLocks noChangeShapeType="1"/>
            </p:cNvSpPr>
            <p:nvPr/>
          </p:nvSpPr>
          <p:spPr bwMode="auto">
            <a:xfrm rot="5400000">
              <a:off x="3015" y="2661"/>
              <a:ext cx="91" cy="0"/>
            </a:xfrm>
            <a:prstGeom prst="line">
              <a:avLst/>
            </a:prstGeom>
            <a:noFill/>
            <a:ln w="9525">
              <a:solidFill>
                <a:schemeClr val="tx1"/>
              </a:solidFill>
              <a:round/>
              <a:headEnd/>
              <a:tailEnd/>
            </a:ln>
          </p:spPr>
          <p:txBody>
            <a:bodyPr/>
            <a:lstStyle/>
            <a:p>
              <a:endParaRPr lang="en-US"/>
            </a:p>
          </p:txBody>
        </p:sp>
        <p:sp>
          <p:nvSpPr>
            <p:cNvPr id="13336" name="Line 21"/>
            <p:cNvSpPr>
              <a:spLocks noChangeShapeType="1"/>
            </p:cNvSpPr>
            <p:nvPr/>
          </p:nvSpPr>
          <p:spPr bwMode="auto">
            <a:xfrm rot="5400000">
              <a:off x="3015" y="2797"/>
              <a:ext cx="91" cy="0"/>
            </a:xfrm>
            <a:prstGeom prst="line">
              <a:avLst/>
            </a:prstGeom>
            <a:noFill/>
            <a:ln w="9525">
              <a:solidFill>
                <a:schemeClr val="tx1"/>
              </a:solidFill>
              <a:round/>
              <a:headEnd/>
              <a:tailEnd/>
            </a:ln>
          </p:spPr>
          <p:txBody>
            <a:bodyPr/>
            <a:lstStyle/>
            <a:p>
              <a:endParaRPr lang="en-US"/>
            </a:p>
          </p:txBody>
        </p:sp>
        <p:sp>
          <p:nvSpPr>
            <p:cNvPr id="13337" name="Line 22"/>
            <p:cNvSpPr>
              <a:spLocks noChangeShapeType="1"/>
            </p:cNvSpPr>
            <p:nvPr/>
          </p:nvSpPr>
          <p:spPr bwMode="auto">
            <a:xfrm rot="5400000" flipH="1">
              <a:off x="3014" y="1209"/>
              <a:ext cx="226" cy="226"/>
            </a:xfrm>
            <a:prstGeom prst="line">
              <a:avLst/>
            </a:prstGeom>
            <a:noFill/>
            <a:ln w="28575">
              <a:solidFill>
                <a:schemeClr val="tx1"/>
              </a:solidFill>
              <a:round/>
              <a:headEnd/>
              <a:tailEnd/>
            </a:ln>
          </p:spPr>
          <p:txBody>
            <a:bodyPr/>
            <a:lstStyle/>
            <a:p>
              <a:endParaRPr lang="en-US"/>
            </a:p>
          </p:txBody>
        </p:sp>
        <p:sp>
          <p:nvSpPr>
            <p:cNvPr id="13338" name="Line 23"/>
            <p:cNvSpPr>
              <a:spLocks noChangeShapeType="1"/>
            </p:cNvSpPr>
            <p:nvPr/>
          </p:nvSpPr>
          <p:spPr bwMode="auto">
            <a:xfrm rot="10800000" flipH="1">
              <a:off x="2789" y="1209"/>
              <a:ext cx="226" cy="226"/>
            </a:xfrm>
            <a:prstGeom prst="line">
              <a:avLst/>
            </a:prstGeom>
            <a:noFill/>
            <a:ln w="28575">
              <a:solidFill>
                <a:schemeClr val="tx1"/>
              </a:solidFill>
              <a:round/>
              <a:headEnd/>
              <a:tailEnd/>
            </a:ln>
          </p:spPr>
          <p:txBody>
            <a:bodyPr/>
            <a:lstStyle/>
            <a:p>
              <a:endParaRPr lang="en-US"/>
            </a:p>
          </p:txBody>
        </p:sp>
        <p:sp>
          <p:nvSpPr>
            <p:cNvPr id="13339" name="Line 24"/>
            <p:cNvSpPr>
              <a:spLocks noChangeShapeType="1"/>
            </p:cNvSpPr>
            <p:nvPr/>
          </p:nvSpPr>
          <p:spPr bwMode="auto">
            <a:xfrm flipH="1">
              <a:off x="3425" y="1844"/>
              <a:ext cx="226" cy="226"/>
            </a:xfrm>
            <a:prstGeom prst="line">
              <a:avLst/>
            </a:prstGeom>
            <a:noFill/>
            <a:ln w="28575">
              <a:solidFill>
                <a:schemeClr val="tx1"/>
              </a:solidFill>
              <a:round/>
              <a:headEnd/>
              <a:tailEnd/>
            </a:ln>
          </p:spPr>
          <p:txBody>
            <a:bodyPr/>
            <a:lstStyle/>
            <a:p>
              <a:endParaRPr lang="en-US"/>
            </a:p>
          </p:txBody>
        </p:sp>
        <p:sp>
          <p:nvSpPr>
            <p:cNvPr id="13340" name="Line 25"/>
            <p:cNvSpPr>
              <a:spLocks noChangeShapeType="1"/>
            </p:cNvSpPr>
            <p:nvPr/>
          </p:nvSpPr>
          <p:spPr bwMode="auto">
            <a:xfrm rot="5400000" flipH="1">
              <a:off x="3425" y="1617"/>
              <a:ext cx="226" cy="226"/>
            </a:xfrm>
            <a:prstGeom prst="line">
              <a:avLst/>
            </a:prstGeom>
            <a:noFill/>
            <a:ln w="28575">
              <a:solidFill>
                <a:schemeClr val="tx1"/>
              </a:solidFill>
              <a:round/>
              <a:headEnd/>
              <a:tailEnd/>
            </a:ln>
          </p:spPr>
          <p:txBody>
            <a:bodyPr/>
            <a:lstStyle/>
            <a:p>
              <a:endParaRPr lang="en-US"/>
            </a:p>
          </p:txBody>
        </p:sp>
        <p:sp>
          <p:nvSpPr>
            <p:cNvPr id="13341" name="Line 26"/>
            <p:cNvSpPr>
              <a:spLocks noChangeShapeType="1"/>
            </p:cNvSpPr>
            <p:nvPr/>
          </p:nvSpPr>
          <p:spPr bwMode="auto">
            <a:xfrm>
              <a:off x="3742" y="1844"/>
              <a:ext cx="136" cy="0"/>
            </a:xfrm>
            <a:prstGeom prst="line">
              <a:avLst/>
            </a:prstGeom>
            <a:noFill/>
            <a:ln w="9525">
              <a:solidFill>
                <a:schemeClr val="tx1"/>
              </a:solidFill>
              <a:round/>
              <a:headEnd type="triangle" w="med" len="med"/>
              <a:tailEnd type="triangle" w="med" len="med"/>
            </a:ln>
          </p:spPr>
          <p:txBody>
            <a:bodyPr/>
            <a:lstStyle/>
            <a:p>
              <a:endParaRPr lang="en-US"/>
            </a:p>
          </p:txBody>
        </p:sp>
        <p:sp>
          <p:nvSpPr>
            <p:cNvPr id="13342" name="Rectangle 27"/>
            <p:cNvSpPr>
              <a:spLocks noChangeArrowheads="1"/>
            </p:cNvSpPr>
            <p:nvPr/>
          </p:nvSpPr>
          <p:spPr bwMode="auto">
            <a:xfrm>
              <a:off x="3016" y="3023"/>
              <a:ext cx="90" cy="13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343" name="AutoShape 28"/>
            <p:cNvSpPr>
              <a:spLocks noChangeArrowheads="1"/>
            </p:cNvSpPr>
            <p:nvPr/>
          </p:nvSpPr>
          <p:spPr bwMode="auto">
            <a:xfrm>
              <a:off x="3016" y="2887"/>
              <a:ext cx="91" cy="136"/>
            </a:xfrm>
            <a:custGeom>
              <a:avLst/>
              <a:gdLst>
                <a:gd name="T0" fmla="*/ 0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447 h 21600"/>
                <a:gd name="T14" fmla="*/ 17090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344" name="Rectangle 29"/>
            <p:cNvSpPr>
              <a:spLocks noChangeArrowheads="1"/>
            </p:cNvSpPr>
            <p:nvPr/>
          </p:nvSpPr>
          <p:spPr bwMode="auto">
            <a:xfrm rot="5400000">
              <a:off x="3629" y="2366"/>
              <a:ext cx="90" cy="13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345" name="AutoShape 30"/>
            <p:cNvSpPr>
              <a:spLocks noChangeArrowheads="1"/>
            </p:cNvSpPr>
            <p:nvPr/>
          </p:nvSpPr>
          <p:spPr bwMode="auto">
            <a:xfrm rot="-5400000">
              <a:off x="3492" y="2366"/>
              <a:ext cx="91" cy="136"/>
            </a:xfrm>
            <a:custGeom>
              <a:avLst/>
              <a:gdLst>
                <a:gd name="T0" fmla="*/ 0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447 h 21600"/>
                <a:gd name="T14" fmla="*/ 17090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346" name="Text Box 31"/>
            <p:cNvSpPr txBox="1">
              <a:spLocks noChangeArrowheads="1"/>
            </p:cNvSpPr>
            <p:nvPr/>
          </p:nvSpPr>
          <p:spPr bwMode="auto">
            <a:xfrm>
              <a:off x="2849" y="2388"/>
              <a:ext cx="212" cy="231"/>
            </a:xfrm>
            <a:prstGeom prst="rect">
              <a:avLst/>
            </a:prstGeom>
            <a:noFill/>
            <a:ln w="9525">
              <a:noFill/>
              <a:miter lim="800000"/>
              <a:headEnd/>
              <a:tailEnd/>
            </a:ln>
          </p:spPr>
          <p:txBody>
            <a:bodyPr wrap="none">
              <a:spAutoFit/>
            </a:bodyPr>
            <a:lstStyle/>
            <a:p>
              <a:r>
                <a:rPr lang="en-US"/>
                <a:t>A</a:t>
              </a:r>
            </a:p>
          </p:txBody>
        </p:sp>
        <p:sp>
          <p:nvSpPr>
            <p:cNvPr id="13347" name="Oval 32"/>
            <p:cNvSpPr>
              <a:spLocks noChangeArrowheads="1"/>
            </p:cNvSpPr>
            <p:nvPr/>
          </p:nvSpPr>
          <p:spPr bwMode="auto">
            <a:xfrm>
              <a:off x="2154" y="2082"/>
              <a:ext cx="136" cy="136"/>
            </a:xfrm>
            <a:prstGeom prst="ellipse">
              <a:avLst/>
            </a:prstGeom>
            <a:noFill/>
            <a:ln w="9525">
              <a:solidFill>
                <a:srgbClr val="0000FF"/>
              </a:solidFill>
              <a:round/>
              <a:headEnd/>
              <a:tailEnd/>
            </a:ln>
          </p:spPr>
          <p:txBody>
            <a:bodyPr wrap="none" anchor="ctr"/>
            <a:lstStyle/>
            <a:p>
              <a:endParaRPr lang="en-US"/>
            </a:p>
          </p:txBody>
        </p:sp>
        <p:sp>
          <p:nvSpPr>
            <p:cNvPr id="13348" name="Oval 33"/>
            <p:cNvSpPr>
              <a:spLocks noChangeArrowheads="1"/>
            </p:cNvSpPr>
            <p:nvPr/>
          </p:nvSpPr>
          <p:spPr bwMode="auto">
            <a:xfrm>
              <a:off x="2744" y="1991"/>
              <a:ext cx="136" cy="136"/>
            </a:xfrm>
            <a:prstGeom prst="ellipse">
              <a:avLst/>
            </a:prstGeom>
            <a:noFill/>
            <a:ln w="9525">
              <a:solidFill>
                <a:srgbClr val="0000FF"/>
              </a:solidFill>
              <a:round/>
              <a:headEnd/>
              <a:tailEnd/>
            </a:ln>
          </p:spPr>
          <p:txBody>
            <a:bodyPr wrap="none" anchor="ctr"/>
            <a:lstStyle/>
            <a:p>
              <a:endParaRPr lang="en-US"/>
            </a:p>
          </p:txBody>
        </p:sp>
        <p:sp>
          <p:nvSpPr>
            <p:cNvPr id="13349" name="Oval 34"/>
            <p:cNvSpPr>
              <a:spLocks noChangeArrowheads="1"/>
            </p:cNvSpPr>
            <p:nvPr/>
          </p:nvSpPr>
          <p:spPr bwMode="auto">
            <a:xfrm>
              <a:off x="3197" y="2626"/>
              <a:ext cx="136" cy="136"/>
            </a:xfrm>
            <a:prstGeom prst="ellipse">
              <a:avLst/>
            </a:prstGeom>
            <a:noFill/>
            <a:ln w="9525">
              <a:solidFill>
                <a:srgbClr val="0000FF"/>
              </a:solidFill>
              <a:round/>
              <a:headEnd/>
              <a:tailEnd/>
            </a:ln>
          </p:spPr>
          <p:txBody>
            <a:bodyPr wrap="none" anchor="ctr"/>
            <a:lstStyle/>
            <a:p>
              <a:endParaRPr lang="en-US"/>
            </a:p>
          </p:txBody>
        </p:sp>
        <p:sp>
          <p:nvSpPr>
            <p:cNvPr id="13350" name="Line 35"/>
            <p:cNvSpPr>
              <a:spLocks noChangeShapeType="1"/>
            </p:cNvSpPr>
            <p:nvPr/>
          </p:nvSpPr>
          <p:spPr bwMode="auto">
            <a:xfrm>
              <a:off x="2165" y="2127"/>
              <a:ext cx="113" cy="0"/>
            </a:xfrm>
            <a:prstGeom prst="line">
              <a:avLst/>
            </a:prstGeom>
            <a:noFill/>
            <a:ln w="9525">
              <a:solidFill>
                <a:srgbClr val="0000FF"/>
              </a:solidFill>
              <a:round/>
              <a:headEnd/>
              <a:tailEnd/>
            </a:ln>
          </p:spPr>
          <p:txBody>
            <a:bodyPr/>
            <a:lstStyle/>
            <a:p>
              <a:endParaRPr lang="en-US"/>
            </a:p>
          </p:txBody>
        </p:sp>
        <p:sp>
          <p:nvSpPr>
            <p:cNvPr id="13351" name="Line 36"/>
            <p:cNvSpPr>
              <a:spLocks noChangeShapeType="1"/>
            </p:cNvSpPr>
            <p:nvPr/>
          </p:nvSpPr>
          <p:spPr bwMode="auto">
            <a:xfrm>
              <a:off x="2154" y="2173"/>
              <a:ext cx="113" cy="0"/>
            </a:xfrm>
            <a:prstGeom prst="line">
              <a:avLst/>
            </a:prstGeom>
            <a:noFill/>
            <a:ln w="9525">
              <a:solidFill>
                <a:srgbClr val="0000FF"/>
              </a:solidFill>
              <a:round/>
              <a:headEnd/>
              <a:tailEnd/>
            </a:ln>
          </p:spPr>
          <p:txBody>
            <a:bodyPr/>
            <a:lstStyle/>
            <a:p>
              <a:endParaRPr lang="en-US"/>
            </a:p>
          </p:txBody>
        </p:sp>
        <p:sp>
          <p:nvSpPr>
            <p:cNvPr id="13352" name="Line 37"/>
            <p:cNvSpPr>
              <a:spLocks noChangeShapeType="1"/>
            </p:cNvSpPr>
            <p:nvPr/>
          </p:nvSpPr>
          <p:spPr bwMode="auto">
            <a:xfrm rot="5400000">
              <a:off x="3199" y="2694"/>
              <a:ext cx="113" cy="0"/>
            </a:xfrm>
            <a:prstGeom prst="line">
              <a:avLst/>
            </a:prstGeom>
            <a:noFill/>
            <a:ln w="9525">
              <a:solidFill>
                <a:srgbClr val="0000FF"/>
              </a:solidFill>
              <a:round/>
              <a:headEnd/>
              <a:tailEnd/>
            </a:ln>
          </p:spPr>
          <p:txBody>
            <a:bodyPr/>
            <a:lstStyle/>
            <a:p>
              <a:endParaRPr lang="en-US"/>
            </a:p>
          </p:txBody>
        </p:sp>
        <p:sp>
          <p:nvSpPr>
            <p:cNvPr id="13353" name="Line 38"/>
            <p:cNvSpPr>
              <a:spLocks noChangeShapeType="1"/>
            </p:cNvSpPr>
            <p:nvPr/>
          </p:nvSpPr>
          <p:spPr bwMode="auto">
            <a:xfrm rot="5400000">
              <a:off x="3220" y="2694"/>
              <a:ext cx="136" cy="0"/>
            </a:xfrm>
            <a:prstGeom prst="line">
              <a:avLst/>
            </a:prstGeom>
            <a:noFill/>
            <a:ln w="9525">
              <a:solidFill>
                <a:srgbClr val="0000FF"/>
              </a:solidFill>
              <a:round/>
              <a:headEnd/>
              <a:tailEnd/>
            </a:ln>
          </p:spPr>
          <p:txBody>
            <a:bodyPr/>
            <a:lstStyle/>
            <a:p>
              <a:endParaRPr lang="en-US"/>
            </a:p>
          </p:txBody>
        </p:sp>
        <p:sp>
          <p:nvSpPr>
            <p:cNvPr id="13354" name="Line 39"/>
            <p:cNvSpPr>
              <a:spLocks noChangeShapeType="1"/>
            </p:cNvSpPr>
            <p:nvPr/>
          </p:nvSpPr>
          <p:spPr bwMode="auto">
            <a:xfrm rot="-2700000">
              <a:off x="2744" y="2037"/>
              <a:ext cx="113" cy="0"/>
            </a:xfrm>
            <a:prstGeom prst="line">
              <a:avLst/>
            </a:prstGeom>
            <a:noFill/>
            <a:ln w="9525">
              <a:solidFill>
                <a:srgbClr val="0000FF"/>
              </a:solidFill>
              <a:round/>
              <a:headEnd/>
              <a:tailEnd/>
            </a:ln>
          </p:spPr>
          <p:txBody>
            <a:bodyPr/>
            <a:lstStyle/>
            <a:p>
              <a:endParaRPr lang="en-US"/>
            </a:p>
          </p:txBody>
        </p:sp>
        <p:sp>
          <p:nvSpPr>
            <p:cNvPr id="13355" name="Line 40"/>
            <p:cNvSpPr>
              <a:spLocks noChangeShapeType="1"/>
            </p:cNvSpPr>
            <p:nvPr/>
          </p:nvSpPr>
          <p:spPr bwMode="auto">
            <a:xfrm rot="-2700000">
              <a:off x="2754" y="2052"/>
              <a:ext cx="113" cy="0"/>
            </a:xfrm>
            <a:prstGeom prst="line">
              <a:avLst/>
            </a:prstGeom>
            <a:noFill/>
            <a:ln w="9525">
              <a:solidFill>
                <a:srgbClr val="0000FF"/>
              </a:solidFill>
              <a:round/>
              <a:headEnd/>
              <a:tailEnd/>
            </a:ln>
          </p:spPr>
          <p:txBody>
            <a:bodyPr/>
            <a:lstStyle/>
            <a:p>
              <a:endParaRPr lang="en-US"/>
            </a:p>
          </p:txBody>
        </p:sp>
        <p:sp>
          <p:nvSpPr>
            <p:cNvPr id="13356" name="Line 41"/>
            <p:cNvSpPr>
              <a:spLocks noChangeShapeType="1"/>
            </p:cNvSpPr>
            <p:nvPr/>
          </p:nvSpPr>
          <p:spPr bwMode="auto">
            <a:xfrm rot="5400000">
              <a:off x="3183" y="2687"/>
              <a:ext cx="80" cy="0"/>
            </a:xfrm>
            <a:prstGeom prst="line">
              <a:avLst/>
            </a:prstGeom>
            <a:noFill/>
            <a:ln w="9525">
              <a:solidFill>
                <a:srgbClr val="0000FF"/>
              </a:solidFill>
              <a:round/>
              <a:headEnd/>
              <a:tailEnd/>
            </a:ln>
          </p:spPr>
          <p:txBody>
            <a:bodyPr/>
            <a:lstStyle/>
            <a:p>
              <a:endParaRPr lang="en-US"/>
            </a:p>
          </p:txBody>
        </p:sp>
        <p:sp>
          <p:nvSpPr>
            <p:cNvPr id="13357" name="Line 42"/>
            <p:cNvSpPr>
              <a:spLocks noChangeShapeType="1"/>
            </p:cNvSpPr>
            <p:nvPr/>
          </p:nvSpPr>
          <p:spPr bwMode="auto">
            <a:xfrm rot="5400000">
              <a:off x="3260" y="2699"/>
              <a:ext cx="113" cy="0"/>
            </a:xfrm>
            <a:prstGeom prst="line">
              <a:avLst/>
            </a:prstGeom>
            <a:noFill/>
            <a:ln w="9525">
              <a:solidFill>
                <a:srgbClr val="0000FF"/>
              </a:solidFill>
              <a:round/>
              <a:headEnd/>
              <a:tailEnd/>
            </a:ln>
          </p:spPr>
          <p:txBody>
            <a:bodyPr/>
            <a:lstStyle/>
            <a:p>
              <a:endParaRPr lang="en-US"/>
            </a:p>
          </p:txBody>
        </p:sp>
        <p:sp>
          <p:nvSpPr>
            <p:cNvPr id="13358" name="Line 43"/>
            <p:cNvSpPr>
              <a:spLocks noChangeShapeType="1"/>
            </p:cNvSpPr>
            <p:nvPr/>
          </p:nvSpPr>
          <p:spPr bwMode="auto">
            <a:xfrm rot="-2700000">
              <a:off x="2767" y="2075"/>
              <a:ext cx="113" cy="0"/>
            </a:xfrm>
            <a:prstGeom prst="line">
              <a:avLst/>
            </a:prstGeom>
            <a:noFill/>
            <a:ln w="9525">
              <a:solidFill>
                <a:srgbClr val="0000FF"/>
              </a:solidFill>
              <a:round/>
              <a:headEnd/>
              <a:tailEnd/>
            </a:ln>
          </p:spPr>
          <p:txBody>
            <a:bodyPr/>
            <a:lstStyle/>
            <a:p>
              <a:endParaRPr lang="en-US"/>
            </a:p>
          </p:txBody>
        </p:sp>
        <p:sp>
          <p:nvSpPr>
            <p:cNvPr id="13359" name="Line 44"/>
            <p:cNvSpPr>
              <a:spLocks noChangeShapeType="1"/>
            </p:cNvSpPr>
            <p:nvPr/>
          </p:nvSpPr>
          <p:spPr bwMode="auto">
            <a:xfrm>
              <a:off x="2158" y="2152"/>
              <a:ext cx="113" cy="0"/>
            </a:xfrm>
            <a:prstGeom prst="line">
              <a:avLst/>
            </a:prstGeom>
            <a:noFill/>
            <a:ln w="9525">
              <a:solidFill>
                <a:srgbClr val="0000FF"/>
              </a:solidFill>
              <a:round/>
              <a:headEnd/>
              <a:tailEnd/>
            </a:ln>
          </p:spPr>
          <p:txBody>
            <a:bodyPr/>
            <a:lstStyle/>
            <a:p>
              <a:endParaRPr lang="en-US"/>
            </a:p>
          </p:txBody>
        </p:sp>
        <p:sp>
          <p:nvSpPr>
            <p:cNvPr id="13360" name="Text Box 45"/>
            <p:cNvSpPr txBox="1">
              <a:spLocks noChangeArrowheads="1"/>
            </p:cNvSpPr>
            <p:nvPr/>
          </p:nvSpPr>
          <p:spPr bwMode="auto">
            <a:xfrm>
              <a:off x="2608" y="1026"/>
              <a:ext cx="674" cy="192"/>
            </a:xfrm>
            <a:prstGeom prst="rect">
              <a:avLst/>
            </a:prstGeom>
            <a:noFill/>
            <a:ln w="9525">
              <a:noFill/>
              <a:miter lim="800000"/>
              <a:headEnd/>
              <a:tailEnd/>
            </a:ln>
          </p:spPr>
          <p:txBody>
            <a:bodyPr wrap="none">
              <a:spAutoFit/>
            </a:bodyPr>
            <a:lstStyle/>
            <a:p>
              <a:r>
                <a:rPr lang="en-US" sz="1400"/>
                <a:t>Roof mirror</a:t>
              </a:r>
            </a:p>
          </p:txBody>
        </p:sp>
        <p:sp>
          <p:nvSpPr>
            <p:cNvPr id="13361" name="Text Box 46"/>
            <p:cNvSpPr txBox="1">
              <a:spLocks noChangeArrowheads="1"/>
            </p:cNvSpPr>
            <p:nvPr/>
          </p:nvSpPr>
          <p:spPr bwMode="auto">
            <a:xfrm>
              <a:off x="3487" y="1919"/>
              <a:ext cx="631" cy="326"/>
            </a:xfrm>
            <a:prstGeom prst="rect">
              <a:avLst/>
            </a:prstGeom>
            <a:noFill/>
            <a:ln w="9525">
              <a:noFill/>
              <a:miter lim="800000"/>
              <a:headEnd/>
              <a:tailEnd/>
            </a:ln>
          </p:spPr>
          <p:txBody>
            <a:bodyPr wrap="none">
              <a:spAutoFit/>
            </a:bodyPr>
            <a:lstStyle/>
            <a:p>
              <a:r>
                <a:rPr lang="en-US" sz="1400"/>
                <a:t>Moveable </a:t>
              </a:r>
            </a:p>
            <a:p>
              <a:r>
                <a:rPr lang="en-US" sz="1400"/>
                <a:t>roof mirror</a:t>
              </a:r>
            </a:p>
          </p:txBody>
        </p:sp>
        <p:sp>
          <p:nvSpPr>
            <p:cNvPr id="13362" name="Text Box 47"/>
            <p:cNvSpPr txBox="1">
              <a:spLocks noChangeArrowheads="1"/>
            </p:cNvSpPr>
            <p:nvPr/>
          </p:nvSpPr>
          <p:spPr bwMode="auto">
            <a:xfrm>
              <a:off x="748" y="1623"/>
              <a:ext cx="1269" cy="460"/>
            </a:xfrm>
            <a:prstGeom prst="rect">
              <a:avLst/>
            </a:prstGeom>
            <a:noFill/>
            <a:ln w="9525">
              <a:noFill/>
              <a:miter lim="800000"/>
              <a:headEnd/>
              <a:tailEnd/>
            </a:ln>
          </p:spPr>
          <p:txBody>
            <a:bodyPr>
              <a:spAutoFit/>
            </a:bodyPr>
            <a:lstStyle/>
            <a:p>
              <a:r>
                <a:rPr lang="en-US" sz="1400"/>
                <a:t>Incident radiation with an arbitrary intensity distribution </a:t>
              </a:r>
              <a:r>
                <a:rPr lang="en-US" sz="1400" i="1"/>
                <a:t>I(</a:t>
              </a:r>
              <a:r>
                <a:rPr lang="en-US" sz="1400" i="1">
                  <a:latin typeface="Symbol" pitchFamily="18" charset="2"/>
                </a:rPr>
                <a:t>w</a:t>
              </a:r>
              <a:r>
                <a:rPr lang="en-US" sz="1400" i="1"/>
                <a:t>)</a:t>
              </a:r>
              <a:r>
                <a:rPr lang="en-US" sz="1400"/>
                <a:t> </a:t>
              </a:r>
            </a:p>
          </p:txBody>
        </p:sp>
        <p:sp>
          <p:nvSpPr>
            <p:cNvPr id="13363" name="Line 48"/>
            <p:cNvSpPr>
              <a:spLocks noChangeShapeType="1"/>
            </p:cNvSpPr>
            <p:nvPr/>
          </p:nvSpPr>
          <p:spPr bwMode="auto">
            <a:xfrm>
              <a:off x="1882" y="1844"/>
              <a:ext cx="227" cy="0"/>
            </a:xfrm>
            <a:prstGeom prst="line">
              <a:avLst/>
            </a:prstGeom>
            <a:noFill/>
            <a:ln w="9525">
              <a:solidFill>
                <a:schemeClr val="tx1"/>
              </a:solidFill>
              <a:round/>
              <a:headEnd/>
              <a:tailEnd type="triangle" w="med" len="med"/>
            </a:ln>
          </p:spPr>
          <p:txBody>
            <a:bodyPr/>
            <a:lstStyle/>
            <a:p>
              <a:endParaRPr lang="en-US"/>
            </a:p>
          </p:txBody>
        </p:sp>
        <p:sp>
          <p:nvSpPr>
            <p:cNvPr id="13364" name="Line 49"/>
            <p:cNvSpPr>
              <a:spLocks noChangeShapeType="1"/>
            </p:cNvSpPr>
            <p:nvPr/>
          </p:nvSpPr>
          <p:spPr bwMode="auto">
            <a:xfrm>
              <a:off x="1882" y="1883"/>
              <a:ext cx="227" cy="0"/>
            </a:xfrm>
            <a:prstGeom prst="line">
              <a:avLst/>
            </a:prstGeom>
            <a:noFill/>
            <a:ln w="9525">
              <a:solidFill>
                <a:schemeClr val="tx1"/>
              </a:solidFill>
              <a:round/>
              <a:headEnd/>
              <a:tailEnd type="triangle" w="med" len="med"/>
            </a:ln>
          </p:spPr>
          <p:txBody>
            <a:bodyPr/>
            <a:lstStyle/>
            <a:p>
              <a:endParaRPr lang="en-US"/>
            </a:p>
          </p:txBody>
        </p:sp>
      </p:grpSp>
      <p:graphicFrame>
        <p:nvGraphicFramePr>
          <p:cNvPr id="13314" name="Object 62"/>
          <p:cNvGraphicFramePr>
            <a:graphicFrameLocks noChangeAspect="1"/>
          </p:cNvGraphicFramePr>
          <p:nvPr/>
        </p:nvGraphicFramePr>
        <p:xfrm>
          <a:off x="5724525" y="2492375"/>
          <a:ext cx="2808288" cy="723900"/>
        </p:xfrm>
        <a:graphic>
          <a:graphicData uri="http://schemas.openxmlformats.org/presentationml/2006/ole">
            <mc:AlternateContent xmlns:mc="http://schemas.openxmlformats.org/markup-compatibility/2006">
              <mc:Choice xmlns:v="urn:schemas-microsoft-com:vml" Requires="v">
                <p:oleObj spid="_x0000_s13321" name="Equation" r:id="rId4" imgW="1676160" imgH="431640" progId="Equation.3">
                  <p:embed/>
                </p:oleObj>
              </mc:Choice>
              <mc:Fallback>
                <p:oleObj name="Equation" r:id="rId4" imgW="1676160" imgH="431640" progId="Equation.3">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492375"/>
                        <a:ext cx="2808288"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315" name="Object 63"/>
          <p:cNvGraphicFramePr>
            <a:graphicFrameLocks noChangeAspect="1"/>
          </p:cNvGraphicFramePr>
          <p:nvPr/>
        </p:nvGraphicFramePr>
        <p:xfrm>
          <a:off x="5651500" y="1700213"/>
          <a:ext cx="3097213" cy="577850"/>
        </p:xfrm>
        <a:graphic>
          <a:graphicData uri="http://schemas.openxmlformats.org/presentationml/2006/ole">
            <mc:AlternateContent xmlns:mc="http://schemas.openxmlformats.org/markup-compatibility/2006">
              <mc:Choice xmlns:v="urn:schemas-microsoft-com:vml" Requires="v">
                <p:oleObj spid="_x0000_s13322" name="Equation" r:id="rId6" imgW="1904760" imgH="355320" progId="Equation.3">
                  <p:embed/>
                </p:oleObj>
              </mc:Choice>
              <mc:Fallback>
                <p:oleObj name="Equation" r:id="rId6" imgW="1904760" imgH="355320" progId="Equation.3">
                  <p:embed/>
                  <p:pic>
                    <p:nvPicPr>
                      <p:cNvPr id="0" name="Object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1700213"/>
                        <a:ext cx="3097213"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3320" name="Picture 6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76825" y="3357563"/>
            <a:ext cx="3816350"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39939" name="Rectangle 2"/>
          <p:cNvSpPr>
            <a:spLocks noGrp="1" noChangeArrowheads="1"/>
          </p:cNvSpPr>
          <p:nvPr>
            <p:ph type="title"/>
          </p:nvPr>
        </p:nvSpPr>
        <p:spPr/>
        <p:txBody>
          <a:bodyPr/>
          <a:lstStyle/>
          <a:p>
            <a:pPr eaLnBrk="1" hangingPunct="1"/>
            <a:r>
              <a:rPr lang="en-US" smtClean="0"/>
              <a:t>Experimental considerations </a:t>
            </a:r>
          </a:p>
        </p:txBody>
      </p:sp>
      <p:sp>
        <p:nvSpPr>
          <p:cNvPr id="39940" name="Rectangle 3"/>
          <p:cNvSpPr>
            <a:spLocks noGrp="1" noChangeArrowheads="1"/>
          </p:cNvSpPr>
          <p:nvPr>
            <p:ph type="body" idx="1"/>
          </p:nvPr>
        </p:nvSpPr>
        <p:spPr>
          <a:xfrm>
            <a:off x="949325" y="1714488"/>
            <a:ext cx="7661275" cy="4500594"/>
          </a:xfrm>
        </p:spPr>
        <p:txBody>
          <a:bodyPr>
            <a:normAutofit/>
          </a:bodyPr>
          <a:lstStyle/>
          <a:p>
            <a:pPr eaLnBrk="1" hangingPunct="1">
              <a:lnSpc>
                <a:spcPct val="80000"/>
              </a:lnSpc>
            </a:pPr>
            <a:r>
              <a:rPr lang="en-US" sz="2400" dirty="0" smtClean="0"/>
              <a:t>Spectrum cuts at low and high frequencies can affect the beam reconstruction</a:t>
            </a:r>
          </a:p>
          <a:p>
            <a:pPr lvl="1" eaLnBrk="1" hangingPunct="1">
              <a:lnSpc>
                <a:spcPct val="80000"/>
              </a:lnSpc>
            </a:pPr>
            <a:r>
              <a:rPr lang="en-US" sz="2000" dirty="0" smtClean="0"/>
              <a:t>Detectors</a:t>
            </a:r>
          </a:p>
          <a:p>
            <a:pPr lvl="1" eaLnBrk="1" hangingPunct="1">
              <a:lnSpc>
                <a:spcPct val="80000"/>
              </a:lnSpc>
            </a:pPr>
            <a:r>
              <a:rPr lang="en-US" sz="2000" dirty="0" smtClean="0"/>
              <a:t>Windows</a:t>
            </a:r>
          </a:p>
          <a:p>
            <a:pPr lvl="1" eaLnBrk="1" hangingPunct="1">
              <a:lnSpc>
                <a:spcPct val="80000"/>
              </a:lnSpc>
            </a:pPr>
            <a:r>
              <a:rPr lang="en-US" sz="2000" dirty="0" smtClean="0"/>
              <a:t>Transport line</a:t>
            </a:r>
          </a:p>
          <a:p>
            <a:pPr lvl="1" eaLnBrk="1" hangingPunct="1">
              <a:lnSpc>
                <a:spcPct val="80000"/>
              </a:lnSpc>
            </a:pPr>
            <a:r>
              <a:rPr lang="en-US" sz="2000" dirty="0" smtClean="0"/>
              <a:t>Finite target size</a:t>
            </a:r>
          </a:p>
          <a:p>
            <a:pPr eaLnBrk="1" hangingPunct="1">
              <a:lnSpc>
                <a:spcPct val="80000"/>
              </a:lnSpc>
            </a:pPr>
            <a:r>
              <a:rPr lang="en-US" sz="2400" dirty="0" smtClean="0"/>
              <a:t>For this reason the approach is to test the power spectrum with the Fourier transform of a guess distribution</a:t>
            </a:r>
          </a:p>
          <a:p>
            <a:pPr eaLnBrk="1" hangingPunct="1">
              <a:lnSpc>
                <a:spcPct val="80000"/>
              </a:lnSpc>
            </a:pPr>
            <a:r>
              <a:rPr lang="en-US" sz="2400" dirty="0" smtClean="0"/>
              <a:t>Coherent synchrotron radiation or diffraction radiation can be generated by totally not intercepting devices and so they are eligible for high brightness beams diagnostic</a:t>
            </a:r>
          </a:p>
          <a:p>
            <a:pPr eaLnBrk="1" hangingPunct="1">
              <a:lnSpc>
                <a:spcPct val="80000"/>
              </a:lnSpc>
            </a:pPr>
            <a:r>
              <a:rPr lang="en-US" sz="2400" u="sng" dirty="0" err="1" smtClean="0">
                <a:effectLst>
                  <a:outerShdw blurRad="38100" dist="38100" dir="2700000" algn="tl">
                    <a:srgbClr val="000000">
                      <a:alpha val="43137"/>
                    </a:srgbClr>
                  </a:outerShdw>
                </a:effectLst>
              </a:rPr>
              <a:t>Multishots</a:t>
            </a:r>
            <a:r>
              <a:rPr lang="en-US" sz="2400" u="sng" dirty="0" smtClean="0">
                <a:effectLst>
                  <a:outerShdw blurRad="38100" dist="38100" dir="2700000" algn="tl">
                    <a:srgbClr val="000000">
                      <a:alpha val="43137"/>
                    </a:srgbClr>
                  </a:outerShdw>
                </a:effectLst>
              </a:rPr>
              <a:t> measurements. Single shot devices are still under developing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p>
        </p:txBody>
      </p:sp>
      <p:sp>
        <p:nvSpPr>
          <p:cNvPr id="40963" name="Rectangle 2"/>
          <p:cNvSpPr>
            <a:spLocks noGrp="1" noChangeArrowheads="1"/>
          </p:cNvSpPr>
          <p:nvPr>
            <p:ph type="title"/>
          </p:nvPr>
        </p:nvSpPr>
        <p:spPr/>
        <p:txBody>
          <a:bodyPr/>
          <a:lstStyle/>
          <a:p>
            <a:pPr eaLnBrk="1" hangingPunct="1"/>
            <a:r>
              <a:rPr lang="en-US" smtClean="0"/>
              <a:t>Electro Optical Sample (EOS)</a:t>
            </a:r>
          </a:p>
        </p:txBody>
      </p:sp>
      <p:sp>
        <p:nvSpPr>
          <p:cNvPr id="40964" name="Rectangle 3"/>
          <p:cNvSpPr>
            <a:spLocks noGrp="1" noChangeArrowheads="1"/>
          </p:cNvSpPr>
          <p:nvPr>
            <p:ph type="body" idx="1"/>
          </p:nvPr>
        </p:nvSpPr>
        <p:spPr>
          <a:xfrm>
            <a:off x="949325" y="1981200"/>
            <a:ext cx="7661275" cy="2384425"/>
          </a:xfrm>
        </p:spPr>
        <p:txBody>
          <a:bodyPr/>
          <a:lstStyle/>
          <a:p>
            <a:pPr eaLnBrk="1" hangingPunct="1">
              <a:lnSpc>
                <a:spcPct val="80000"/>
              </a:lnSpc>
            </a:pPr>
            <a:r>
              <a:rPr lang="en-US" sz="2400" u="sng" smtClean="0"/>
              <a:t>Totally non intercepting device and not disturbing device </a:t>
            </a:r>
          </a:p>
          <a:p>
            <a:pPr eaLnBrk="1" hangingPunct="1">
              <a:lnSpc>
                <a:spcPct val="80000"/>
              </a:lnSpc>
            </a:pPr>
            <a:r>
              <a:rPr lang="en-US" sz="2400" smtClean="0"/>
              <a:t>It is based on the change of the optical properties of a non linear crystal in the interaction with the Coulomb field of the moving charges</a:t>
            </a:r>
          </a:p>
          <a:p>
            <a:pPr eaLnBrk="1" hangingPunct="1">
              <a:lnSpc>
                <a:spcPct val="80000"/>
              </a:lnSpc>
            </a:pPr>
            <a:r>
              <a:rPr lang="en-US" sz="2400" smtClean="0"/>
              <a:t>Several schemes has been proposed and tested</a:t>
            </a:r>
          </a:p>
          <a:p>
            <a:pPr eaLnBrk="1" hangingPunct="1">
              <a:lnSpc>
                <a:spcPct val="80000"/>
              </a:lnSpc>
            </a:pPr>
            <a:r>
              <a:rPr lang="en-US" sz="2400" smtClean="0"/>
              <a:t>Very promising technique</a:t>
            </a:r>
          </a:p>
        </p:txBody>
      </p:sp>
      <p:sp>
        <p:nvSpPr>
          <p:cNvPr id="40965" name="Rectangle 4"/>
          <p:cNvSpPr>
            <a:spLocks noChangeArrowheads="1"/>
          </p:cNvSpPr>
          <p:nvPr/>
        </p:nvSpPr>
        <p:spPr bwMode="auto">
          <a:xfrm>
            <a:off x="900113" y="4508500"/>
            <a:ext cx="7710487" cy="1800225"/>
          </a:xfrm>
          <a:prstGeom prst="rect">
            <a:avLst/>
          </a:prstGeom>
          <a:noFill/>
          <a:ln w="9525">
            <a:solidFill>
              <a:schemeClr val="tx1"/>
            </a:solidFill>
            <a:miter lim="800000"/>
            <a:headEnd/>
            <a:tailEnd/>
          </a:ln>
        </p:spPr>
        <p:txBody>
          <a:bodyPr/>
          <a:lstStyle/>
          <a:p>
            <a:pPr marL="447675" indent="-447675">
              <a:lnSpc>
                <a:spcPct val="80000"/>
              </a:lnSpc>
              <a:spcBef>
                <a:spcPct val="20000"/>
              </a:spcBef>
              <a:buClr>
                <a:schemeClr val="accent1"/>
              </a:buClr>
              <a:buSzPct val="70000"/>
              <a:buFont typeface="Wingdings" pitchFamily="2" charset="2"/>
              <a:buChar char="n"/>
            </a:pPr>
            <a:r>
              <a:rPr lang="en-US" sz="1600" dirty="0" err="1">
                <a:latin typeface="Calibri" pitchFamily="34" charset="0"/>
              </a:rPr>
              <a:t>I.Wilke</a:t>
            </a:r>
            <a:r>
              <a:rPr lang="en-US" sz="1600" dirty="0">
                <a:latin typeface="Calibri" pitchFamily="34" charset="0"/>
              </a:rPr>
              <a:t> et al., “single-Shot electron beam bunch length measurements” PRL, v.88, 12(2002)</a:t>
            </a:r>
          </a:p>
          <a:p>
            <a:pPr marL="447675" indent="-447675">
              <a:lnSpc>
                <a:spcPct val="80000"/>
              </a:lnSpc>
              <a:spcBef>
                <a:spcPct val="20000"/>
              </a:spcBef>
              <a:buClr>
                <a:schemeClr val="accent1"/>
              </a:buClr>
              <a:buSzPct val="70000"/>
              <a:buFont typeface="Wingdings" pitchFamily="2" charset="2"/>
              <a:buChar char="n"/>
            </a:pPr>
            <a:r>
              <a:rPr lang="en-US" sz="1600" dirty="0">
                <a:latin typeface="Calibri" pitchFamily="34" charset="0"/>
              </a:rPr>
              <a:t>G. </a:t>
            </a:r>
            <a:r>
              <a:rPr lang="en-US" sz="1600" dirty="0" err="1">
                <a:latin typeface="Calibri" pitchFamily="34" charset="0"/>
              </a:rPr>
              <a:t>Berden</a:t>
            </a:r>
            <a:r>
              <a:rPr lang="en-US" sz="1600" dirty="0">
                <a:latin typeface="Calibri" pitchFamily="34" charset="0"/>
              </a:rPr>
              <a:t> et al., “</a:t>
            </a:r>
            <a:r>
              <a:rPr lang="en-US" sz="1600" dirty="0" err="1">
                <a:latin typeface="Calibri" pitchFamily="34" charset="0"/>
              </a:rPr>
              <a:t>Electo</a:t>
            </a:r>
            <a:r>
              <a:rPr lang="en-US" sz="1600" dirty="0">
                <a:latin typeface="Calibri" pitchFamily="34" charset="0"/>
              </a:rPr>
              <a:t>-Optic Technique with improved time resolution for real time, non destructive, single shot measurements of </a:t>
            </a:r>
            <a:r>
              <a:rPr lang="en-US" sz="1600" dirty="0" err="1">
                <a:latin typeface="Calibri" pitchFamily="34" charset="0"/>
              </a:rPr>
              <a:t>femtosecond</a:t>
            </a:r>
            <a:r>
              <a:rPr lang="en-US" sz="1600" dirty="0">
                <a:latin typeface="Calibri" pitchFamily="34" charset="0"/>
              </a:rPr>
              <a:t> electron bunch profiles, PRL v93, 11 (2004) </a:t>
            </a:r>
          </a:p>
          <a:p>
            <a:pPr marL="447675" indent="-447675">
              <a:lnSpc>
                <a:spcPct val="80000"/>
              </a:lnSpc>
              <a:spcBef>
                <a:spcPct val="20000"/>
              </a:spcBef>
              <a:buClr>
                <a:schemeClr val="accent1"/>
              </a:buClr>
              <a:buSzPct val="70000"/>
              <a:buFont typeface="Wingdings" pitchFamily="2" charset="2"/>
              <a:buChar char="n"/>
            </a:pPr>
            <a:r>
              <a:rPr lang="en-US" sz="1600" dirty="0">
                <a:latin typeface="Calibri" pitchFamily="34" charset="0"/>
              </a:rPr>
              <a:t>B. Steffen, “Electro-optic time profile monitors for </a:t>
            </a:r>
            <a:r>
              <a:rPr lang="en-US" sz="1600" dirty="0" err="1">
                <a:latin typeface="Calibri" pitchFamily="34" charset="0"/>
              </a:rPr>
              <a:t>femtosecond</a:t>
            </a:r>
            <a:r>
              <a:rPr lang="en-US" sz="1600" dirty="0">
                <a:latin typeface="Calibri" pitchFamily="34" charset="0"/>
              </a:rPr>
              <a:t> electron bunches at the soft x-ray free-electron laser FLASH“, Phys. Rev. ST </a:t>
            </a:r>
            <a:r>
              <a:rPr lang="en-US" sz="1600" dirty="0" err="1">
                <a:latin typeface="Calibri" pitchFamily="34" charset="0"/>
              </a:rPr>
              <a:t>Accel</a:t>
            </a:r>
            <a:r>
              <a:rPr lang="en-US" sz="1600" dirty="0">
                <a:latin typeface="Calibri" pitchFamily="34" charset="0"/>
              </a:rPr>
              <a:t>. Beams 12, 032802 (2009</a:t>
            </a:r>
            <a:r>
              <a:rPr lang="en-US" sz="1600" dirty="0" smtClean="0">
                <a:latin typeface="Calibri" pitchFamily="34" charset="0"/>
              </a:rPr>
              <a:t>)</a:t>
            </a:r>
            <a:endParaRPr lang="en-US" sz="1600" dirty="0">
              <a:latin typeface="Calibri" pitchFamily="34" charset="0"/>
            </a:endParaRPr>
          </a:p>
          <a:p>
            <a:pPr marL="447675" indent="-447675">
              <a:lnSpc>
                <a:spcPct val="80000"/>
              </a:lnSpc>
              <a:spcBef>
                <a:spcPct val="20000"/>
              </a:spcBef>
              <a:buClr>
                <a:schemeClr val="accent1"/>
              </a:buClr>
              <a:buSzPct val="70000"/>
              <a:buFont typeface="Wingdings" pitchFamily="2" charset="2"/>
              <a:buChar char="n"/>
            </a:pP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A bit of theory</a:t>
            </a:r>
          </a:p>
        </p:txBody>
      </p:sp>
      <p:pic>
        <p:nvPicPr>
          <p:cNvPr id="41987"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9388" y="1362075"/>
            <a:ext cx="4946650" cy="2663825"/>
          </a:xfrm>
          <a:prstGeom prst="rect">
            <a:avLst/>
          </a:prstGeom>
          <a:noFill/>
          <a:ln w="9525">
            <a:noFill/>
            <a:miter lim="800000"/>
            <a:headEnd/>
            <a:tailEnd/>
          </a:ln>
        </p:spPr>
      </p:pic>
      <p:pic>
        <p:nvPicPr>
          <p:cNvPr id="41988" name="Picture 5"/>
          <p:cNvPicPr>
            <a:picLocks noChangeAspect="1" noChangeArrowheads="1"/>
          </p:cNvPicPr>
          <p:nvPr/>
        </p:nvPicPr>
        <p:blipFill>
          <a:blip r:embed="rId4"/>
          <a:srcRect/>
          <a:stretch>
            <a:fillRect/>
          </a:stretch>
        </p:blipFill>
        <p:spPr bwMode="auto">
          <a:xfrm>
            <a:off x="5292725" y="1651000"/>
            <a:ext cx="3240088" cy="2498725"/>
          </a:xfrm>
          <a:prstGeom prst="rect">
            <a:avLst/>
          </a:prstGeom>
          <a:noFill/>
          <a:ln w="9525">
            <a:noFill/>
            <a:miter lim="800000"/>
            <a:headEnd/>
            <a:tailEnd/>
          </a:ln>
        </p:spPr>
      </p:pic>
      <p:pic>
        <p:nvPicPr>
          <p:cNvPr id="41989" name="Picture 6"/>
          <p:cNvPicPr>
            <a:picLocks noChangeAspect="1" noChangeArrowheads="1"/>
          </p:cNvPicPr>
          <p:nvPr/>
        </p:nvPicPr>
        <p:blipFill>
          <a:blip r:embed="rId5"/>
          <a:srcRect/>
          <a:stretch>
            <a:fillRect/>
          </a:stretch>
        </p:blipFill>
        <p:spPr bwMode="auto">
          <a:xfrm>
            <a:off x="250825" y="3970346"/>
            <a:ext cx="4478338" cy="673100"/>
          </a:xfrm>
          <a:prstGeom prst="rect">
            <a:avLst/>
          </a:prstGeom>
          <a:noFill/>
          <a:ln w="9525">
            <a:noFill/>
            <a:miter lim="800000"/>
            <a:headEnd/>
            <a:tailEnd/>
          </a:ln>
        </p:spPr>
      </p:pic>
      <p:pic>
        <p:nvPicPr>
          <p:cNvPr id="41990" name="Picture 7"/>
          <p:cNvPicPr>
            <a:picLocks noChangeAspect="1" noChangeArrowheads="1"/>
          </p:cNvPicPr>
          <p:nvPr/>
        </p:nvPicPr>
        <p:blipFill>
          <a:blip r:embed="rId6"/>
          <a:srcRect/>
          <a:stretch>
            <a:fillRect/>
          </a:stretch>
        </p:blipFill>
        <p:spPr bwMode="auto">
          <a:xfrm>
            <a:off x="322263" y="4697426"/>
            <a:ext cx="3386137" cy="731838"/>
          </a:xfrm>
          <a:prstGeom prst="rect">
            <a:avLst/>
          </a:prstGeom>
          <a:noFill/>
          <a:ln w="9525">
            <a:noFill/>
            <a:miter lim="800000"/>
            <a:headEnd/>
            <a:tailEnd/>
          </a:ln>
        </p:spPr>
      </p:pic>
      <p:pic>
        <p:nvPicPr>
          <p:cNvPr id="41991" name="Picture 8"/>
          <p:cNvPicPr>
            <a:picLocks noChangeAspect="1" noChangeArrowheads="1"/>
          </p:cNvPicPr>
          <p:nvPr/>
        </p:nvPicPr>
        <p:blipFill>
          <a:blip r:embed="rId7"/>
          <a:srcRect/>
          <a:stretch>
            <a:fillRect/>
          </a:stretch>
        </p:blipFill>
        <p:spPr bwMode="auto">
          <a:xfrm>
            <a:off x="323850" y="5372119"/>
            <a:ext cx="5200650" cy="771525"/>
          </a:xfrm>
          <a:prstGeom prst="rect">
            <a:avLst/>
          </a:prstGeom>
          <a:noFill/>
          <a:ln w="9525">
            <a:noFill/>
            <a:miter lim="800000"/>
            <a:headEnd/>
            <a:tailEnd/>
          </a:ln>
        </p:spPr>
      </p:pic>
      <p:pic>
        <p:nvPicPr>
          <p:cNvPr id="41992" name="Picture 9"/>
          <p:cNvPicPr>
            <a:picLocks noChangeAspect="1" noChangeArrowheads="1"/>
          </p:cNvPicPr>
          <p:nvPr/>
        </p:nvPicPr>
        <p:blipFill>
          <a:blip r:embed="rId8"/>
          <a:srcRect/>
          <a:stretch>
            <a:fillRect/>
          </a:stretch>
        </p:blipFill>
        <p:spPr bwMode="auto">
          <a:xfrm>
            <a:off x="5724525" y="4581525"/>
            <a:ext cx="2546350" cy="536575"/>
          </a:xfrm>
          <a:prstGeom prst="rect">
            <a:avLst/>
          </a:prstGeom>
          <a:noFill/>
          <a:ln w="9525">
            <a:noFill/>
            <a:miter lim="800000"/>
            <a:headEnd/>
            <a:tailEnd/>
          </a:ln>
        </p:spPr>
      </p:pic>
      <p:sp>
        <p:nvSpPr>
          <p:cNvPr id="9" name="Segnaposto piè di pagina 4"/>
          <p:cNvSpPr>
            <a:spLocks noGrp="1"/>
          </p:cNvSpPr>
          <p:nvPr>
            <p:ph type="ftr" sz="quarter" idx="11"/>
          </p:nvPr>
        </p:nvSpPr>
        <p:spPr>
          <a:xfrm>
            <a:off x="3352800" y="6248400"/>
            <a:ext cx="2895600" cy="457200"/>
          </a:xfrm>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Spectral decoding</a:t>
            </a:r>
          </a:p>
        </p:txBody>
      </p:sp>
      <p:pic>
        <p:nvPicPr>
          <p:cNvPr id="43011" name="Picture 4"/>
          <p:cNvPicPr>
            <a:picLocks noChangeAspect="1" noChangeArrowheads="1"/>
          </p:cNvPicPr>
          <p:nvPr/>
        </p:nvPicPr>
        <p:blipFill>
          <a:blip r:embed="rId2"/>
          <a:srcRect/>
          <a:stretch>
            <a:fillRect/>
          </a:stretch>
        </p:blipFill>
        <p:spPr bwMode="auto">
          <a:xfrm>
            <a:off x="1600200" y="2262188"/>
            <a:ext cx="5942013" cy="2332037"/>
          </a:xfrm>
          <a:prstGeom prst="rect">
            <a:avLst/>
          </a:prstGeom>
          <a:noFill/>
          <a:ln w="9525">
            <a:noFill/>
            <a:miter lim="800000"/>
            <a:headEnd/>
            <a:tailEnd/>
          </a:ln>
        </p:spPr>
      </p:pic>
      <p:pic>
        <p:nvPicPr>
          <p:cNvPr id="43012" name="Picture 5"/>
          <p:cNvPicPr>
            <a:picLocks noChangeAspect="1" noChangeArrowheads="1"/>
          </p:cNvPicPr>
          <p:nvPr/>
        </p:nvPicPr>
        <p:blipFill>
          <a:blip r:embed="rId3"/>
          <a:srcRect/>
          <a:stretch>
            <a:fillRect/>
          </a:stretch>
        </p:blipFill>
        <p:spPr bwMode="auto">
          <a:xfrm>
            <a:off x="6143636" y="4857760"/>
            <a:ext cx="2241542" cy="642517"/>
          </a:xfrm>
          <a:prstGeom prst="rect">
            <a:avLst/>
          </a:prstGeom>
          <a:noFill/>
          <a:ln w="9525">
            <a:noFill/>
            <a:miter lim="800000"/>
            <a:headEnd/>
            <a:tailEnd/>
          </a:ln>
        </p:spPr>
      </p:pic>
      <p:sp>
        <p:nvSpPr>
          <p:cNvPr id="43013" name="Rectangle 6"/>
          <p:cNvSpPr>
            <a:spLocks noGrp="1" noChangeArrowheads="1"/>
          </p:cNvSpPr>
          <p:nvPr>
            <p:ph type="body" idx="1"/>
          </p:nvPr>
        </p:nvSpPr>
        <p:spPr>
          <a:xfrm>
            <a:off x="827088" y="4437063"/>
            <a:ext cx="7661275" cy="1063639"/>
          </a:xfrm>
          <a:noFill/>
        </p:spPr>
        <p:txBody>
          <a:bodyPr/>
          <a:lstStyle/>
          <a:p>
            <a:r>
              <a:rPr lang="en-US" sz="2800" dirty="0" smtClean="0"/>
              <a:t>Artifacts due to frequency mixing</a:t>
            </a:r>
          </a:p>
          <a:p>
            <a:r>
              <a:rPr lang="en-US" sz="2800" dirty="0" smtClean="0"/>
              <a:t>Minimum resolution in the order</a:t>
            </a:r>
          </a:p>
        </p:txBody>
      </p:sp>
      <p:sp>
        <p:nvSpPr>
          <p:cNvPr id="6" name="Segnaposto piè di pagina 4"/>
          <p:cNvSpPr>
            <a:spLocks noGrp="1"/>
          </p:cNvSpPr>
          <p:nvPr>
            <p:ph type="ftr" sz="quarter" idx="11"/>
          </p:nvPr>
        </p:nvSpPr>
        <p:spPr>
          <a:xfrm>
            <a:off x="3352800" y="6248400"/>
            <a:ext cx="2895600" cy="457200"/>
          </a:xfrm>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7" name="Rettangolo 6"/>
          <p:cNvSpPr/>
          <p:nvPr/>
        </p:nvSpPr>
        <p:spPr>
          <a:xfrm>
            <a:off x="1285852" y="5500702"/>
            <a:ext cx="6929486" cy="338554"/>
          </a:xfrm>
          <a:prstGeom prst="rect">
            <a:avLst/>
          </a:prstGeom>
        </p:spPr>
        <p:txBody>
          <a:bodyPr wrap="square">
            <a:spAutoFit/>
          </a:bodyPr>
          <a:lstStyle/>
          <a:p>
            <a:r>
              <a:rPr lang="en-US" sz="1600" dirty="0" smtClean="0"/>
              <a:t>J.R. Fletcher, Opt. Express 10, 1425 (2002)</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0483" name="Rectangle 2"/>
          <p:cNvSpPr>
            <a:spLocks noGrp="1" noChangeArrowheads="1"/>
          </p:cNvSpPr>
          <p:nvPr>
            <p:ph type="title"/>
          </p:nvPr>
        </p:nvSpPr>
        <p:spPr/>
        <p:txBody>
          <a:bodyPr/>
          <a:lstStyle/>
          <a:p>
            <a:pPr eaLnBrk="1" hangingPunct="1"/>
            <a:r>
              <a:rPr lang="it-IT" smtClean="0"/>
              <a:t>Some references</a:t>
            </a:r>
          </a:p>
        </p:txBody>
      </p:sp>
      <p:sp>
        <p:nvSpPr>
          <p:cNvPr id="11267" name="Rectangle 3"/>
          <p:cNvSpPr>
            <a:spLocks noGrp="1" noChangeArrowheads="1"/>
          </p:cNvSpPr>
          <p:nvPr>
            <p:ph type="body" idx="1"/>
          </p:nvPr>
        </p:nvSpPr>
        <p:spPr>
          <a:xfrm>
            <a:off x="949325" y="1773238"/>
            <a:ext cx="7661275" cy="4543425"/>
          </a:xfrm>
        </p:spPr>
        <p:txBody>
          <a:bodyPr/>
          <a:lstStyle/>
          <a:p>
            <a:pPr eaLnBrk="1" hangingPunct="1">
              <a:lnSpc>
                <a:spcPct val="80000"/>
              </a:lnSpc>
              <a:defRPr/>
            </a:pPr>
            <a:r>
              <a:rPr lang="it-IT" sz="2400" dirty="0" smtClean="0"/>
              <a:t>C. </a:t>
            </a:r>
            <a:r>
              <a:rPr lang="it-IT" sz="2400" dirty="0" err="1" smtClean="0"/>
              <a:t>Lejeune</a:t>
            </a:r>
            <a:r>
              <a:rPr lang="it-IT" sz="2400" dirty="0" smtClean="0"/>
              <a:t> and J. </a:t>
            </a:r>
            <a:r>
              <a:rPr lang="it-IT" sz="2400" dirty="0" err="1" smtClean="0"/>
              <a:t>Aubert</a:t>
            </a:r>
            <a:r>
              <a:rPr lang="it-IT" sz="2400" dirty="0" smtClean="0"/>
              <a:t>, “</a:t>
            </a:r>
            <a:r>
              <a:rPr lang="it-IT" sz="2400" dirty="0" err="1" smtClean="0"/>
              <a:t>Emittance</a:t>
            </a:r>
            <a:r>
              <a:rPr lang="it-IT" sz="2400" dirty="0" smtClean="0"/>
              <a:t> and </a:t>
            </a:r>
            <a:r>
              <a:rPr lang="it-IT" sz="2400" dirty="0" err="1" smtClean="0"/>
              <a:t>Brightness</a:t>
            </a:r>
            <a:r>
              <a:rPr lang="it-IT" sz="2400" dirty="0" smtClean="0"/>
              <a:t>, </a:t>
            </a:r>
            <a:r>
              <a:rPr lang="it-IT" sz="2400" dirty="0" err="1" smtClean="0"/>
              <a:t>definitions</a:t>
            </a:r>
            <a:r>
              <a:rPr lang="it-IT" sz="2400" dirty="0" smtClean="0"/>
              <a:t> and </a:t>
            </a:r>
            <a:r>
              <a:rPr lang="it-IT" sz="2400" dirty="0" err="1" smtClean="0"/>
              <a:t>measurements</a:t>
            </a:r>
            <a:r>
              <a:rPr lang="it-IT" sz="2400" dirty="0" smtClean="0"/>
              <a:t>”, </a:t>
            </a:r>
            <a:r>
              <a:rPr lang="it-IT" sz="2400" dirty="0" err="1" smtClean="0"/>
              <a:t>Adv</a:t>
            </a:r>
            <a:r>
              <a:rPr lang="it-IT" sz="2400" dirty="0" smtClean="0"/>
              <a:t>. Electron. Electron </a:t>
            </a:r>
            <a:r>
              <a:rPr lang="it-IT" sz="2400" dirty="0" err="1" smtClean="0"/>
              <a:t>Phys</a:t>
            </a:r>
            <a:r>
              <a:rPr lang="it-IT" sz="2400" dirty="0" smtClean="0"/>
              <a:t>.,Suppl. A </a:t>
            </a:r>
            <a:r>
              <a:rPr lang="it-IT" sz="2400" b="1" dirty="0" smtClean="0"/>
              <a:t>13</a:t>
            </a:r>
            <a:r>
              <a:rPr lang="it-IT" sz="2400" dirty="0" smtClean="0"/>
              <a:t>, 159 (1980).</a:t>
            </a:r>
          </a:p>
          <a:p>
            <a:pPr eaLnBrk="1" hangingPunct="1">
              <a:lnSpc>
                <a:spcPct val="80000"/>
              </a:lnSpc>
              <a:defRPr/>
            </a:pPr>
            <a:r>
              <a:rPr lang="it-IT" sz="2400" dirty="0" smtClean="0"/>
              <a:t>A. </a:t>
            </a:r>
            <a:r>
              <a:rPr lang="it-IT" sz="2400" dirty="0" err="1" smtClean="0"/>
              <a:t>Wu</a:t>
            </a:r>
            <a:r>
              <a:rPr lang="it-IT" sz="2400" dirty="0" smtClean="0"/>
              <a:t> </a:t>
            </a:r>
            <a:r>
              <a:rPr lang="it-IT" sz="2400" dirty="0" err="1" smtClean="0"/>
              <a:t>Chao</a:t>
            </a:r>
            <a:r>
              <a:rPr lang="it-IT" sz="2400" dirty="0" smtClean="0"/>
              <a:t>, M. </a:t>
            </a:r>
            <a:r>
              <a:rPr lang="it-IT" sz="2400" dirty="0" err="1" smtClean="0"/>
              <a:t>Tigner</a:t>
            </a:r>
            <a:r>
              <a:rPr lang="it-IT" sz="2400" dirty="0" smtClean="0"/>
              <a:t> “</a:t>
            </a:r>
            <a:r>
              <a:rPr lang="it-IT" sz="2400" dirty="0" err="1" smtClean="0">
                <a:effectLst>
                  <a:outerShdw blurRad="38100" dist="38100" dir="2700000" algn="tl">
                    <a:srgbClr val="C0C0C0"/>
                  </a:outerShdw>
                </a:effectLst>
              </a:rPr>
              <a:t>Handbook</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of</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Accelerator</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Physics</a:t>
            </a:r>
            <a:r>
              <a:rPr lang="it-IT" sz="2400" dirty="0" smtClean="0">
                <a:effectLst>
                  <a:outerShdw blurRad="38100" dist="38100" dir="2700000" algn="tl">
                    <a:srgbClr val="C0C0C0"/>
                  </a:outerShdw>
                </a:effectLst>
              </a:rPr>
              <a:t> and </a:t>
            </a:r>
            <a:r>
              <a:rPr lang="it-IT" sz="2400" dirty="0" err="1" smtClean="0">
                <a:effectLst>
                  <a:outerShdw blurRad="38100" dist="38100" dir="2700000" algn="tl">
                    <a:srgbClr val="C0C0C0"/>
                  </a:outerShdw>
                </a:effectLst>
              </a:rPr>
              <a:t>Engineering</a:t>
            </a:r>
            <a:r>
              <a:rPr lang="it-IT" sz="2400" dirty="0" smtClean="0"/>
              <a:t>” </a:t>
            </a:r>
            <a:r>
              <a:rPr lang="it-IT" sz="2400" i="1" dirty="0" smtClean="0"/>
              <a:t>World </a:t>
            </a:r>
            <a:r>
              <a:rPr lang="it-IT" sz="2400" i="1" dirty="0" err="1" smtClean="0"/>
              <a:t>Scientific</a:t>
            </a:r>
            <a:r>
              <a:rPr lang="it-IT" sz="2400" i="1" dirty="0" smtClean="0"/>
              <a:t>, pag 255</a:t>
            </a:r>
          </a:p>
          <a:p>
            <a:pPr eaLnBrk="1" hangingPunct="1">
              <a:lnSpc>
                <a:spcPct val="80000"/>
              </a:lnSpc>
              <a:defRPr/>
            </a:pPr>
            <a:r>
              <a:rPr lang="it-IT" sz="2400" dirty="0" smtClean="0"/>
              <a:t>C. A. </a:t>
            </a:r>
            <a:r>
              <a:rPr lang="it-IT" sz="2400" dirty="0" err="1" smtClean="0"/>
              <a:t>Brau</a:t>
            </a:r>
            <a:r>
              <a:rPr lang="it-IT" sz="2400" dirty="0" smtClean="0"/>
              <a:t> “</a:t>
            </a:r>
            <a:r>
              <a:rPr lang="it-IT" sz="2400" dirty="0" err="1" smtClean="0">
                <a:effectLst>
                  <a:outerShdw blurRad="38100" dist="38100" dir="2700000" algn="tl">
                    <a:srgbClr val="C0C0C0"/>
                  </a:outerShdw>
                </a:effectLst>
              </a:rPr>
              <a:t>What</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Brightness</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means</a:t>
            </a:r>
            <a:r>
              <a:rPr lang="it-IT" sz="2400" dirty="0" smtClean="0"/>
              <a:t>” in The </a:t>
            </a:r>
            <a:r>
              <a:rPr lang="it-IT" sz="2400" dirty="0" err="1" smtClean="0"/>
              <a:t>Physics</a:t>
            </a:r>
            <a:r>
              <a:rPr lang="it-IT" sz="2400" dirty="0" smtClean="0"/>
              <a:t> and </a:t>
            </a:r>
            <a:r>
              <a:rPr lang="it-IT" sz="2400" dirty="0" err="1" smtClean="0"/>
              <a:t>Applications</a:t>
            </a:r>
            <a:r>
              <a:rPr lang="it-IT" sz="2400" dirty="0" smtClean="0"/>
              <a:t> </a:t>
            </a:r>
            <a:r>
              <a:rPr lang="it-IT" sz="2400" dirty="0" err="1" smtClean="0"/>
              <a:t>of</a:t>
            </a:r>
            <a:r>
              <a:rPr lang="it-IT" sz="2400" dirty="0" smtClean="0"/>
              <a:t> High </a:t>
            </a:r>
            <a:r>
              <a:rPr lang="it-IT" sz="2400" dirty="0" err="1" smtClean="0"/>
              <a:t>Brightness</a:t>
            </a:r>
            <a:r>
              <a:rPr lang="it-IT" sz="2400" dirty="0" smtClean="0"/>
              <a:t> Electron </a:t>
            </a:r>
            <a:r>
              <a:rPr lang="it-IT" sz="2400" dirty="0" err="1" smtClean="0"/>
              <a:t>Beam</a:t>
            </a:r>
            <a:r>
              <a:rPr lang="it-IT" sz="2400" dirty="0" smtClean="0"/>
              <a:t>”, </a:t>
            </a:r>
            <a:r>
              <a:rPr lang="it-IT" sz="2400" i="1" dirty="0" smtClean="0"/>
              <a:t>World </a:t>
            </a:r>
            <a:r>
              <a:rPr lang="it-IT" sz="2400" i="1" dirty="0" err="1" smtClean="0"/>
              <a:t>Scientific</a:t>
            </a:r>
            <a:r>
              <a:rPr lang="it-IT" sz="2400" i="1" dirty="0" smtClean="0"/>
              <a:t>, pag 20</a:t>
            </a:r>
          </a:p>
          <a:p>
            <a:pPr eaLnBrk="1" hangingPunct="1">
              <a:lnSpc>
                <a:spcPct val="80000"/>
              </a:lnSpc>
              <a:defRPr/>
            </a:pPr>
            <a:r>
              <a:rPr lang="it-IT" sz="2400" i="1" dirty="0" smtClean="0"/>
              <a:t>M. </a:t>
            </a:r>
            <a:r>
              <a:rPr lang="it-IT" sz="2400" i="1" dirty="0" err="1" smtClean="0"/>
              <a:t>Reiser</a:t>
            </a:r>
            <a:r>
              <a:rPr lang="it-IT" sz="2400" i="1" dirty="0" smtClean="0"/>
              <a:t>, “</a:t>
            </a:r>
            <a:r>
              <a:rPr lang="it-IT" sz="2400" i="1" dirty="0" err="1" smtClean="0"/>
              <a:t>Theory</a:t>
            </a:r>
            <a:r>
              <a:rPr lang="it-IT" sz="2400" i="1" dirty="0" smtClean="0"/>
              <a:t> and design </a:t>
            </a:r>
            <a:r>
              <a:rPr lang="it-IT" sz="2400" i="1" dirty="0" err="1" smtClean="0"/>
              <a:t>of</a:t>
            </a:r>
            <a:r>
              <a:rPr lang="it-IT" sz="2400" i="1" dirty="0" smtClean="0"/>
              <a:t> </a:t>
            </a:r>
            <a:r>
              <a:rPr lang="it-IT" sz="2400" i="1" dirty="0" err="1" smtClean="0"/>
              <a:t>charged</a:t>
            </a:r>
            <a:r>
              <a:rPr lang="it-IT" sz="2400" i="1" dirty="0" smtClean="0"/>
              <a:t> </a:t>
            </a:r>
            <a:r>
              <a:rPr lang="it-IT" sz="2400" i="1" dirty="0" err="1" smtClean="0"/>
              <a:t>particle</a:t>
            </a:r>
            <a:r>
              <a:rPr lang="it-IT" sz="2400" i="1" dirty="0" smtClean="0"/>
              <a:t> </a:t>
            </a:r>
            <a:r>
              <a:rPr lang="it-IT" sz="2400" i="1" dirty="0" err="1" smtClean="0"/>
              <a:t>beams</a:t>
            </a:r>
            <a:r>
              <a:rPr lang="it-IT" sz="2400" i="1" dirty="0" smtClean="0"/>
              <a:t>”, </a:t>
            </a:r>
            <a:r>
              <a:rPr lang="it-IT" sz="2400" i="1" dirty="0" err="1" smtClean="0"/>
              <a:t>Wiley-VCH</a:t>
            </a:r>
            <a:r>
              <a:rPr lang="it-IT" sz="2400" i="1" dirty="0" smtClean="0"/>
              <a:t>, pag 61</a:t>
            </a:r>
          </a:p>
          <a:p>
            <a:pPr eaLnBrk="1" hangingPunct="1">
              <a:lnSpc>
                <a:spcPct val="80000"/>
              </a:lnSpc>
              <a:defRPr/>
            </a:pPr>
            <a:r>
              <a:rPr lang="it-IT" sz="2400" dirty="0" err="1" smtClean="0"/>
              <a:t>Shyh-Yuan</a:t>
            </a:r>
            <a:r>
              <a:rPr lang="it-IT" sz="2400" dirty="0" smtClean="0"/>
              <a:t> Lee, “</a:t>
            </a:r>
            <a:r>
              <a:rPr lang="it-IT" sz="2400" dirty="0" err="1" smtClean="0">
                <a:effectLst>
                  <a:outerShdw blurRad="38100" dist="38100" dir="2700000" algn="tl">
                    <a:srgbClr val="C0C0C0"/>
                  </a:outerShdw>
                </a:effectLst>
              </a:rPr>
              <a:t>Accelerator</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Physics</a:t>
            </a:r>
            <a:r>
              <a:rPr lang="it-IT" sz="2400" dirty="0" smtClean="0"/>
              <a:t>”, </a:t>
            </a:r>
            <a:r>
              <a:rPr lang="it-IT" sz="2400" i="1" dirty="0" smtClean="0"/>
              <a:t>World </a:t>
            </a:r>
            <a:r>
              <a:rPr lang="it-IT" sz="2400" i="1" dirty="0" err="1" smtClean="0"/>
              <a:t>Scientific</a:t>
            </a:r>
            <a:r>
              <a:rPr lang="it-IT" sz="2400" i="1" dirty="0" smtClean="0"/>
              <a:t>, pag 419</a:t>
            </a:r>
          </a:p>
          <a:p>
            <a:pPr eaLnBrk="1" hangingPunct="1">
              <a:lnSpc>
                <a:spcPct val="80000"/>
              </a:lnSpc>
              <a:defRPr/>
            </a:pPr>
            <a:r>
              <a:rPr lang="it-IT" sz="2400" dirty="0" smtClean="0"/>
              <a:t>J. Clarke “</a:t>
            </a:r>
            <a:r>
              <a:rPr lang="it-IT" sz="2400" dirty="0" smtClean="0">
                <a:effectLst>
                  <a:outerShdw blurRad="38100" dist="38100" dir="2700000" algn="tl">
                    <a:srgbClr val="C0C0C0"/>
                  </a:outerShdw>
                </a:effectLst>
              </a:rPr>
              <a:t>The Science and </a:t>
            </a:r>
            <a:r>
              <a:rPr lang="it-IT" sz="2400" dirty="0" err="1" smtClean="0">
                <a:effectLst>
                  <a:outerShdw blurRad="38100" dist="38100" dir="2700000" algn="tl">
                    <a:srgbClr val="C0C0C0"/>
                  </a:outerShdw>
                </a:effectLst>
              </a:rPr>
              <a:t>Technology</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of</a:t>
            </a:r>
            <a:r>
              <a:rPr lang="it-IT" sz="2400" dirty="0" smtClean="0">
                <a:effectLst>
                  <a:outerShdw blurRad="38100" dist="38100" dir="2700000" algn="tl">
                    <a:srgbClr val="C0C0C0"/>
                  </a:outerShdw>
                </a:effectLst>
              </a:rPr>
              <a:t> </a:t>
            </a:r>
            <a:r>
              <a:rPr lang="it-IT" sz="2400" dirty="0" err="1" smtClean="0">
                <a:effectLst>
                  <a:outerShdw blurRad="38100" dist="38100" dir="2700000" algn="tl">
                    <a:srgbClr val="C0C0C0"/>
                  </a:outerShdw>
                </a:effectLst>
              </a:rPr>
              <a:t>Undulators</a:t>
            </a:r>
            <a:r>
              <a:rPr lang="it-IT" sz="2400" dirty="0" smtClean="0">
                <a:effectLst>
                  <a:outerShdw blurRad="38100" dist="38100" dir="2700000" algn="tl">
                    <a:srgbClr val="C0C0C0"/>
                  </a:outerShdw>
                </a:effectLst>
              </a:rPr>
              <a:t> and </a:t>
            </a:r>
            <a:r>
              <a:rPr lang="it-IT" sz="2400" dirty="0" err="1" smtClean="0">
                <a:effectLst>
                  <a:outerShdw blurRad="38100" dist="38100" dir="2700000" algn="tl">
                    <a:srgbClr val="C0C0C0"/>
                  </a:outerShdw>
                </a:effectLst>
              </a:rPr>
              <a:t>Wiggles</a:t>
            </a:r>
            <a:r>
              <a:rPr lang="it-IT" sz="2400" dirty="0" smtClean="0"/>
              <a:t>” </a:t>
            </a:r>
            <a:r>
              <a:rPr lang="it-IT" sz="2400" i="1" dirty="0" smtClean="0"/>
              <a:t>Oxford Science </a:t>
            </a:r>
            <a:r>
              <a:rPr lang="it-IT" sz="2400" i="1" dirty="0" err="1" smtClean="0"/>
              <a:t>Publications</a:t>
            </a:r>
            <a:r>
              <a:rPr lang="it-IT" sz="2400" i="1" dirty="0" smtClean="0"/>
              <a:t>, pag 73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Temporal decoding</a:t>
            </a:r>
          </a:p>
        </p:txBody>
      </p:sp>
      <p:pic>
        <p:nvPicPr>
          <p:cNvPr id="44035" name="Picture 4"/>
          <p:cNvPicPr>
            <a:picLocks noChangeAspect="1" noChangeArrowheads="1"/>
          </p:cNvPicPr>
          <p:nvPr/>
        </p:nvPicPr>
        <p:blipFill>
          <a:blip r:embed="rId2"/>
          <a:srcRect/>
          <a:stretch>
            <a:fillRect/>
          </a:stretch>
        </p:blipFill>
        <p:spPr bwMode="auto">
          <a:xfrm>
            <a:off x="1619250" y="1700213"/>
            <a:ext cx="5942013" cy="2800350"/>
          </a:xfrm>
          <a:prstGeom prst="rect">
            <a:avLst/>
          </a:prstGeom>
          <a:noFill/>
          <a:ln w="9525">
            <a:noFill/>
            <a:miter lim="800000"/>
            <a:headEnd/>
            <a:tailEnd/>
          </a:ln>
        </p:spPr>
      </p:pic>
      <p:sp>
        <p:nvSpPr>
          <p:cNvPr id="44036" name="Rectangle 5"/>
          <p:cNvSpPr>
            <a:spLocks noGrp="1" noChangeArrowheads="1"/>
          </p:cNvSpPr>
          <p:nvPr>
            <p:ph type="body" idx="1"/>
          </p:nvPr>
        </p:nvSpPr>
        <p:spPr>
          <a:xfrm>
            <a:off x="611188" y="4437063"/>
            <a:ext cx="7877175" cy="1803400"/>
          </a:xfrm>
          <a:noFill/>
        </p:spPr>
        <p:txBody>
          <a:bodyPr/>
          <a:lstStyle/>
          <a:p>
            <a:pPr>
              <a:lnSpc>
                <a:spcPct val="80000"/>
              </a:lnSpc>
            </a:pPr>
            <a:r>
              <a:rPr lang="en-US" sz="2400" dirty="0" smtClean="0"/>
              <a:t>Resolution : duration of the gate beam, thickness of the SHG crystal</a:t>
            </a:r>
          </a:p>
          <a:p>
            <a:pPr>
              <a:lnSpc>
                <a:spcPct val="80000"/>
              </a:lnSpc>
            </a:pPr>
            <a:r>
              <a:rPr lang="en-US" sz="2400" dirty="0" smtClean="0"/>
              <a:t>100 </a:t>
            </a:r>
            <a:r>
              <a:rPr lang="en-US" sz="2400" dirty="0" err="1" smtClean="0"/>
              <a:t>fs</a:t>
            </a:r>
            <a:r>
              <a:rPr lang="en-US" sz="2400" dirty="0" smtClean="0"/>
              <a:t> or slightly better</a:t>
            </a:r>
          </a:p>
          <a:p>
            <a:pPr>
              <a:lnSpc>
                <a:spcPct val="80000"/>
              </a:lnSpc>
            </a:pPr>
            <a:r>
              <a:rPr lang="en-US" sz="2400" dirty="0" smtClean="0"/>
              <a:t>low efficiency SHG process, </a:t>
            </a:r>
            <a:r>
              <a:rPr lang="en-GB" sz="2400" dirty="0" smtClean="0"/>
              <a:t>approx. 1mJ laser pulse energy necessary</a:t>
            </a:r>
          </a:p>
          <a:p>
            <a:pPr>
              <a:lnSpc>
                <a:spcPct val="80000"/>
              </a:lnSpc>
            </a:pPr>
            <a:endParaRPr lang="en-US"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Temporal cont.</a:t>
            </a:r>
          </a:p>
        </p:txBody>
      </p:sp>
      <p:pic>
        <p:nvPicPr>
          <p:cNvPr id="45059" name="Picture 5"/>
          <p:cNvPicPr>
            <a:picLocks noChangeAspect="1" noChangeArrowheads="1"/>
          </p:cNvPicPr>
          <p:nvPr/>
        </p:nvPicPr>
        <p:blipFill>
          <a:blip r:embed="rId3"/>
          <a:srcRect/>
          <a:stretch>
            <a:fillRect/>
          </a:stretch>
        </p:blipFill>
        <p:spPr bwMode="auto">
          <a:xfrm>
            <a:off x="2555875" y="1773238"/>
            <a:ext cx="3892550" cy="2605087"/>
          </a:xfrm>
          <a:prstGeom prst="rect">
            <a:avLst/>
          </a:prstGeom>
          <a:noFill/>
          <a:ln w="9525">
            <a:noFill/>
            <a:miter lim="800000"/>
            <a:headEnd/>
            <a:tailEnd/>
          </a:ln>
        </p:spPr>
      </p:pic>
      <p:sp>
        <p:nvSpPr>
          <p:cNvPr id="45060" name="Rectangle 6"/>
          <p:cNvSpPr>
            <a:spLocks noGrp="1" noChangeArrowheads="1"/>
          </p:cNvSpPr>
          <p:nvPr>
            <p:ph type="body" idx="1"/>
          </p:nvPr>
        </p:nvSpPr>
        <p:spPr>
          <a:xfrm>
            <a:off x="611188" y="4581525"/>
            <a:ext cx="7877175" cy="1658938"/>
          </a:xfrm>
          <a:noFill/>
        </p:spPr>
        <p:txBody>
          <a:bodyPr/>
          <a:lstStyle/>
          <a:p>
            <a:pPr>
              <a:lnSpc>
                <a:spcPct val="90000"/>
              </a:lnSpc>
            </a:pPr>
            <a:r>
              <a:rPr lang="en-US" sz="2400" smtClean="0"/>
              <a:t>The short gate pulse overlaps with different temporal slices of the EO pulse at different spatial positions of the BBO crystal. Thus the temporal modulation of the EO pulse is transferred to spatial distribution of the SHG light.</a:t>
            </a:r>
          </a:p>
        </p:txBody>
      </p:sp>
      <p:sp>
        <p:nvSpPr>
          <p:cNvPr id="5" name="Segnaposto piè di pagina 4"/>
          <p:cNvSpPr>
            <a:spLocks noGrp="1"/>
          </p:cNvSpPr>
          <p:nvPr>
            <p:ph type="ftr" sz="quarter" idx="11"/>
          </p:nvPr>
        </p:nvSpPr>
        <p:spPr>
          <a:xfrm>
            <a:off x="3352800" y="6248400"/>
            <a:ext cx="2895600" cy="457200"/>
          </a:xfrm>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Spatial decoding</a:t>
            </a:r>
          </a:p>
        </p:txBody>
      </p:sp>
      <p:pic>
        <p:nvPicPr>
          <p:cNvPr id="46083"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27200" y="1500188"/>
            <a:ext cx="6273800" cy="1901825"/>
          </a:xfrm>
          <a:prstGeom prst="rect">
            <a:avLst/>
          </a:prstGeom>
          <a:noFill/>
          <a:ln w="9525">
            <a:noFill/>
            <a:miter lim="800000"/>
            <a:headEnd/>
            <a:tailEnd/>
          </a:ln>
        </p:spPr>
      </p:pic>
      <p:pic>
        <p:nvPicPr>
          <p:cNvPr id="46084"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76375" y="3141663"/>
            <a:ext cx="6194425" cy="3463925"/>
          </a:xfrm>
          <a:prstGeom prst="rect">
            <a:avLst/>
          </a:prstGeom>
          <a:noFill/>
          <a:ln w="9525" algn="ctr">
            <a:noFill/>
            <a:miter lim="800000"/>
            <a:headEnd/>
            <a:tailEnd/>
          </a:ln>
        </p:spPr>
      </p:pic>
      <p:sp>
        <p:nvSpPr>
          <p:cNvPr id="5" name="Segnaposto piè di pagina 4"/>
          <p:cNvSpPr>
            <a:spLocks noGrp="1"/>
          </p:cNvSpPr>
          <p:nvPr>
            <p:ph type="ftr" sz="quarter" idx="11"/>
          </p:nvPr>
        </p:nvSpPr>
        <p:spPr>
          <a:xfrm>
            <a:off x="3352800" y="6248400"/>
            <a:ext cx="2895600" cy="457200"/>
          </a:xfrm>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48131" name="Rectangle 2"/>
          <p:cNvSpPr>
            <a:spLocks noGrp="1" noChangeArrowheads="1"/>
          </p:cNvSpPr>
          <p:nvPr>
            <p:ph type="title"/>
          </p:nvPr>
        </p:nvSpPr>
        <p:spPr/>
        <p:txBody>
          <a:bodyPr/>
          <a:lstStyle/>
          <a:p>
            <a:pPr eaLnBrk="1" hangingPunct="1"/>
            <a:r>
              <a:rPr lang="it-IT" sz="3200" smtClean="0"/>
              <a:t>The problems of intercepting diagnostic</a:t>
            </a:r>
          </a:p>
        </p:txBody>
      </p:sp>
      <p:sp>
        <p:nvSpPr>
          <p:cNvPr id="48132" name="Rectangle 3"/>
          <p:cNvSpPr>
            <a:spLocks noGrp="1" noChangeArrowheads="1"/>
          </p:cNvSpPr>
          <p:nvPr>
            <p:ph type="body" idx="1"/>
          </p:nvPr>
        </p:nvSpPr>
        <p:spPr>
          <a:xfrm>
            <a:off x="684213" y="1981200"/>
            <a:ext cx="8208962" cy="4114800"/>
          </a:xfrm>
        </p:spPr>
        <p:txBody>
          <a:bodyPr/>
          <a:lstStyle/>
          <a:p>
            <a:pPr eaLnBrk="1" hangingPunct="1">
              <a:lnSpc>
                <a:spcPct val="90000"/>
              </a:lnSpc>
            </a:pPr>
            <a:r>
              <a:rPr lang="en-US" sz="2400" smtClean="0"/>
              <a:t>High charge</a:t>
            </a:r>
          </a:p>
          <a:p>
            <a:pPr eaLnBrk="1" hangingPunct="1">
              <a:lnSpc>
                <a:spcPct val="90000"/>
              </a:lnSpc>
            </a:pPr>
            <a:r>
              <a:rPr lang="en-US" sz="2400" smtClean="0"/>
              <a:t>Small beam dimension (between 50 </a:t>
            </a:r>
            <a:r>
              <a:rPr lang="en-US" sz="2400" smtClean="0">
                <a:latin typeface="Symbol" pitchFamily="18" charset="2"/>
              </a:rPr>
              <a:t>m</a:t>
            </a:r>
            <a:r>
              <a:rPr lang="en-US" sz="2400" smtClean="0"/>
              <a:t>m down to tens of nm)</a:t>
            </a:r>
          </a:p>
          <a:p>
            <a:pPr eaLnBrk="1" hangingPunct="1">
              <a:lnSpc>
                <a:spcPct val="90000"/>
              </a:lnSpc>
            </a:pPr>
            <a:r>
              <a:rPr lang="en-US" sz="2400" smtClean="0"/>
              <a:t>High repetition rate</a:t>
            </a:r>
          </a:p>
          <a:p>
            <a:pPr eaLnBrk="1" hangingPunct="1">
              <a:lnSpc>
                <a:spcPct val="90000"/>
              </a:lnSpc>
            </a:pPr>
            <a:r>
              <a:rPr lang="en-US" sz="2400" smtClean="0"/>
              <a:t>All the intercepting devices are damaged or destroyed from these kind of beams</a:t>
            </a:r>
          </a:p>
          <a:p>
            <a:pPr eaLnBrk="1" hangingPunct="1">
              <a:lnSpc>
                <a:spcPct val="90000"/>
              </a:lnSpc>
            </a:pPr>
            <a:r>
              <a:rPr lang="en-US" sz="2400" smtClean="0"/>
              <a:t>No wire scanners, no OTR screens, no scintillators</a:t>
            </a:r>
          </a:p>
          <a:p>
            <a:pPr eaLnBrk="1" hangingPunct="1">
              <a:lnSpc>
                <a:spcPct val="90000"/>
              </a:lnSpc>
            </a:pPr>
            <a:r>
              <a:rPr lang="en-US" sz="2400" smtClean="0"/>
              <a:t>There are good candidates for longitudinal diagnostic</a:t>
            </a:r>
          </a:p>
          <a:p>
            <a:pPr eaLnBrk="1" hangingPunct="1">
              <a:lnSpc>
                <a:spcPct val="90000"/>
              </a:lnSpc>
            </a:pPr>
            <a:r>
              <a:rPr lang="en-US" sz="2400" smtClean="0"/>
              <a:t>It is difficult to replace intercepting devices for transverse dimensions</a:t>
            </a:r>
          </a:p>
          <a:p>
            <a:pPr eaLnBrk="1" hangingPunct="1">
              <a:lnSpc>
                <a:spcPct val="90000"/>
              </a:lnSpc>
            </a:pPr>
            <a:r>
              <a:rPr lang="en-US" sz="2400" smtClean="0"/>
              <a:t>There are a lot of ideas in testing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4340" name="Rectangle 2"/>
          <p:cNvSpPr>
            <a:spLocks noGrp="1" noChangeArrowheads="1"/>
          </p:cNvSpPr>
          <p:nvPr>
            <p:ph type="title"/>
          </p:nvPr>
        </p:nvSpPr>
        <p:spPr/>
        <p:txBody>
          <a:bodyPr/>
          <a:lstStyle/>
          <a:p>
            <a:pPr eaLnBrk="1" hangingPunct="1"/>
            <a:r>
              <a:rPr lang="en-US" smtClean="0"/>
              <a:t>Laser Wire</a:t>
            </a:r>
          </a:p>
        </p:txBody>
      </p:sp>
      <p:sp>
        <p:nvSpPr>
          <p:cNvPr id="14341" name="Rectangle 3"/>
          <p:cNvSpPr>
            <a:spLocks noGrp="1" noChangeArrowheads="1"/>
          </p:cNvSpPr>
          <p:nvPr>
            <p:ph type="body" idx="1"/>
          </p:nvPr>
        </p:nvSpPr>
        <p:spPr>
          <a:xfrm>
            <a:off x="949325" y="4221163"/>
            <a:ext cx="7661275" cy="1874837"/>
          </a:xfrm>
        </p:spPr>
        <p:txBody>
          <a:bodyPr/>
          <a:lstStyle/>
          <a:p>
            <a:pPr eaLnBrk="1" hangingPunct="1">
              <a:lnSpc>
                <a:spcPct val="80000"/>
              </a:lnSpc>
            </a:pPr>
            <a:r>
              <a:rPr lang="en-US" sz="1400" smtClean="0"/>
              <a:t>Not intercepting device</a:t>
            </a:r>
          </a:p>
          <a:p>
            <a:pPr eaLnBrk="1" hangingPunct="1">
              <a:lnSpc>
                <a:spcPct val="80000"/>
              </a:lnSpc>
            </a:pPr>
            <a:r>
              <a:rPr lang="en-US" sz="1400" smtClean="0"/>
              <a:t>Multi shot measurement (bunch to bunch position jitter, laser pointing jitter, uncertainty in the laser light distribution at IP)</a:t>
            </a:r>
          </a:p>
          <a:p>
            <a:pPr eaLnBrk="1" hangingPunct="1">
              <a:lnSpc>
                <a:spcPct val="80000"/>
              </a:lnSpc>
            </a:pPr>
            <a:r>
              <a:rPr lang="en-US" sz="1400" smtClean="0"/>
              <a:t>Setup non easy</a:t>
            </a:r>
          </a:p>
          <a:p>
            <a:pPr eaLnBrk="1" hangingPunct="1">
              <a:lnSpc>
                <a:spcPct val="80000"/>
              </a:lnSpc>
            </a:pPr>
            <a:r>
              <a:rPr lang="en-US" sz="1400" smtClean="0"/>
              <a:t>Resolution limited from the laser wavelength</a:t>
            </a:r>
          </a:p>
          <a:p>
            <a:pPr eaLnBrk="1" hangingPunct="1">
              <a:lnSpc>
                <a:spcPct val="80000"/>
              </a:lnSpc>
            </a:pPr>
            <a:r>
              <a:rPr lang="en-US" sz="1400" smtClean="0"/>
              <a:t>Several effects to take into account</a:t>
            </a:r>
          </a:p>
          <a:p>
            <a:pPr eaLnBrk="1" hangingPunct="1">
              <a:lnSpc>
                <a:spcPct val="80000"/>
              </a:lnSpc>
            </a:pPr>
            <a:r>
              <a:rPr lang="en-US" sz="1400" smtClean="0"/>
              <a:t>I. Agapov, G. A. Blair, M. Woodley, “Beam emittance measurement with laser wire scanners in the International Linear Collider beam delivery system”, Physical review special topics- accelerators and beams 10, 112801 (2007)</a:t>
            </a:r>
          </a:p>
        </p:txBody>
      </p:sp>
      <p:sp>
        <p:nvSpPr>
          <p:cNvPr id="14342" name="Text Box 7"/>
          <p:cNvSpPr txBox="1">
            <a:spLocks noChangeArrowheads="1"/>
          </p:cNvSpPr>
          <p:nvPr/>
        </p:nvSpPr>
        <p:spPr bwMode="auto">
          <a:xfrm>
            <a:off x="7019925" y="1916113"/>
            <a:ext cx="1728788" cy="2047875"/>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Rayleigh range of the laser beam : distance between the focus and the point where the laser spot-size has diverged to        of its minimum value</a:t>
            </a:r>
          </a:p>
        </p:txBody>
      </p:sp>
      <p:graphicFrame>
        <p:nvGraphicFramePr>
          <p:cNvPr id="14338" name="Object 9"/>
          <p:cNvGraphicFramePr>
            <a:graphicFrameLocks noChangeAspect="1"/>
          </p:cNvGraphicFramePr>
          <p:nvPr/>
        </p:nvGraphicFramePr>
        <p:xfrm>
          <a:off x="8091488" y="3409950"/>
          <a:ext cx="288925" cy="258763"/>
        </p:xfrm>
        <a:graphic>
          <a:graphicData uri="http://schemas.openxmlformats.org/presentationml/2006/ole">
            <mc:AlternateContent xmlns:mc="http://schemas.openxmlformats.org/markup-compatibility/2006">
              <mc:Choice xmlns:v="urn:schemas-microsoft-com:vml" Requires="v">
                <p:oleObj spid="_x0000_s14342" name="Equation" r:id="rId4" imgW="241200" imgH="215640" progId="Equation.3">
                  <p:embed/>
                </p:oleObj>
              </mc:Choice>
              <mc:Fallback>
                <p:oleObj name="Equation" r:id="rId4" imgW="241200" imgH="21564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488" y="3409950"/>
                        <a:ext cx="288925" cy="258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4343"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850" y="1196975"/>
            <a:ext cx="4895850" cy="2660650"/>
          </a:xfrm>
          <a:prstGeom prst="rect">
            <a:avLst/>
          </a:prstGeom>
          <a:noFill/>
          <a:ln w="9525">
            <a:noFill/>
            <a:miter lim="800000"/>
            <a:headEnd/>
            <a:tailEnd/>
          </a:ln>
        </p:spPr>
      </p:pic>
      <p:pic>
        <p:nvPicPr>
          <p:cNvPr id="14344"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787900" y="1557338"/>
            <a:ext cx="2303463" cy="264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49155" name="Rectangle 2"/>
          <p:cNvSpPr>
            <a:spLocks noGrp="1" noChangeArrowheads="1"/>
          </p:cNvSpPr>
          <p:nvPr>
            <p:ph type="title"/>
          </p:nvPr>
        </p:nvSpPr>
        <p:spPr/>
        <p:txBody>
          <a:bodyPr/>
          <a:lstStyle/>
          <a:p>
            <a:pPr eaLnBrk="1" hangingPunct="1"/>
            <a:r>
              <a:rPr lang="it-IT" smtClean="0"/>
              <a:t>Laser interferometry</a:t>
            </a:r>
          </a:p>
        </p:txBody>
      </p:sp>
      <p:sp>
        <p:nvSpPr>
          <p:cNvPr id="49156" name="Rectangle 3"/>
          <p:cNvSpPr>
            <a:spLocks noGrp="1" noChangeArrowheads="1"/>
          </p:cNvSpPr>
          <p:nvPr>
            <p:ph type="body" idx="1"/>
          </p:nvPr>
        </p:nvSpPr>
        <p:spPr>
          <a:xfrm>
            <a:off x="971550" y="5157788"/>
            <a:ext cx="7661275" cy="863600"/>
          </a:xfrm>
        </p:spPr>
        <p:txBody>
          <a:bodyPr/>
          <a:lstStyle/>
          <a:p>
            <a:pPr eaLnBrk="1" hangingPunct="1">
              <a:lnSpc>
                <a:spcPct val="90000"/>
              </a:lnSpc>
            </a:pPr>
            <a:r>
              <a:rPr lang="en-US" sz="1800" smtClean="0"/>
              <a:t>Tsumoru Shintake, “ </a:t>
            </a:r>
            <a:r>
              <a:rPr lang="en-US" sz="1800" i="1" smtClean="0"/>
              <a:t>Proposal of a nanometer beam size monitor for e</a:t>
            </a:r>
            <a:r>
              <a:rPr lang="en-US" sz="1800" i="1" baseline="30000" smtClean="0"/>
              <a:t>+</a:t>
            </a:r>
            <a:r>
              <a:rPr lang="en-US" sz="1800" i="1" smtClean="0"/>
              <a:t>e</a:t>
            </a:r>
            <a:r>
              <a:rPr lang="en-US" sz="1800" i="1" baseline="30000" smtClean="0"/>
              <a:t>-</a:t>
            </a:r>
            <a:r>
              <a:rPr lang="en-US" sz="1800" i="1" smtClean="0"/>
              <a:t> linear collider</a:t>
            </a:r>
            <a:r>
              <a:rPr lang="en-US" sz="1800" smtClean="0"/>
              <a:t>”, Nuclear Instruments and methods in Physics Research A311 (1992) 453</a:t>
            </a:r>
          </a:p>
        </p:txBody>
      </p:sp>
      <p:pic>
        <p:nvPicPr>
          <p:cNvPr id="49157" name="Picture 4"/>
          <p:cNvPicPr>
            <a:picLocks noChangeAspect="1" noChangeArrowheads="1"/>
          </p:cNvPicPr>
          <p:nvPr/>
        </p:nvPicPr>
        <p:blipFill>
          <a:blip r:embed="rId3"/>
          <a:srcRect/>
          <a:stretch>
            <a:fillRect/>
          </a:stretch>
        </p:blipFill>
        <p:spPr bwMode="auto">
          <a:xfrm>
            <a:off x="179388" y="1700213"/>
            <a:ext cx="5518150" cy="3252787"/>
          </a:xfrm>
          <a:prstGeom prst="rect">
            <a:avLst/>
          </a:prstGeom>
          <a:noFill/>
          <a:ln w="9525">
            <a:noFill/>
            <a:miter lim="800000"/>
            <a:headEnd/>
            <a:tailEnd/>
          </a:ln>
        </p:spPr>
      </p:pic>
      <p:pic>
        <p:nvPicPr>
          <p:cNvPr id="49158" name="Picture 5" descr="fringe spaci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29250" y="1268413"/>
            <a:ext cx="371475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50179" name="Rectangle 2"/>
          <p:cNvSpPr>
            <a:spLocks noGrp="1" noChangeArrowheads="1"/>
          </p:cNvSpPr>
          <p:nvPr>
            <p:ph type="title"/>
          </p:nvPr>
        </p:nvSpPr>
        <p:spPr/>
        <p:txBody>
          <a:bodyPr/>
          <a:lstStyle/>
          <a:p>
            <a:pPr eaLnBrk="1" hangingPunct="1"/>
            <a:r>
              <a:rPr lang="en-US" smtClean="0"/>
              <a:t>Conclusions</a:t>
            </a:r>
          </a:p>
        </p:txBody>
      </p:sp>
      <p:sp>
        <p:nvSpPr>
          <p:cNvPr id="50180" name="Rectangle 3"/>
          <p:cNvSpPr>
            <a:spLocks noGrp="1" noChangeArrowheads="1"/>
          </p:cNvSpPr>
          <p:nvPr>
            <p:ph type="body" idx="1"/>
          </p:nvPr>
        </p:nvSpPr>
        <p:spPr/>
        <p:txBody>
          <a:bodyPr/>
          <a:lstStyle/>
          <a:p>
            <a:pPr eaLnBrk="1" hangingPunct="1"/>
            <a:r>
              <a:rPr lang="en-US" sz="2800" smtClean="0"/>
              <a:t>High brightness beam demands particular diagnostic techniques</a:t>
            </a:r>
          </a:p>
          <a:p>
            <a:pPr eaLnBrk="1" hangingPunct="1"/>
            <a:r>
              <a:rPr lang="en-US" sz="2800" smtClean="0"/>
              <a:t>Especially non intercepting diagnostics are strongly recommended </a:t>
            </a:r>
          </a:p>
          <a:p>
            <a:pPr eaLnBrk="1" hangingPunct="1"/>
            <a:r>
              <a:rPr lang="en-US" sz="2800" smtClean="0"/>
              <a:t>Some of them are already state of the art</a:t>
            </a:r>
          </a:p>
          <a:p>
            <a:pPr eaLnBrk="1" hangingPunct="1"/>
            <a:r>
              <a:rPr lang="en-US" sz="2800" smtClean="0"/>
              <a:t>Some others are still developing</a:t>
            </a:r>
          </a:p>
          <a:p>
            <a:pPr eaLnBrk="1" hangingPunct="1"/>
            <a:r>
              <a:rPr lang="en-US" sz="2800" smtClean="0"/>
              <a:t>New ideas are daily tested, so if you want your part of glory start to think about today!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5"/>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1031" name="Rectangle 2"/>
          <p:cNvSpPr>
            <a:spLocks noGrp="1" noChangeArrowheads="1"/>
          </p:cNvSpPr>
          <p:nvPr>
            <p:ph type="title"/>
          </p:nvPr>
        </p:nvSpPr>
        <p:spPr/>
        <p:txBody>
          <a:bodyPr/>
          <a:lstStyle/>
          <a:p>
            <a:pPr eaLnBrk="1" hangingPunct="1"/>
            <a:r>
              <a:rPr lang="it-IT" smtClean="0"/>
              <a:t>Definitions of Brightness</a:t>
            </a:r>
          </a:p>
        </p:txBody>
      </p:sp>
      <p:graphicFrame>
        <p:nvGraphicFramePr>
          <p:cNvPr id="1026" name="Object 4"/>
          <p:cNvGraphicFramePr>
            <a:graphicFrameLocks noGrp="1" noChangeAspect="1"/>
          </p:cNvGraphicFramePr>
          <p:nvPr>
            <p:ph sz="half" idx="1"/>
          </p:nvPr>
        </p:nvGraphicFramePr>
        <p:xfrm>
          <a:off x="900113" y="1928802"/>
          <a:ext cx="1295400" cy="758825"/>
        </p:xfrm>
        <a:graphic>
          <a:graphicData uri="http://schemas.openxmlformats.org/presentationml/2006/ole">
            <mc:AlternateContent xmlns:mc="http://schemas.openxmlformats.org/markup-compatibility/2006">
              <mc:Choice xmlns:v="urn:schemas-microsoft-com:vml" Requires="v">
                <p:oleObj spid="_x0000_s1039" name="Equation" r:id="rId4" imgW="672840" imgH="393480" progId="Equation.3">
                  <p:embed/>
                </p:oleObj>
              </mc:Choice>
              <mc:Fallback>
                <p:oleObj name="Equation" r:id="rId4" imgW="67284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928802"/>
                        <a:ext cx="1295400" cy="758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Text Box 6"/>
          <p:cNvSpPr txBox="1">
            <a:spLocks noChangeArrowheads="1"/>
          </p:cNvSpPr>
          <p:nvPr/>
        </p:nvSpPr>
        <p:spPr bwMode="auto">
          <a:xfrm>
            <a:off x="827088" y="2928934"/>
            <a:ext cx="4608512" cy="915987"/>
          </a:xfrm>
          <a:prstGeom prst="rect">
            <a:avLst/>
          </a:prstGeom>
          <a:noFill/>
          <a:ln w="9525">
            <a:noFill/>
            <a:miter lim="800000"/>
            <a:headEnd/>
            <a:tailEnd/>
          </a:ln>
        </p:spPr>
        <p:txBody>
          <a:bodyPr>
            <a:spAutoFit/>
          </a:bodyPr>
          <a:lstStyle/>
          <a:p>
            <a:pPr>
              <a:spcBef>
                <a:spcPct val="50000"/>
              </a:spcBef>
            </a:pPr>
            <a:r>
              <a:rPr lang="en-US">
                <a:latin typeface="Calibri" pitchFamily="34" charset="0"/>
              </a:rPr>
              <a:t>For many practical application it is more meaningful to know the total beam current that can be in a 4 dimensional trace space V</a:t>
            </a:r>
            <a:r>
              <a:rPr lang="en-US" baseline="-25000">
                <a:latin typeface="Calibri" pitchFamily="34" charset="0"/>
              </a:rPr>
              <a:t>4</a:t>
            </a:r>
            <a:r>
              <a:rPr lang="en-US">
                <a:latin typeface="Calibri" pitchFamily="34" charset="0"/>
              </a:rPr>
              <a:t>.</a:t>
            </a:r>
          </a:p>
        </p:txBody>
      </p:sp>
      <p:graphicFrame>
        <p:nvGraphicFramePr>
          <p:cNvPr id="1027" name="Object 7"/>
          <p:cNvGraphicFramePr>
            <a:graphicFrameLocks noGrp="1" noChangeAspect="1"/>
          </p:cNvGraphicFramePr>
          <p:nvPr>
            <p:ph sz="half" idx="2"/>
          </p:nvPr>
        </p:nvGraphicFramePr>
        <p:xfrm>
          <a:off x="5508625" y="3001959"/>
          <a:ext cx="865188" cy="795337"/>
        </p:xfrm>
        <a:graphic>
          <a:graphicData uri="http://schemas.openxmlformats.org/presentationml/2006/ole">
            <mc:AlternateContent xmlns:mc="http://schemas.openxmlformats.org/markup-compatibility/2006">
              <mc:Choice xmlns:v="urn:schemas-microsoft-com:vml" Requires="v">
                <p:oleObj spid="_x0000_s1040" name="Equation" r:id="rId6" imgW="469800" imgH="431640" progId="Equation.3">
                  <p:embed/>
                </p:oleObj>
              </mc:Choice>
              <mc:Fallback>
                <p:oleObj name="Equation" r:id="rId6" imgW="469800" imgH="4316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3001959"/>
                        <a:ext cx="865188"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28" name="Object 11"/>
          <p:cNvGraphicFramePr>
            <a:graphicFrameLocks noChangeAspect="1"/>
          </p:cNvGraphicFramePr>
          <p:nvPr/>
        </p:nvGraphicFramePr>
        <p:xfrm>
          <a:off x="4191020" y="4071942"/>
          <a:ext cx="1536700" cy="911225"/>
        </p:xfrm>
        <a:graphic>
          <a:graphicData uri="http://schemas.openxmlformats.org/presentationml/2006/ole">
            <mc:AlternateContent xmlns:mc="http://schemas.openxmlformats.org/markup-compatibility/2006">
              <mc:Choice xmlns:v="urn:schemas-microsoft-com:vml" Requires="v">
                <p:oleObj spid="_x0000_s1041" name="Equation" r:id="rId8" imgW="749160" imgH="444240" progId="Equation.3">
                  <p:embed/>
                </p:oleObj>
              </mc:Choice>
              <mc:Fallback>
                <p:oleObj name="Equation" r:id="rId8" imgW="749160" imgH="4442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20" y="4071942"/>
                        <a:ext cx="1536700" cy="911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3" name="Text Box 13"/>
          <p:cNvSpPr txBox="1">
            <a:spLocks noChangeArrowheads="1"/>
          </p:cNvSpPr>
          <p:nvPr/>
        </p:nvSpPr>
        <p:spPr bwMode="auto">
          <a:xfrm>
            <a:off x="5846782" y="4287842"/>
            <a:ext cx="1511300" cy="366713"/>
          </a:xfrm>
          <a:prstGeom prst="rect">
            <a:avLst/>
          </a:prstGeom>
          <a:noFill/>
          <a:ln w="9525">
            <a:noFill/>
            <a:miter lim="800000"/>
            <a:headEnd/>
            <a:tailEnd/>
          </a:ln>
        </p:spPr>
        <p:txBody>
          <a:bodyPr>
            <a:spAutoFit/>
          </a:bodyPr>
          <a:lstStyle/>
          <a:p>
            <a:pPr>
              <a:spcBef>
                <a:spcPct val="50000"/>
              </a:spcBef>
            </a:pPr>
            <a:r>
              <a:rPr lang="it-IT"/>
              <a:t>[A/(m-rad)</a:t>
            </a:r>
            <a:r>
              <a:rPr lang="it-IT" baseline="30000"/>
              <a:t>2</a:t>
            </a:r>
            <a:r>
              <a:rPr lang="it-IT"/>
              <a:t>]</a:t>
            </a:r>
          </a:p>
        </p:txBody>
      </p:sp>
      <p:sp>
        <p:nvSpPr>
          <p:cNvPr id="1034" name="Text Box 14"/>
          <p:cNvSpPr txBox="1">
            <a:spLocks noChangeArrowheads="1"/>
          </p:cNvSpPr>
          <p:nvPr/>
        </p:nvSpPr>
        <p:spPr bwMode="auto">
          <a:xfrm>
            <a:off x="806470" y="4144967"/>
            <a:ext cx="3240087" cy="915988"/>
          </a:xfrm>
          <a:prstGeom prst="rect">
            <a:avLst/>
          </a:prstGeom>
          <a:noFill/>
          <a:ln w="9525">
            <a:noFill/>
            <a:miter lim="800000"/>
            <a:headEnd/>
            <a:tailEnd/>
          </a:ln>
        </p:spPr>
        <p:txBody>
          <a:bodyPr>
            <a:spAutoFit/>
          </a:bodyPr>
          <a:lstStyle/>
          <a:p>
            <a:pPr>
              <a:spcBef>
                <a:spcPct val="50000"/>
              </a:spcBef>
            </a:pPr>
            <a:r>
              <a:rPr lang="en-US">
                <a:latin typeface="Calibri" pitchFamily="34" charset="0"/>
              </a:rPr>
              <a:t>For particle distribution whose boundary in 4D trace space is defined by an hyperellipsoid</a:t>
            </a:r>
          </a:p>
        </p:txBody>
      </p:sp>
      <p:graphicFrame>
        <p:nvGraphicFramePr>
          <p:cNvPr id="1029" name="Object 17"/>
          <p:cNvGraphicFramePr>
            <a:graphicFrameLocks noChangeAspect="1"/>
          </p:cNvGraphicFramePr>
          <p:nvPr/>
        </p:nvGraphicFramePr>
        <p:xfrm>
          <a:off x="1042988" y="5286388"/>
          <a:ext cx="1849437" cy="911225"/>
        </p:xfrm>
        <a:graphic>
          <a:graphicData uri="http://schemas.openxmlformats.org/presentationml/2006/ole">
            <mc:AlternateContent xmlns:mc="http://schemas.openxmlformats.org/markup-compatibility/2006">
              <mc:Choice xmlns:v="urn:schemas-microsoft-com:vml" Requires="v">
                <p:oleObj spid="_x0000_s1042" name="Equation" r:id="rId10" imgW="901440" imgH="444240" progId="Equation.3">
                  <p:embed/>
                </p:oleObj>
              </mc:Choice>
              <mc:Fallback>
                <p:oleObj name="Equation" r:id="rId10" imgW="901440" imgH="44424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988" y="5286388"/>
                        <a:ext cx="1849437" cy="911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5" name="Text Box 18"/>
          <p:cNvSpPr txBox="1">
            <a:spLocks noChangeArrowheads="1"/>
          </p:cNvSpPr>
          <p:nvPr/>
        </p:nvSpPr>
        <p:spPr bwMode="auto">
          <a:xfrm>
            <a:off x="3203575" y="5500680"/>
            <a:ext cx="3240088"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Normalized Brightness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1507" name="Rectangle 2"/>
          <p:cNvSpPr>
            <a:spLocks noGrp="1" noChangeArrowheads="1"/>
          </p:cNvSpPr>
          <p:nvPr>
            <p:ph type="title"/>
          </p:nvPr>
        </p:nvSpPr>
        <p:spPr/>
        <p:txBody>
          <a:bodyPr/>
          <a:lstStyle/>
          <a:p>
            <a:pPr eaLnBrk="1" hangingPunct="1"/>
            <a:r>
              <a:rPr lang="it-IT" smtClean="0"/>
              <a:t>But</a:t>
            </a:r>
          </a:p>
        </p:txBody>
      </p:sp>
      <p:sp>
        <p:nvSpPr>
          <p:cNvPr id="21508" name="Rectangle 3"/>
          <p:cNvSpPr>
            <a:spLocks noGrp="1" noChangeArrowheads="1"/>
          </p:cNvSpPr>
          <p:nvPr>
            <p:ph type="body" idx="1"/>
          </p:nvPr>
        </p:nvSpPr>
        <p:spPr/>
        <p:txBody>
          <a:bodyPr/>
          <a:lstStyle/>
          <a:p>
            <a:pPr eaLnBrk="1" hangingPunct="1">
              <a:lnSpc>
                <a:spcPct val="90000"/>
              </a:lnSpc>
            </a:pPr>
            <a:r>
              <a:rPr lang="en-US" dirty="0" smtClean="0"/>
              <a:t>Often the factor 2/</a:t>
            </a:r>
            <a:r>
              <a:rPr lang="en-US" dirty="0" smtClean="0">
                <a:latin typeface="Symbol" pitchFamily="18" charset="2"/>
              </a:rPr>
              <a:t>p</a:t>
            </a:r>
            <a:r>
              <a:rPr lang="en-US" baseline="30000" dirty="0" smtClean="0"/>
              <a:t>2</a:t>
            </a:r>
            <a:r>
              <a:rPr lang="en-US" dirty="0" smtClean="0"/>
              <a:t> is left out in literature</a:t>
            </a:r>
          </a:p>
          <a:p>
            <a:pPr eaLnBrk="1" hangingPunct="1">
              <a:lnSpc>
                <a:spcPct val="90000"/>
              </a:lnSpc>
            </a:pPr>
            <a:r>
              <a:rPr lang="en-US" dirty="0" smtClean="0"/>
              <a:t>Often the RMS </a:t>
            </a:r>
            <a:r>
              <a:rPr lang="en-US" dirty="0" err="1" smtClean="0"/>
              <a:t>emittance</a:t>
            </a:r>
            <a:r>
              <a:rPr lang="en-US" dirty="0" smtClean="0"/>
              <a:t> is used in place of effective </a:t>
            </a:r>
            <a:r>
              <a:rPr lang="en-US" dirty="0" err="1" smtClean="0"/>
              <a:t>emittance</a:t>
            </a:r>
            <a:r>
              <a:rPr lang="en-US" dirty="0" smtClean="0"/>
              <a:t> and so there is another factor to take into the account</a:t>
            </a:r>
          </a:p>
          <a:p>
            <a:pPr eaLnBrk="1" hangingPunct="1">
              <a:lnSpc>
                <a:spcPct val="90000"/>
              </a:lnSpc>
            </a:pPr>
            <a:r>
              <a:rPr lang="en-US" dirty="0" smtClean="0"/>
              <a:t>So it is important to agree on the brightness definition, but the difference can be also in numerical factors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052" name="Rectangle 2"/>
          <p:cNvSpPr>
            <a:spLocks noGrp="1" noChangeArrowheads="1"/>
          </p:cNvSpPr>
          <p:nvPr>
            <p:ph type="title"/>
          </p:nvPr>
        </p:nvSpPr>
        <p:spPr/>
        <p:txBody>
          <a:bodyPr/>
          <a:lstStyle/>
          <a:p>
            <a:pPr eaLnBrk="1" hangingPunct="1"/>
            <a:r>
              <a:rPr lang="it-IT" smtClean="0"/>
              <a:t>Brilliance</a:t>
            </a:r>
          </a:p>
        </p:txBody>
      </p:sp>
      <p:graphicFrame>
        <p:nvGraphicFramePr>
          <p:cNvPr id="2050" name="Object 4"/>
          <p:cNvGraphicFramePr>
            <a:graphicFrameLocks noGrp="1" noChangeAspect="1"/>
          </p:cNvGraphicFramePr>
          <p:nvPr>
            <p:ph idx="1"/>
          </p:nvPr>
        </p:nvGraphicFramePr>
        <p:xfrm>
          <a:off x="684213" y="1714500"/>
          <a:ext cx="3560762" cy="1304925"/>
        </p:xfrm>
        <a:graphic>
          <a:graphicData uri="http://schemas.openxmlformats.org/presentationml/2006/ole">
            <mc:AlternateContent xmlns:mc="http://schemas.openxmlformats.org/markup-compatibility/2006">
              <mc:Choice xmlns:v="urn:schemas-microsoft-com:vml" Requires="v">
                <p:oleObj spid="_x0000_s2054" name="Equation" r:id="rId4" imgW="1143000" imgH="419040" progId="Equation.3">
                  <p:embed/>
                </p:oleObj>
              </mc:Choice>
              <mc:Fallback>
                <p:oleObj name="Equation" r:id="rId4" imgW="114300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714500"/>
                        <a:ext cx="3560762" cy="1304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53" name="Text Box 6"/>
          <p:cNvSpPr txBox="1">
            <a:spLocks noChangeArrowheads="1"/>
          </p:cNvSpPr>
          <p:nvPr/>
        </p:nvSpPr>
        <p:spPr bwMode="auto">
          <a:xfrm>
            <a:off x="4284663" y="2217738"/>
            <a:ext cx="4391025" cy="366712"/>
          </a:xfrm>
          <a:prstGeom prst="rect">
            <a:avLst/>
          </a:prstGeom>
          <a:noFill/>
          <a:ln w="9525">
            <a:noFill/>
            <a:miter lim="800000"/>
            <a:headEnd/>
            <a:tailEnd/>
          </a:ln>
        </p:spPr>
        <p:txBody>
          <a:bodyPr>
            <a:spAutoFit/>
          </a:bodyPr>
          <a:lstStyle/>
          <a:p>
            <a:pPr>
              <a:spcBef>
                <a:spcPct val="50000"/>
              </a:spcBef>
            </a:pPr>
            <a:r>
              <a:rPr lang="it-IT">
                <a:latin typeface="Calibri" pitchFamily="34" charset="0"/>
              </a:rPr>
              <a:t>Photons/ (s mm</a:t>
            </a:r>
            <a:r>
              <a:rPr lang="it-IT" baseline="30000">
                <a:latin typeface="Calibri" pitchFamily="34" charset="0"/>
              </a:rPr>
              <a:t>2</a:t>
            </a:r>
            <a:r>
              <a:rPr lang="it-IT">
                <a:latin typeface="Calibri" pitchFamily="34" charset="0"/>
              </a:rPr>
              <a:t> mrad</a:t>
            </a:r>
            <a:r>
              <a:rPr lang="it-IT" baseline="30000">
                <a:latin typeface="Calibri" pitchFamily="34" charset="0"/>
              </a:rPr>
              <a:t>2</a:t>
            </a:r>
            <a:r>
              <a:rPr lang="it-IT">
                <a:latin typeface="Calibri" pitchFamily="34" charset="0"/>
              </a:rPr>
              <a:t> 0.1% of bandwidth)</a:t>
            </a:r>
          </a:p>
        </p:txBody>
      </p:sp>
      <p:sp>
        <p:nvSpPr>
          <p:cNvPr id="2054" name="Text Box 7"/>
          <p:cNvSpPr txBox="1">
            <a:spLocks noChangeArrowheads="1"/>
          </p:cNvSpPr>
          <p:nvPr/>
        </p:nvSpPr>
        <p:spPr bwMode="auto">
          <a:xfrm>
            <a:off x="714375" y="3143250"/>
            <a:ext cx="7488238" cy="307777"/>
          </a:xfrm>
          <a:prstGeom prst="rect">
            <a:avLst/>
          </a:prstGeom>
          <a:noFill/>
          <a:ln w="9525">
            <a:noFill/>
            <a:miter lim="800000"/>
            <a:headEnd/>
            <a:tailEnd/>
          </a:ln>
        </p:spPr>
        <p:txBody>
          <a:bodyPr>
            <a:spAutoFit/>
          </a:bodyPr>
          <a:lstStyle/>
          <a:p>
            <a:pPr>
              <a:spcBef>
                <a:spcPct val="50000"/>
              </a:spcBef>
              <a:defRPr/>
            </a:pPr>
            <a:r>
              <a:rPr lang="en-US" sz="1400" dirty="0" smtClean="0">
                <a:latin typeface="+mn-lt"/>
              </a:rPr>
              <a:t>H. </a:t>
            </a:r>
            <a:r>
              <a:rPr lang="en-US" sz="1400" dirty="0" err="1" smtClean="0">
                <a:latin typeface="+mn-lt"/>
              </a:rPr>
              <a:t>Wiedeman</a:t>
            </a:r>
            <a:r>
              <a:rPr lang="en-US" sz="1400" dirty="0" smtClean="0">
                <a:latin typeface="+mn-lt"/>
              </a:rPr>
              <a:t> </a:t>
            </a:r>
            <a:r>
              <a:rPr lang="en-US" sz="1400" dirty="0">
                <a:latin typeface="+mn-lt"/>
              </a:rPr>
              <a:t>uses the name </a:t>
            </a:r>
            <a:r>
              <a:rPr lang="en-US" sz="1400" dirty="0" smtClean="0">
                <a:latin typeface="+mn-lt"/>
              </a:rPr>
              <a:t>“spectral brightness” </a:t>
            </a:r>
            <a:r>
              <a:rPr lang="en-US" sz="1400" dirty="0">
                <a:latin typeface="+mn-lt"/>
              </a:rPr>
              <a:t>for  photons</a:t>
            </a:r>
          </a:p>
        </p:txBody>
      </p:sp>
      <p:sp>
        <p:nvSpPr>
          <p:cNvPr id="8" name="CasellaDiTesto 7"/>
          <p:cNvSpPr txBox="1"/>
          <p:nvPr/>
        </p:nvSpPr>
        <p:spPr>
          <a:xfrm>
            <a:off x="714375" y="3683000"/>
            <a:ext cx="7786688" cy="2030413"/>
          </a:xfrm>
          <a:prstGeom prst="rect">
            <a:avLst/>
          </a:prstGeom>
          <a:noFill/>
        </p:spPr>
        <p:txBody>
          <a:bodyPr>
            <a:spAutoFit/>
          </a:bodyPr>
          <a:lstStyle/>
          <a:p>
            <a:pPr>
              <a:defRPr/>
            </a:pPr>
            <a:r>
              <a:rPr lang="en-US" sz="1400" u="sng" dirty="0">
                <a:latin typeface="+mn-lt"/>
              </a:rPr>
              <a:t>Report of the Working Group on Synchrotron Radiation Nomenclature – brightness, spectral brightness or brilliance? </a:t>
            </a:r>
          </a:p>
          <a:p>
            <a:pPr>
              <a:defRPr/>
            </a:pPr>
            <a:endParaRPr lang="en-US" sz="1400" dirty="0">
              <a:latin typeface="+mn-lt"/>
            </a:endParaRPr>
          </a:p>
          <a:p>
            <a:pPr>
              <a:defRPr/>
            </a:pPr>
            <a:r>
              <a:rPr lang="en-US" sz="1400" dirty="0">
                <a:latin typeface="+mn-lt"/>
              </a:rPr>
              <a:t>The conclusion reached is that the term spectral brightness best describes this quantity. Brightness maintains the generally accepted concept of intensity per unit source size and divergence, while the adjective spectral conveys the scientific importance of the number of photons in a given bandwidth, particularly for experiments such as inelastic and/or nuclear resonant scattering.</a:t>
            </a:r>
          </a:p>
          <a:p>
            <a:pPr>
              <a:defRPr/>
            </a:pPr>
            <a:endParaRPr lang="en-US" sz="1400" dirty="0">
              <a:latin typeface="+mn-lt"/>
            </a:endParaRPr>
          </a:p>
          <a:p>
            <a:pPr>
              <a:defRPr/>
            </a:pPr>
            <a:r>
              <a:rPr lang="sv-SE" sz="1400" dirty="0">
                <a:latin typeface="+mn-lt"/>
              </a:rPr>
              <a:t>J. Synchrotron Rad. (2005). 12, 385</a:t>
            </a:r>
            <a:endParaRPr lang="en-US" sz="1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2531" name="Rectangle 2"/>
          <p:cNvSpPr>
            <a:spLocks noGrp="1" noChangeArrowheads="1"/>
          </p:cNvSpPr>
          <p:nvPr>
            <p:ph type="title"/>
          </p:nvPr>
        </p:nvSpPr>
        <p:spPr/>
        <p:txBody>
          <a:bodyPr/>
          <a:lstStyle/>
          <a:p>
            <a:pPr eaLnBrk="1" hangingPunct="1"/>
            <a:r>
              <a:rPr lang="it-IT" smtClean="0"/>
              <a:t>Parameters to measure</a:t>
            </a:r>
          </a:p>
        </p:txBody>
      </p:sp>
      <p:sp>
        <p:nvSpPr>
          <p:cNvPr id="22532" name="Rectangle 3"/>
          <p:cNvSpPr>
            <a:spLocks noGrp="1" noChangeArrowheads="1"/>
          </p:cNvSpPr>
          <p:nvPr>
            <p:ph type="body" idx="1"/>
          </p:nvPr>
        </p:nvSpPr>
        <p:spPr>
          <a:xfrm>
            <a:off x="949325" y="1981200"/>
            <a:ext cx="7661275" cy="4305320"/>
          </a:xfrm>
        </p:spPr>
        <p:txBody>
          <a:bodyPr>
            <a:normAutofit lnSpcReduction="10000"/>
          </a:bodyPr>
          <a:lstStyle/>
          <a:p>
            <a:pPr eaLnBrk="1" hangingPunct="1">
              <a:lnSpc>
                <a:spcPct val="90000"/>
              </a:lnSpc>
            </a:pPr>
            <a:r>
              <a:rPr lang="en-US" sz="2400" dirty="0" smtClean="0"/>
              <a:t>High brightness can be achieved with small </a:t>
            </a:r>
            <a:r>
              <a:rPr lang="en-US" sz="2400" dirty="0" err="1" smtClean="0"/>
              <a:t>emittance</a:t>
            </a:r>
            <a:r>
              <a:rPr lang="en-US" sz="2400" dirty="0" smtClean="0"/>
              <a:t>, high current or both</a:t>
            </a:r>
          </a:p>
          <a:p>
            <a:pPr eaLnBrk="1" hangingPunct="1">
              <a:lnSpc>
                <a:spcPct val="90000"/>
              </a:lnSpc>
            </a:pPr>
            <a:r>
              <a:rPr lang="en-US" sz="2400" u="sng" dirty="0" smtClean="0"/>
              <a:t>Longitudinal</a:t>
            </a:r>
            <a:r>
              <a:rPr lang="en-US" sz="2400" dirty="0" smtClean="0"/>
              <a:t> and </a:t>
            </a:r>
            <a:r>
              <a:rPr lang="en-US" sz="2400" u="sng" dirty="0" smtClean="0"/>
              <a:t>transverse</a:t>
            </a:r>
            <a:r>
              <a:rPr lang="en-US" sz="2400" dirty="0" smtClean="0"/>
              <a:t> parameters must be measured </a:t>
            </a:r>
          </a:p>
          <a:p>
            <a:pPr eaLnBrk="1" hangingPunct="1">
              <a:lnSpc>
                <a:spcPct val="90000"/>
              </a:lnSpc>
            </a:pPr>
            <a:r>
              <a:rPr lang="en-US" sz="2400" dirty="0" smtClean="0"/>
              <a:t>High charge and small </a:t>
            </a:r>
            <a:r>
              <a:rPr lang="en-US" sz="2400" dirty="0" err="1" smtClean="0"/>
              <a:t>emittance</a:t>
            </a:r>
            <a:r>
              <a:rPr lang="en-US" sz="2400" dirty="0" smtClean="0"/>
              <a:t> -&gt; high power density beam </a:t>
            </a:r>
          </a:p>
          <a:p>
            <a:pPr eaLnBrk="1" hangingPunct="1">
              <a:lnSpc>
                <a:spcPct val="90000"/>
              </a:lnSpc>
            </a:pPr>
            <a:r>
              <a:rPr lang="en-US" sz="2400" dirty="0" smtClean="0"/>
              <a:t>Low charge, very short bunch length</a:t>
            </a:r>
          </a:p>
          <a:p>
            <a:pPr eaLnBrk="1" hangingPunct="1">
              <a:lnSpc>
                <a:spcPct val="90000"/>
              </a:lnSpc>
            </a:pPr>
            <a:r>
              <a:rPr lang="en-US" sz="2400" dirty="0" smtClean="0"/>
              <a:t>We focus our attention on </a:t>
            </a:r>
            <a:r>
              <a:rPr lang="en-US" sz="2400" dirty="0" err="1" smtClean="0"/>
              <a:t>linac</a:t>
            </a:r>
            <a:r>
              <a:rPr lang="en-US" sz="2400" dirty="0" smtClean="0"/>
              <a:t> or transfer line where it is possible to use intercepting diagnostic</a:t>
            </a:r>
          </a:p>
          <a:p>
            <a:pPr eaLnBrk="1" hangingPunct="1">
              <a:lnSpc>
                <a:spcPct val="90000"/>
              </a:lnSpc>
            </a:pPr>
            <a:r>
              <a:rPr lang="en-US" sz="2400" dirty="0" smtClean="0"/>
              <a:t>For some applications, it is needed to measure also the transverse parameters in different longitudinal positions (correlation)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dirty="0" err="1" smtClean="0"/>
              <a:t>Cern</a:t>
            </a:r>
            <a:r>
              <a:rPr lang="it-IT" dirty="0" smtClean="0"/>
              <a:t> </a:t>
            </a:r>
            <a:r>
              <a:rPr lang="it-IT" dirty="0" err="1" smtClean="0"/>
              <a:t>Acceleator</a:t>
            </a:r>
            <a:r>
              <a:rPr lang="it-IT" dirty="0" smtClean="0"/>
              <a:t> </a:t>
            </a:r>
            <a:r>
              <a:rPr lang="it-IT" dirty="0" err="1" smtClean="0"/>
              <a:t>School</a:t>
            </a:r>
            <a:r>
              <a:rPr lang="it-IT" dirty="0" smtClean="0"/>
              <a:t> </a:t>
            </a:r>
            <a:r>
              <a:rPr lang="it-IT" dirty="0" err="1" smtClean="0"/>
              <a:t>Chios</a:t>
            </a:r>
            <a:r>
              <a:rPr lang="it-IT" dirty="0" smtClean="0"/>
              <a:t> 2011</a:t>
            </a:r>
            <a:endParaRPr lang="it-IT" dirty="0"/>
          </a:p>
        </p:txBody>
      </p:sp>
      <p:sp>
        <p:nvSpPr>
          <p:cNvPr id="23555" name="Rectangle 2"/>
          <p:cNvSpPr>
            <a:spLocks noGrp="1" noChangeArrowheads="1"/>
          </p:cNvSpPr>
          <p:nvPr>
            <p:ph type="title"/>
          </p:nvPr>
        </p:nvSpPr>
        <p:spPr/>
        <p:txBody>
          <a:bodyPr/>
          <a:lstStyle/>
          <a:p>
            <a:pPr eaLnBrk="1" hangingPunct="1"/>
            <a:r>
              <a:rPr lang="it-IT" smtClean="0"/>
              <a:t>Transverse parameters</a:t>
            </a:r>
          </a:p>
        </p:txBody>
      </p:sp>
      <p:sp>
        <p:nvSpPr>
          <p:cNvPr id="23556" name="Rectangle 3"/>
          <p:cNvSpPr>
            <a:spLocks noGrp="1" noChangeArrowheads="1"/>
          </p:cNvSpPr>
          <p:nvPr>
            <p:ph type="body" idx="1"/>
          </p:nvPr>
        </p:nvSpPr>
        <p:spPr/>
        <p:txBody>
          <a:bodyPr/>
          <a:lstStyle/>
          <a:p>
            <a:pPr eaLnBrk="1" hangingPunct="1">
              <a:lnSpc>
                <a:spcPct val="90000"/>
              </a:lnSpc>
            </a:pPr>
            <a:r>
              <a:rPr lang="en-US" sz="2800" dirty="0" smtClean="0"/>
              <a:t>The most important parameter is the transverse </a:t>
            </a:r>
            <a:r>
              <a:rPr lang="en-US" sz="2800" dirty="0" err="1" smtClean="0"/>
              <a:t>emittance</a:t>
            </a:r>
            <a:endParaRPr lang="en-US" sz="2800" dirty="0" smtClean="0"/>
          </a:p>
          <a:p>
            <a:pPr eaLnBrk="1" hangingPunct="1">
              <a:lnSpc>
                <a:spcPct val="90000"/>
              </a:lnSpc>
            </a:pPr>
            <a:r>
              <a:rPr lang="en-US" sz="2800" dirty="0" smtClean="0"/>
              <a:t>To obtain high brightness beam it is of paramount importance to keep </a:t>
            </a:r>
            <a:r>
              <a:rPr lang="en-US" sz="2800" dirty="0" err="1" smtClean="0"/>
              <a:t>emittance</a:t>
            </a:r>
            <a:r>
              <a:rPr lang="en-US" sz="2800" dirty="0" smtClean="0"/>
              <a:t> growth under control </a:t>
            </a:r>
          </a:p>
          <a:p>
            <a:pPr eaLnBrk="1" hangingPunct="1">
              <a:lnSpc>
                <a:spcPct val="90000"/>
              </a:lnSpc>
            </a:pPr>
            <a:r>
              <a:rPr lang="en-US" sz="2800" dirty="0" smtClean="0"/>
              <a:t>Different methods apply for beams with or without space charge contribution</a:t>
            </a:r>
          </a:p>
          <a:p>
            <a:pPr eaLnBrk="1" hangingPunct="1">
              <a:lnSpc>
                <a:spcPct val="90000"/>
              </a:lnSpc>
            </a:pPr>
            <a:r>
              <a:rPr lang="en-US" sz="2800" dirty="0" smtClean="0"/>
              <a:t>Mainly the space charge is relevant at the exit of the RF GUN (few </a:t>
            </a:r>
            <a:r>
              <a:rPr lang="en-US" sz="2800" dirty="0" err="1" smtClean="0"/>
              <a:t>MeV</a:t>
            </a:r>
            <a:r>
              <a:rPr lang="en-US" sz="2800" dirty="0" smtClean="0"/>
              <a:t>)</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6224</TotalTime>
  <Words>2441</Words>
  <Application>Microsoft Office PowerPoint</Application>
  <PresentationFormat>On-screen Show (4:3)</PresentationFormat>
  <Paragraphs>335</Paragraphs>
  <Slides>46</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5" baseType="lpstr">
      <vt:lpstr>Arial</vt:lpstr>
      <vt:lpstr>Calibri</vt:lpstr>
      <vt:lpstr>Symbol</vt:lpstr>
      <vt:lpstr>Times</vt:lpstr>
      <vt:lpstr>Times New Roman</vt:lpstr>
      <vt:lpstr>Wingdings</vt:lpstr>
      <vt:lpstr>Axis</vt:lpstr>
      <vt:lpstr>Equation</vt:lpstr>
      <vt:lpstr>Picture</vt:lpstr>
      <vt:lpstr>High Brilliance Beam Diagnostic</vt:lpstr>
      <vt:lpstr>Outline</vt:lpstr>
      <vt:lpstr>Brightness and Brilliance</vt:lpstr>
      <vt:lpstr>Some references</vt:lpstr>
      <vt:lpstr>Definitions of Brightness</vt:lpstr>
      <vt:lpstr>But</vt:lpstr>
      <vt:lpstr>Brilliance</vt:lpstr>
      <vt:lpstr>Parameters to measure</vt:lpstr>
      <vt:lpstr>Transverse parameters</vt:lpstr>
      <vt:lpstr>Intercepting devices</vt:lpstr>
      <vt:lpstr>Emittance measurements with space charge</vt:lpstr>
      <vt:lpstr>Examples</vt:lpstr>
      <vt:lpstr>Design issues</vt:lpstr>
      <vt:lpstr>Design issues (2)</vt:lpstr>
      <vt:lpstr>Phase space mapping</vt:lpstr>
      <vt:lpstr>Phase space evolution</vt:lpstr>
      <vt:lpstr>Emittance measurement without space charge</vt:lpstr>
      <vt:lpstr>Beam Matrix</vt:lpstr>
      <vt:lpstr>Multiple screens</vt:lpstr>
      <vt:lpstr>Example : FLASH @ DESY</vt:lpstr>
      <vt:lpstr>Quadrupole scan</vt:lpstr>
      <vt:lpstr>Source of errors</vt:lpstr>
      <vt:lpstr>Phase space reconstruction</vt:lpstr>
      <vt:lpstr>Tomography</vt:lpstr>
      <vt:lpstr>Tomography measurements</vt:lpstr>
      <vt:lpstr>Longitudinal parameters</vt:lpstr>
      <vt:lpstr>Streak camera</vt:lpstr>
      <vt:lpstr>RF deflector</vt:lpstr>
      <vt:lpstr>RFD</vt:lpstr>
      <vt:lpstr>Longitudinal phase space</vt:lpstr>
      <vt:lpstr>Slice parameters</vt:lpstr>
      <vt:lpstr>RFD summay</vt:lpstr>
      <vt:lpstr>Coherent radiation</vt:lpstr>
      <vt:lpstr>Power Spectrum</vt:lpstr>
      <vt:lpstr>Martin-Puplett Interferometer</vt:lpstr>
      <vt:lpstr>Experimental considerations </vt:lpstr>
      <vt:lpstr>Electro Optical Sample (EOS)</vt:lpstr>
      <vt:lpstr>A bit of theory</vt:lpstr>
      <vt:lpstr>Spectral decoding</vt:lpstr>
      <vt:lpstr>Temporal decoding</vt:lpstr>
      <vt:lpstr>Temporal cont.</vt:lpstr>
      <vt:lpstr>Spatial decoding</vt:lpstr>
      <vt:lpstr>The problems of intercepting diagnostic</vt:lpstr>
      <vt:lpstr>Laser Wire</vt:lpstr>
      <vt:lpstr>Laser interferometry</vt:lpstr>
      <vt:lpstr>Conclusions</vt:lpstr>
    </vt:vector>
  </TitlesOfParts>
  <Company>INFN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Brilliance Beam Diagnostic</dc:title>
  <dc:creator>Alessandro</dc:creator>
  <cp:lastModifiedBy>Daniel</cp:lastModifiedBy>
  <cp:revision>297</cp:revision>
  <dcterms:created xsi:type="dcterms:W3CDTF">2009-08-27T13:57:31Z</dcterms:created>
  <dcterms:modified xsi:type="dcterms:W3CDTF">2016-01-28T20:30:38Z</dcterms:modified>
</cp:coreProperties>
</file>