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sldIdLst>
    <p:sldId id="267" r:id="rId2"/>
    <p:sldId id="268" r:id="rId3"/>
    <p:sldId id="275" r:id="rId4"/>
    <p:sldId id="277" r:id="rId5"/>
    <p:sldId id="278" r:id="rId6"/>
    <p:sldId id="281" r:id="rId7"/>
    <p:sldId id="276" r:id="rId8"/>
    <p:sldId id="282" r:id="rId9"/>
    <p:sldId id="280" r:id="rId10"/>
    <p:sldId id="283" r:id="rId11"/>
    <p:sldId id="279" r:id="rId12"/>
    <p:sldId id="284" r:id="rId13"/>
    <p:sldId id="285" r:id="rId14"/>
    <p:sldId id="287" r:id="rId15"/>
    <p:sldId id="286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2732" autoAdjust="0"/>
  </p:normalViewPr>
  <p:slideViewPr>
    <p:cSldViewPr snapToGrid="0">
      <p:cViewPr varScale="1">
        <p:scale>
          <a:sx n="82" d="100"/>
          <a:sy n="82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17953-C957-41D7-AE13-94700DF07852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EDACA-1C2E-498F-AF5C-6EE5ED4F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</a:t>
            </a:r>
            <a:r>
              <a:rPr lang="en-US" baseline="0" dirty="0" smtClean="0"/>
              <a:t> possibility: charge stripping after </a:t>
            </a:r>
            <a:r>
              <a:rPr lang="en-US" baseline="0" dirty="0" err="1" smtClean="0"/>
              <a:t>preaccleration</a:t>
            </a:r>
            <a:r>
              <a:rPr lang="en-US" baseline="0" dirty="0" smtClean="0"/>
              <a:t>- higher losses, reliability of charge stripper, beam quality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DACA-1C2E-498F-AF5C-6EE5ED4F34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2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main concepts of EBIT on board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order: Electron Beam Ion Sources are not plasma sources! – major advantage in terms of control of charge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DACA-1C2E-498F-AF5C-6EE5ED4F34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 beam energy is determined </a:t>
            </a:r>
            <a:r>
              <a:rPr lang="en-US" smtClean="0"/>
              <a:t>by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DACA-1C2E-498F-AF5C-6EE5ED4F34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2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DACA-1C2E-498F-AF5C-6EE5ED4F34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2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DACA-1C2E-498F-AF5C-6EE5ED4F34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6352" r="66402" b="172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" name="Picture 7" descr="LBNL_Banner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4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95BBE2-61B9-436A-A006-2A7178868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75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76779D-7214-4076-A309-27FA12941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23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1399E6-F5E7-405E-BE95-59D6B7A4B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5B381-04DA-4809-9221-7605A20B1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4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755B381-04DA-4809-9221-7605A20B1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3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DFA9C5-B2D4-43CC-9B25-3EBD5100A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5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D702C9-6BD7-446B-9204-8A34FC6EE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4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2" y="6156670"/>
            <a:ext cx="746125" cy="5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26EA0F-E5DA-4092-98A8-F8B18ECE0C5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  <p:pic>
        <p:nvPicPr>
          <p:cNvPr id="7" name="Picture 2" descr="http://www.mit.edu/~marp/index_files/image396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97" y="6083605"/>
            <a:ext cx="1799269" cy="77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411.244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4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hyperlink" Target="http://arxiv.org/abs/arXiv:1411.2445" TargetMode="External"/><Relationship Id="rId5" Type="http://schemas.openxmlformats.org/officeDocument/2006/relationships/tags" Target="../tags/tag7.xml"/><Relationship Id="rId15" Type="http://schemas.openxmlformats.org/officeDocument/2006/relationships/image" Target="../media/image14.png"/><Relationship Id="rId10" Type="http://schemas.openxmlformats.org/officeDocument/2006/relationships/image" Target="../media/image10.emf"/><Relationship Id="rId4" Type="http://schemas.openxmlformats.org/officeDocument/2006/relationships/tags" Target="../tags/tag6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691051"/>
            <a:ext cx="9195515" cy="1315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54698" y="2130425"/>
            <a:ext cx="7634605" cy="1470025"/>
          </a:xfrm>
        </p:spPr>
        <p:txBody>
          <a:bodyPr/>
          <a:lstStyle/>
          <a:p>
            <a:pPr algn="ctr"/>
            <a:r>
              <a:rPr lang="en-US" altLang="en-US" dirty="0" smtClean="0"/>
              <a:t>USPAS - Fundamentals of Ion Sources</a:t>
            </a:r>
            <a:br>
              <a:rPr lang="en-US" altLang="en-US" dirty="0" smtClean="0"/>
            </a:br>
            <a:r>
              <a:rPr lang="en-US" altLang="en-US" dirty="0" smtClean="0"/>
              <a:t>16. </a:t>
            </a:r>
            <a:r>
              <a:rPr lang="en-US" dirty="0"/>
              <a:t>Electron Beam Ion Sources/Traps (EBIS/EBIT)</a:t>
            </a:r>
            <a:endParaRPr lang="en-US" altLang="en-US" dirty="0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01149" y="3697240"/>
            <a:ext cx="708342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Daniela Leitner </a:t>
            </a:r>
            <a:r>
              <a:rPr lang="en-US" altLang="en-US" dirty="0"/>
              <a:t> </a:t>
            </a:r>
            <a:r>
              <a:rPr lang="en-US" altLang="en-US" dirty="0" smtClean="0"/>
              <a:t>(LBNL, MSU), </a:t>
            </a:r>
            <a:br>
              <a:rPr lang="en-US" altLang="en-US" dirty="0" smtClean="0"/>
            </a:br>
            <a:r>
              <a:rPr lang="en-US" altLang="en-US" dirty="0" smtClean="0"/>
              <a:t>Damon Todd (LBNL), </a:t>
            </a:r>
            <a:br>
              <a:rPr lang="en-US" altLang="en-US" dirty="0" smtClean="0"/>
            </a:br>
            <a:r>
              <a:rPr lang="en-US" altLang="en-US" dirty="0" smtClean="0"/>
              <a:t>Daniel Winklehner (MIT)</a:t>
            </a:r>
          </a:p>
        </p:txBody>
      </p:sp>
      <p:pic>
        <p:nvPicPr>
          <p:cNvPr id="1026" name="Picture 2" descr="http://www.mit.edu/~marp/index_files/image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64" y="5886865"/>
            <a:ext cx="2600504" cy="11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thumb/4/44/MIT_Seal.svg/1024px-MIT_Se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" y="5787841"/>
            <a:ext cx="1218266" cy="12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</a:t>
            </a:r>
            <a:r>
              <a:rPr lang="en-US" dirty="0" smtClean="0"/>
              <a:t> Post-</a:t>
            </a:r>
            <a:r>
              <a:rPr lang="en-US" dirty="0" err="1"/>
              <a:t>A</a:t>
            </a:r>
            <a:r>
              <a:rPr lang="en-US" dirty="0" err="1" smtClean="0"/>
              <a:t>ccelator</a:t>
            </a:r>
            <a:r>
              <a:rPr lang="en-US" dirty="0" smtClean="0"/>
              <a:t> at MSU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227410" y="1352233"/>
            <a:ext cx="8186315" cy="4439932"/>
            <a:chOff x="76200" y="925670"/>
            <a:chExt cx="9743106" cy="49544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990600"/>
              <a:ext cx="8229600" cy="48249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5800" y="40386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4545" y="925670"/>
              <a:ext cx="1457450" cy="343396"/>
            </a:xfrm>
            <a:prstGeom prst="rect">
              <a:avLst/>
            </a:prstGeom>
            <a:noFill/>
          </p:spPr>
          <p:txBody>
            <a:bodyPr wrap="square" lIns="91399" tIns="45700" rIns="91399" bIns="45700" rtlCol="0">
              <a:spAutoFit/>
            </a:bodyPr>
            <a:lstStyle/>
            <a:p>
              <a:pPr algn="ctr"/>
              <a:r>
                <a:rPr lang="en-US" sz="1400" b="1" dirty="0"/>
                <a:t>EBIT CB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486778" y="1260962"/>
              <a:ext cx="0" cy="6858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73174" y="1260962"/>
              <a:ext cx="831614" cy="309053"/>
            </a:xfrm>
            <a:prstGeom prst="rect">
              <a:avLst/>
            </a:prstGeom>
            <a:noFill/>
          </p:spPr>
          <p:txBody>
            <a:bodyPr wrap="square" lIns="91399" tIns="45700" rIns="91399" bIns="45700" rtlCol="0">
              <a:spAutoFit/>
            </a:bodyPr>
            <a:lstStyle/>
            <a:p>
              <a:pPr algn="ctr"/>
              <a:r>
                <a:rPr lang="en-US" sz="1200" dirty="0"/>
                <a:t>RFQ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57395" y="1581233"/>
              <a:ext cx="0" cy="32674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35192" y="1603182"/>
              <a:ext cx="521783" cy="279057"/>
            </a:xfrm>
            <a:prstGeom prst="rect">
              <a:avLst/>
            </a:prstGeom>
            <a:noFill/>
          </p:spPr>
          <p:txBody>
            <a:bodyPr wrap="none" lIns="91399" tIns="45700" rIns="91399" bIns="45700" rtlCol="0">
              <a:spAutoFit/>
            </a:bodyPr>
            <a:lstStyle/>
            <a:p>
              <a:pPr algn="ctr"/>
              <a:r>
                <a:rPr lang="en-US" sz="1200" dirty="0"/>
                <a:t>CM2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798821" y="1923447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68592" y="1892511"/>
              <a:ext cx="521783" cy="279057"/>
            </a:xfrm>
            <a:prstGeom prst="rect">
              <a:avLst/>
            </a:prstGeom>
            <a:noFill/>
          </p:spPr>
          <p:txBody>
            <a:bodyPr wrap="none" lIns="91399" tIns="45700" rIns="91399" bIns="45700" rtlCol="0">
              <a:spAutoFit/>
            </a:bodyPr>
            <a:lstStyle/>
            <a:p>
              <a:pPr algn="ctr"/>
              <a:r>
                <a:rPr lang="en-US" sz="1200" dirty="0"/>
                <a:t>CM3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332221" y="2212777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168166" y="1450782"/>
              <a:ext cx="508473" cy="548870"/>
              <a:chOff x="1419425" y="1076325"/>
              <a:chExt cx="508473" cy="54887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419425" y="1076325"/>
                <a:ext cx="5084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CM1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1676400" y="1396595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177879" y="3166071"/>
              <a:ext cx="838200" cy="338554"/>
            </a:xfrm>
            <a:prstGeom prst="rect">
              <a:avLst/>
            </a:prstGeom>
            <a:noFill/>
          </p:spPr>
          <p:txBody>
            <a:bodyPr wrap="square" lIns="91399" tIns="45700" rIns="91399" bIns="45700" rtlCol="0">
              <a:spAutoFit/>
            </a:bodyPr>
            <a:lstStyle/>
            <a:p>
              <a:pPr algn="ctr"/>
              <a:r>
                <a:rPr lang="en-US" sz="1600" dirty="0"/>
                <a:t>ReA3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4480" y="2724767"/>
              <a:ext cx="1756857" cy="740722"/>
            </a:xfrm>
            <a:prstGeom prst="rect">
              <a:avLst/>
            </a:prstGeom>
            <a:noFill/>
          </p:spPr>
          <p:txBody>
            <a:bodyPr wrap="none" lIns="91399" tIns="45700" rIns="91399" bIns="45700" rtlCol="0">
              <a:spAutoFit/>
            </a:bodyPr>
            <a:lstStyle/>
            <a:p>
              <a:r>
                <a:rPr lang="en-US" sz="1400" dirty="0">
                  <a:cs typeface="Calibri" pitchFamily="34" charset="0"/>
                </a:rPr>
                <a:t>D-Line</a:t>
              </a:r>
            </a:p>
            <a:p>
              <a:r>
                <a:rPr lang="en-US" sz="1400" dirty="0">
                  <a:cs typeface="Calibri" pitchFamily="34" charset="0"/>
                </a:rPr>
                <a:t>N4 Stopped beams</a:t>
              </a:r>
            </a:p>
            <a:p>
              <a:r>
                <a:rPr lang="en-US" sz="1400" dirty="0">
                  <a:cs typeface="Calibri" pitchFamily="34" charset="0"/>
                </a:rPr>
                <a:t>A1900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990595" y="244137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257675" y="3273788"/>
              <a:ext cx="628649" cy="279057"/>
            </a:xfrm>
            <a:prstGeom prst="rect">
              <a:avLst/>
            </a:prstGeom>
            <a:noFill/>
          </p:spPr>
          <p:txBody>
            <a:bodyPr wrap="none" lIns="91399" tIns="45700" rIns="91399" bIns="45700" rtlCol="0">
              <a:spAutoFit/>
            </a:bodyPr>
            <a:lstStyle/>
            <a:p>
              <a:pPr algn="ctr"/>
              <a:r>
                <a:rPr lang="en-US" sz="1200" dirty="0"/>
                <a:t>L-Line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33076" y="2265303"/>
              <a:ext cx="1976730" cy="583806"/>
            </a:xfrm>
            <a:prstGeom prst="rect">
              <a:avLst/>
            </a:prstGeom>
            <a:noFill/>
          </p:spPr>
          <p:txBody>
            <a:bodyPr wrap="square" lIns="91399" tIns="45700" rIns="91399" bIns="45700" rtlCol="0">
              <a:spAutoFit/>
            </a:bodyPr>
            <a:lstStyle/>
            <a:p>
              <a:r>
                <a:rPr lang="en-US" sz="1400" dirty="0" smtClean="0">
                  <a:cs typeface="Calibri" pitchFamily="34" charset="0"/>
                </a:rPr>
                <a:t>ReA3 Low Energy Experimental Hall</a:t>
              </a:r>
            </a:p>
          </p:txBody>
        </p: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76200" y="4282435"/>
              <a:ext cx="5021453" cy="1597665"/>
              <a:chOff x="492128" y="914400"/>
              <a:chExt cx="8635724" cy="298938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10400" y="2362200"/>
                <a:ext cx="2057400" cy="1219200"/>
              </a:xfrm>
              <a:prstGeom prst="rect">
                <a:avLst/>
              </a:prstGeom>
              <a:solidFill>
                <a:srgbClr val="6600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4084320" y="3108960"/>
                <a:ext cx="1645920" cy="91440"/>
              </a:xfrm>
              <a:prstGeom prst="rect">
                <a:avLst/>
              </a:prstGeom>
              <a:solidFill>
                <a:srgbClr val="99FF99"/>
              </a:solidFill>
              <a:ln w="0" cap="flat">
                <a:solidFill>
                  <a:srgbClr val="1F1D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5571" tIns="42786" rIns="85571" bIns="42786" numCol="1" anchor="t" anchorCtr="0" compatLnSpc="1">
                <a:prstTxWarp prst="textNoShape">
                  <a:avLst/>
                </a:prstTxWarp>
              </a:bodyPr>
              <a:lstStyle/>
              <a:p>
                <a:pPr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black"/>
                  </a:solidFill>
                  <a:latin typeface="Arial" pitchFamily="34" charset="0"/>
                  <a:ea typeface="ヒラギノ角ゴ Pro W3" pitchFamily="-111" charset="-128"/>
                </a:endParaRPr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 rot="2660745">
                <a:off x="3293589" y="2953881"/>
                <a:ext cx="640080" cy="91440"/>
              </a:xfrm>
              <a:prstGeom prst="rect">
                <a:avLst/>
              </a:prstGeom>
              <a:solidFill>
                <a:srgbClr val="99FF99"/>
              </a:solidFill>
              <a:ln w="0" cap="flat">
                <a:solidFill>
                  <a:srgbClr val="1F1D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5571" tIns="42786" rIns="85571" bIns="42786" numCol="1" anchor="t" anchorCtr="0" compatLnSpc="1">
                <a:prstTxWarp prst="textNoShape">
                  <a:avLst/>
                </a:prstTxWarp>
              </a:bodyPr>
              <a:lstStyle/>
              <a:p>
                <a:pPr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black"/>
                  </a:solidFill>
                  <a:latin typeface="Arial" pitchFamily="34" charset="0"/>
                  <a:ea typeface="ヒラギノ角ゴ Pro W3" pitchFamily="-111" charset="-128"/>
                </a:endParaRPr>
              </a:p>
            </p:txBody>
          </p:sp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 rot="5400000">
                <a:off x="106680" y="2011680"/>
                <a:ext cx="1066800" cy="91440"/>
              </a:xfrm>
              <a:prstGeom prst="rect">
                <a:avLst/>
              </a:prstGeom>
              <a:solidFill>
                <a:srgbClr val="99FF99"/>
              </a:solidFill>
              <a:ln w="0" cap="flat">
                <a:solidFill>
                  <a:srgbClr val="1F1D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5571" tIns="42786" rIns="85571" bIns="42786" numCol="1" anchor="t" anchorCtr="0" compatLnSpc="1">
                <a:prstTxWarp prst="textNoShape">
                  <a:avLst/>
                </a:prstTxWarp>
              </a:bodyPr>
              <a:lstStyle/>
              <a:p>
                <a:pPr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black"/>
                  </a:solidFill>
                  <a:latin typeface="Arial" pitchFamily="34" charset="0"/>
                  <a:ea typeface="ヒラギノ角ゴ Pro W3" pitchFamily="-111" charset="-128"/>
                </a:endParaRPr>
              </a:p>
            </p:txBody>
          </p:sp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914400" y="2622664"/>
                <a:ext cx="2468880" cy="91440"/>
              </a:xfrm>
              <a:prstGeom prst="rect">
                <a:avLst/>
              </a:prstGeom>
              <a:solidFill>
                <a:srgbClr val="99FF99"/>
              </a:solidFill>
              <a:ln w="0" cap="flat">
                <a:solidFill>
                  <a:srgbClr val="1F1D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5571" tIns="42786" rIns="85571" bIns="42786" numCol="1" anchor="t" anchorCtr="0" compatLnSpc="1">
                <a:prstTxWarp prst="textNoShape">
                  <a:avLst/>
                </a:prstTxWarp>
              </a:bodyPr>
              <a:lstStyle/>
              <a:p>
                <a:pPr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black"/>
                  </a:solidFill>
                  <a:latin typeface="Arial" pitchFamily="34" charset="0"/>
                  <a:ea typeface="ヒラギノ角ゴ Pro W3" pitchFamily="-111" charset="-128"/>
                </a:endParaRPr>
              </a:p>
            </p:txBody>
          </p:sp>
          <p:sp>
            <p:nvSpPr>
              <p:cNvPr id="38" name="Down Arrow 37"/>
              <p:cNvSpPr/>
              <p:nvPr/>
            </p:nvSpPr>
            <p:spPr>
              <a:xfrm>
                <a:off x="8839200" y="1371600"/>
                <a:ext cx="152400" cy="990600"/>
              </a:xfrm>
              <a:prstGeom prst="downArrow">
                <a:avLst/>
              </a:prstGeom>
              <a:solidFill>
                <a:srgbClr val="99FF99"/>
              </a:solidFill>
              <a:ln>
                <a:solidFill>
                  <a:srgbClr val="0033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914400" y="1325880"/>
                <a:ext cx="8046720" cy="91440"/>
              </a:xfrm>
              <a:prstGeom prst="rect">
                <a:avLst/>
              </a:prstGeom>
              <a:solidFill>
                <a:srgbClr val="99FF99"/>
              </a:solidFill>
              <a:ln w="0" cap="flat">
                <a:solidFill>
                  <a:srgbClr val="1F1D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5571" tIns="42786" rIns="85571" bIns="42786" numCol="1" anchor="t" anchorCtr="0" compatLnSpc="1">
                <a:prstTxWarp prst="textNoShape">
                  <a:avLst/>
                </a:prstTxWarp>
              </a:bodyPr>
              <a:lstStyle/>
              <a:p>
                <a:pPr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black"/>
                  </a:solidFill>
                  <a:latin typeface="Arial" pitchFamily="34" charset="0"/>
                  <a:ea typeface="ヒラギノ角ゴ Pro W3" pitchFamily="-111" charset="-128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422334" y="952500"/>
                <a:ext cx="1395709" cy="838200"/>
              </a:xfrm>
              <a:prstGeom prst="rect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124200" y="2449533"/>
                <a:ext cx="412750" cy="471487"/>
                <a:chOff x="3763962" y="4887913"/>
                <a:chExt cx="412750" cy="471487"/>
              </a:xfrm>
            </p:grpSpPr>
            <p:sp>
              <p:nvSpPr>
                <p:cNvPr id="68" name="Freeform 7"/>
                <p:cNvSpPr>
                  <a:spLocks/>
                </p:cNvSpPr>
                <p:nvPr/>
              </p:nvSpPr>
              <p:spPr bwMode="auto">
                <a:xfrm>
                  <a:off x="3768724" y="4891088"/>
                  <a:ext cx="403225" cy="463550"/>
                </a:xfrm>
                <a:custGeom>
                  <a:avLst/>
                  <a:gdLst/>
                  <a:ahLst/>
                  <a:cxnLst>
                    <a:cxn ang="0">
                      <a:pos x="0" y="256"/>
                    </a:cxn>
                    <a:cxn ang="0">
                      <a:pos x="22" y="261"/>
                    </a:cxn>
                    <a:cxn ang="0">
                      <a:pos x="44" y="267"/>
                    </a:cxn>
                    <a:cxn ang="0">
                      <a:pos x="66" y="277"/>
                    </a:cxn>
                    <a:cxn ang="0">
                      <a:pos x="85" y="292"/>
                    </a:cxn>
                    <a:cxn ang="0">
                      <a:pos x="168" y="203"/>
                    </a:cxn>
                    <a:cxn ang="0">
                      <a:pos x="254" y="113"/>
                    </a:cxn>
                    <a:cxn ang="0">
                      <a:pos x="252" y="111"/>
                    </a:cxn>
                    <a:cxn ang="0">
                      <a:pos x="225" y="86"/>
                    </a:cxn>
                    <a:cxn ang="0">
                      <a:pos x="196" y="61"/>
                    </a:cxn>
                    <a:cxn ang="0">
                      <a:pos x="167" y="43"/>
                    </a:cxn>
                    <a:cxn ang="0">
                      <a:pos x="134" y="28"/>
                    </a:cxn>
                    <a:cxn ang="0">
                      <a:pos x="101" y="15"/>
                    </a:cxn>
                    <a:cxn ang="0">
                      <a:pos x="68" y="8"/>
                    </a:cxn>
                    <a:cxn ang="0">
                      <a:pos x="33" y="2"/>
                    </a:cxn>
                    <a:cxn ang="0">
                      <a:pos x="0" y="0"/>
                    </a:cxn>
                    <a:cxn ang="0">
                      <a:pos x="0" y="256"/>
                    </a:cxn>
                  </a:cxnLst>
                  <a:rect l="0" t="0" r="r" b="b"/>
                  <a:pathLst>
                    <a:path w="254" h="292">
                      <a:moveTo>
                        <a:pt x="0" y="256"/>
                      </a:moveTo>
                      <a:lnTo>
                        <a:pt x="22" y="261"/>
                      </a:lnTo>
                      <a:lnTo>
                        <a:pt x="44" y="267"/>
                      </a:lnTo>
                      <a:lnTo>
                        <a:pt x="66" y="277"/>
                      </a:lnTo>
                      <a:lnTo>
                        <a:pt x="85" y="292"/>
                      </a:lnTo>
                      <a:lnTo>
                        <a:pt x="168" y="203"/>
                      </a:lnTo>
                      <a:lnTo>
                        <a:pt x="254" y="113"/>
                      </a:lnTo>
                      <a:lnTo>
                        <a:pt x="252" y="111"/>
                      </a:lnTo>
                      <a:lnTo>
                        <a:pt x="225" y="86"/>
                      </a:lnTo>
                      <a:lnTo>
                        <a:pt x="196" y="61"/>
                      </a:lnTo>
                      <a:lnTo>
                        <a:pt x="167" y="43"/>
                      </a:lnTo>
                      <a:lnTo>
                        <a:pt x="134" y="28"/>
                      </a:lnTo>
                      <a:lnTo>
                        <a:pt x="101" y="15"/>
                      </a:lnTo>
                      <a:lnTo>
                        <a:pt x="68" y="8"/>
                      </a:lnTo>
                      <a:lnTo>
                        <a:pt x="33" y="2"/>
                      </a:lnTo>
                      <a:lnTo>
                        <a:pt x="0" y="0"/>
                      </a:lnTo>
                      <a:lnTo>
                        <a:pt x="0" y="256"/>
                      </a:lnTo>
                      <a:close/>
                    </a:path>
                  </a:pathLst>
                </a:custGeom>
                <a:solidFill>
                  <a:srgbClr val="B7FF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5725" tIns="42863" rIns="85725" bIns="428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2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>
                    <a:solidFill>
                      <a:prstClr val="black"/>
                    </a:solidFill>
                    <a:latin typeface="Arial" pitchFamily="34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69" name="Freeform 8"/>
                <p:cNvSpPr>
                  <a:spLocks noEditPoints="1"/>
                </p:cNvSpPr>
                <p:nvPr/>
              </p:nvSpPr>
              <p:spPr bwMode="auto">
                <a:xfrm>
                  <a:off x="3763962" y="4887913"/>
                  <a:ext cx="412750" cy="471487"/>
                </a:xfrm>
                <a:custGeom>
                  <a:avLst/>
                  <a:gdLst/>
                  <a:ahLst/>
                  <a:cxnLst>
                    <a:cxn ang="0">
                      <a:pos x="16" y="795"/>
                    </a:cxn>
                    <a:cxn ang="0">
                      <a:pos x="10" y="787"/>
                    </a:cxn>
                    <a:cxn ang="0">
                      <a:pos x="77" y="801"/>
                    </a:cxn>
                    <a:cxn ang="0">
                      <a:pos x="144" y="819"/>
                    </a:cxn>
                    <a:cxn ang="0">
                      <a:pos x="145" y="820"/>
                    </a:cxn>
                    <a:cxn ang="0">
                      <a:pos x="212" y="852"/>
                    </a:cxn>
                    <a:cxn ang="0">
                      <a:pos x="214" y="853"/>
                    </a:cxn>
                    <a:cxn ang="0">
                      <a:pos x="272" y="898"/>
                    </a:cxn>
                    <a:cxn ang="0">
                      <a:pos x="261" y="899"/>
                    </a:cxn>
                    <a:cxn ang="0">
                      <a:pos x="512" y="626"/>
                    </a:cxn>
                    <a:cxn ang="0">
                      <a:pos x="771" y="349"/>
                    </a:cxn>
                    <a:cxn ang="0">
                      <a:pos x="771" y="360"/>
                    </a:cxn>
                    <a:cxn ang="0">
                      <a:pos x="766" y="355"/>
                    </a:cxn>
                    <a:cxn ang="0">
                      <a:pos x="683" y="278"/>
                    </a:cxn>
                    <a:cxn ang="0">
                      <a:pos x="596" y="201"/>
                    </a:cxn>
                    <a:cxn ang="0">
                      <a:pos x="597" y="202"/>
                    </a:cxn>
                    <a:cxn ang="0">
                      <a:pos x="509" y="147"/>
                    </a:cxn>
                    <a:cxn ang="0">
                      <a:pos x="410" y="102"/>
                    </a:cxn>
                    <a:cxn ang="0">
                      <a:pos x="310" y="61"/>
                    </a:cxn>
                    <a:cxn ang="0">
                      <a:pos x="311" y="62"/>
                    </a:cxn>
                    <a:cxn ang="0">
                      <a:pos x="211" y="39"/>
                    </a:cxn>
                    <a:cxn ang="0">
                      <a:pos x="107" y="21"/>
                    </a:cxn>
                    <a:cxn ang="0">
                      <a:pos x="8" y="16"/>
                    </a:cxn>
                    <a:cxn ang="0">
                      <a:pos x="16" y="8"/>
                    </a:cxn>
                    <a:cxn ang="0">
                      <a:pos x="16" y="795"/>
                    </a:cxn>
                    <a:cxn ang="0">
                      <a:pos x="0" y="8"/>
                    </a:cxn>
                    <a:cxn ang="0">
                      <a:pos x="3" y="3"/>
                    </a:cxn>
                    <a:cxn ang="0">
                      <a:pos x="9" y="0"/>
                    </a:cxn>
                    <a:cxn ang="0">
                      <a:pos x="110" y="5"/>
                    </a:cxn>
                    <a:cxn ang="0">
                      <a:pos x="215" y="23"/>
                    </a:cxn>
                    <a:cxn ang="0">
                      <a:pos x="315" y="46"/>
                    </a:cxn>
                    <a:cxn ang="0">
                      <a:pos x="316" y="47"/>
                    </a:cxn>
                    <a:cxn ang="0">
                      <a:pos x="417" y="88"/>
                    </a:cxn>
                    <a:cxn ang="0">
                      <a:pos x="518" y="134"/>
                    </a:cxn>
                    <a:cxn ang="0">
                      <a:pos x="605" y="188"/>
                    </a:cxn>
                    <a:cxn ang="0">
                      <a:pos x="606" y="189"/>
                    </a:cxn>
                    <a:cxn ang="0">
                      <a:pos x="694" y="266"/>
                    </a:cxn>
                    <a:cxn ang="0">
                      <a:pos x="778" y="344"/>
                    </a:cxn>
                    <a:cxn ang="0">
                      <a:pos x="782" y="349"/>
                    </a:cxn>
                    <a:cxn ang="0">
                      <a:pos x="782" y="360"/>
                    </a:cxn>
                    <a:cxn ang="0">
                      <a:pos x="524" y="637"/>
                    </a:cxn>
                    <a:cxn ang="0">
                      <a:pos x="273" y="910"/>
                    </a:cxn>
                    <a:cxn ang="0">
                      <a:pos x="262" y="911"/>
                    </a:cxn>
                    <a:cxn ang="0">
                      <a:pos x="204" y="865"/>
                    </a:cxn>
                    <a:cxn ang="0">
                      <a:pos x="205" y="866"/>
                    </a:cxn>
                    <a:cxn ang="0">
                      <a:pos x="139" y="834"/>
                    </a:cxn>
                    <a:cxn ang="0">
                      <a:pos x="140" y="835"/>
                    </a:cxn>
                    <a:cxn ang="0">
                      <a:pos x="74" y="817"/>
                    </a:cxn>
                    <a:cxn ang="0">
                      <a:pos x="7" y="803"/>
                    </a:cxn>
                    <a:cxn ang="0">
                      <a:pos x="0" y="79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785" h="913">
                      <a:moveTo>
                        <a:pt x="16" y="795"/>
                      </a:moveTo>
                      <a:lnTo>
                        <a:pt x="10" y="787"/>
                      </a:lnTo>
                      <a:lnTo>
                        <a:pt x="77" y="801"/>
                      </a:lnTo>
                      <a:lnTo>
                        <a:pt x="144" y="819"/>
                      </a:lnTo>
                      <a:cubicBezTo>
                        <a:pt x="145" y="820"/>
                        <a:pt x="145" y="820"/>
                        <a:pt x="145" y="820"/>
                      </a:cubicBezTo>
                      <a:lnTo>
                        <a:pt x="212" y="852"/>
                      </a:lnTo>
                      <a:cubicBezTo>
                        <a:pt x="213" y="852"/>
                        <a:pt x="213" y="852"/>
                        <a:pt x="214" y="853"/>
                      </a:cubicBezTo>
                      <a:lnTo>
                        <a:pt x="272" y="898"/>
                      </a:lnTo>
                      <a:lnTo>
                        <a:pt x="261" y="899"/>
                      </a:lnTo>
                      <a:lnTo>
                        <a:pt x="512" y="626"/>
                      </a:lnTo>
                      <a:lnTo>
                        <a:pt x="771" y="349"/>
                      </a:lnTo>
                      <a:lnTo>
                        <a:pt x="771" y="360"/>
                      </a:lnTo>
                      <a:lnTo>
                        <a:pt x="766" y="355"/>
                      </a:lnTo>
                      <a:lnTo>
                        <a:pt x="683" y="278"/>
                      </a:lnTo>
                      <a:lnTo>
                        <a:pt x="596" y="201"/>
                      </a:lnTo>
                      <a:lnTo>
                        <a:pt x="597" y="202"/>
                      </a:lnTo>
                      <a:lnTo>
                        <a:pt x="509" y="147"/>
                      </a:lnTo>
                      <a:lnTo>
                        <a:pt x="410" y="102"/>
                      </a:lnTo>
                      <a:lnTo>
                        <a:pt x="310" y="61"/>
                      </a:lnTo>
                      <a:lnTo>
                        <a:pt x="311" y="62"/>
                      </a:lnTo>
                      <a:lnTo>
                        <a:pt x="211" y="39"/>
                      </a:lnTo>
                      <a:lnTo>
                        <a:pt x="107" y="21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795"/>
                      </a:lnTo>
                      <a:close/>
                      <a:moveTo>
                        <a:pt x="0" y="8"/>
                      </a:moveTo>
                      <a:cubicBezTo>
                        <a:pt x="0" y="6"/>
                        <a:pt x="1" y="4"/>
                        <a:pt x="3" y="3"/>
                      </a:cubicBezTo>
                      <a:cubicBezTo>
                        <a:pt x="5" y="1"/>
                        <a:pt x="7" y="0"/>
                        <a:pt x="9" y="0"/>
                      </a:cubicBezTo>
                      <a:lnTo>
                        <a:pt x="110" y="5"/>
                      </a:lnTo>
                      <a:lnTo>
                        <a:pt x="215" y="23"/>
                      </a:lnTo>
                      <a:lnTo>
                        <a:pt x="315" y="46"/>
                      </a:lnTo>
                      <a:cubicBezTo>
                        <a:pt x="315" y="46"/>
                        <a:pt x="316" y="46"/>
                        <a:pt x="316" y="47"/>
                      </a:cubicBezTo>
                      <a:lnTo>
                        <a:pt x="417" y="88"/>
                      </a:lnTo>
                      <a:lnTo>
                        <a:pt x="518" y="134"/>
                      </a:lnTo>
                      <a:lnTo>
                        <a:pt x="605" y="188"/>
                      </a:lnTo>
                      <a:cubicBezTo>
                        <a:pt x="606" y="188"/>
                        <a:pt x="606" y="189"/>
                        <a:pt x="606" y="189"/>
                      </a:cubicBezTo>
                      <a:lnTo>
                        <a:pt x="694" y="266"/>
                      </a:lnTo>
                      <a:lnTo>
                        <a:pt x="778" y="344"/>
                      </a:lnTo>
                      <a:lnTo>
                        <a:pt x="782" y="349"/>
                      </a:lnTo>
                      <a:cubicBezTo>
                        <a:pt x="785" y="352"/>
                        <a:pt x="785" y="357"/>
                        <a:pt x="782" y="360"/>
                      </a:cubicBezTo>
                      <a:lnTo>
                        <a:pt x="524" y="637"/>
                      </a:lnTo>
                      <a:lnTo>
                        <a:pt x="273" y="910"/>
                      </a:lnTo>
                      <a:cubicBezTo>
                        <a:pt x="270" y="913"/>
                        <a:pt x="266" y="913"/>
                        <a:pt x="262" y="911"/>
                      </a:cubicBezTo>
                      <a:lnTo>
                        <a:pt x="204" y="865"/>
                      </a:lnTo>
                      <a:lnTo>
                        <a:pt x="205" y="866"/>
                      </a:lnTo>
                      <a:lnTo>
                        <a:pt x="139" y="834"/>
                      </a:lnTo>
                      <a:lnTo>
                        <a:pt x="140" y="835"/>
                      </a:lnTo>
                      <a:lnTo>
                        <a:pt x="74" y="817"/>
                      </a:lnTo>
                      <a:lnTo>
                        <a:pt x="7" y="803"/>
                      </a:lnTo>
                      <a:cubicBezTo>
                        <a:pt x="3" y="802"/>
                        <a:pt x="0" y="799"/>
                        <a:pt x="0" y="795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5725" tIns="42863" rIns="85725" bIns="428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2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>
                    <a:solidFill>
                      <a:prstClr val="black"/>
                    </a:solidFill>
                    <a:latin typeface="Arial" pitchFamily="34" charset="0"/>
                    <a:ea typeface="ヒラギノ角ゴ Pro W3" pitchFamily="-111" charset="-128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92128" y="2316163"/>
                <a:ext cx="454025" cy="504825"/>
                <a:chOff x="568325" y="4754563"/>
                <a:chExt cx="454025" cy="504825"/>
              </a:xfrm>
            </p:grpSpPr>
            <p:sp>
              <p:nvSpPr>
                <p:cNvPr id="66" name="Freeform 11"/>
                <p:cNvSpPr>
                  <a:spLocks/>
                </p:cNvSpPr>
                <p:nvPr/>
              </p:nvSpPr>
              <p:spPr bwMode="auto">
                <a:xfrm>
                  <a:off x="573088" y="4759325"/>
                  <a:ext cx="444500" cy="495300"/>
                </a:xfrm>
                <a:custGeom>
                  <a:avLst/>
                  <a:gdLst/>
                  <a:ahLst/>
                  <a:cxnLst>
                    <a:cxn ang="0">
                      <a:pos x="280" y="312"/>
                    </a:cxn>
                    <a:cxn ang="0">
                      <a:pos x="279" y="312"/>
                    </a:cxn>
                    <a:cxn ang="0">
                      <a:pos x="249" y="310"/>
                    </a:cxn>
                    <a:cxn ang="0">
                      <a:pos x="222" y="306"/>
                    </a:cxn>
                    <a:cxn ang="0">
                      <a:pos x="196" y="298"/>
                    </a:cxn>
                    <a:cxn ang="0">
                      <a:pos x="169" y="287"/>
                    </a:cxn>
                    <a:cxn ang="0">
                      <a:pos x="145" y="274"/>
                    </a:cxn>
                    <a:cxn ang="0">
                      <a:pos x="122" y="260"/>
                    </a:cxn>
                    <a:cxn ang="0">
                      <a:pos x="100" y="240"/>
                    </a:cxn>
                    <a:cxn ang="0">
                      <a:pos x="81" y="221"/>
                    </a:cxn>
                    <a:cxn ang="0">
                      <a:pos x="63" y="198"/>
                    </a:cxn>
                    <a:cxn ang="0">
                      <a:pos x="47" y="174"/>
                    </a:cxn>
                    <a:cxn ang="0">
                      <a:pos x="33" y="149"/>
                    </a:cxn>
                    <a:cxn ang="0">
                      <a:pos x="22" y="121"/>
                    </a:cxn>
                    <a:cxn ang="0">
                      <a:pos x="12" y="93"/>
                    </a:cxn>
                    <a:cxn ang="0">
                      <a:pos x="5" y="64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184" y="0"/>
                    </a:cxn>
                    <a:cxn ang="0">
                      <a:pos x="186" y="20"/>
                    </a:cxn>
                    <a:cxn ang="0">
                      <a:pos x="191" y="40"/>
                    </a:cxn>
                    <a:cxn ang="0">
                      <a:pos x="201" y="56"/>
                    </a:cxn>
                    <a:cxn ang="0">
                      <a:pos x="213" y="71"/>
                    </a:cxn>
                    <a:cxn ang="0">
                      <a:pos x="227" y="83"/>
                    </a:cxn>
                    <a:cxn ang="0">
                      <a:pos x="243" y="94"/>
                    </a:cxn>
                    <a:cxn ang="0">
                      <a:pos x="261" y="102"/>
                    </a:cxn>
                    <a:cxn ang="0">
                      <a:pos x="279" y="103"/>
                    </a:cxn>
                    <a:cxn ang="0">
                      <a:pos x="279" y="208"/>
                    </a:cxn>
                    <a:cxn ang="0">
                      <a:pos x="280" y="312"/>
                    </a:cxn>
                  </a:cxnLst>
                  <a:rect l="0" t="0" r="r" b="b"/>
                  <a:pathLst>
                    <a:path w="280" h="312">
                      <a:moveTo>
                        <a:pt x="280" y="312"/>
                      </a:moveTo>
                      <a:lnTo>
                        <a:pt x="279" y="312"/>
                      </a:lnTo>
                      <a:lnTo>
                        <a:pt x="249" y="310"/>
                      </a:lnTo>
                      <a:lnTo>
                        <a:pt x="222" y="306"/>
                      </a:lnTo>
                      <a:lnTo>
                        <a:pt x="196" y="298"/>
                      </a:lnTo>
                      <a:lnTo>
                        <a:pt x="169" y="287"/>
                      </a:lnTo>
                      <a:lnTo>
                        <a:pt x="145" y="274"/>
                      </a:lnTo>
                      <a:lnTo>
                        <a:pt x="122" y="260"/>
                      </a:lnTo>
                      <a:lnTo>
                        <a:pt x="100" y="240"/>
                      </a:lnTo>
                      <a:lnTo>
                        <a:pt x="81" y="221"/>
                      </a:lnTo>
                      <a:lnTo>
                        <a:pt x="63" y="198"/>
                      </a:lnTo>
                      <a:lnTo>
                        <a:pt x="47" y="174"/>
                      </a:lnTo>
                      <a:lnTo>
                        <a:pt x="33" y="149"/>
                      </a:lnTo>
                      <a:lnTo>
                        <a:pt x="22" y="121"/>
                      </a:lnTo>
                      <a:lnTo>
                        <a:pt x="12" y="93"/>
                      </a:lnTo>
                      <a:lnTo>
                        <a:pt x="5" y="64"/>
                      </a:lnTo>
                      <a:lnTo>
                        <a:pt x="0" y="32"/>
                      </a:lnTo>
                      <a:lnTo>
                        <a:pt x="0" y="0"/>
                      </a:lnTo>
                      <a:lnTo>
                        <a:pt x="184" y="0"/>
                      </a:lnTo>
                      <a:lnTo>
                        <a:pt x="186" y="20"/>
                      </a:lnTo>
                      <a:lnTo>
                        <a:pt x="191" y="40"/>
                      </a:lnTo>
                      <a:lnTo>
                        <a:pt x="201" y="56"/>
                      </a:lnTo>
                      <a:lnTo>
                        <a:pt x="213" y="71"/>
                      </a:lnTo>
                      <a:lnTo>
                        <a:pt x="227" y="83"/>
                      </a:lnTo>
                      <a:lnTo>
                        <a:pt x="243" y="94"/>
                      </a:lnTo>
                      <a:lnTo>
                        <a:pt x="261" y="102"/>
                      </a:lnTo>
                      <a:lnTo>
                        <a:pt x="279" y="103"/>
                      </a:lnTo>
                      <a:lnTo>
                        <a:pt x="279" y="208"/>
                      </a:lnTo>
                      <a:lnTo>
                        <a:pt x="280" y="312"/>
                      </a:lnTo>
                      <a:close/>
                    </a:path>
                  </a:pathLst>
                </a:custGeom>
                <a:solidFill>
                  <a:srgbClr val="B7FF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5725" tIns="42863" rIns="85725" bIns="428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2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>
                    <a:solidFill>
                      <a:prstClr val="black"/>
                    </a:solidFill>
                    <a:latin typeface="Arial" pitchFamily="34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67" name="Freeform 12"/>
                <p:cNvSpPr>
                  <a:spLocks noEditPoints="1"/>
                </p:cNvSpPr>
                <p:nvPr/>
              </p:nvSpPr>
              <p:spPr bwMode="auto">
                <a:xfrm>
                  <a:off x="568325" y="4754563"/>
                  <a:ext cx="454025" cy="504825"/>
                </a:xfrm>
                <a:custGeom>
                  <a:avLst/>
                  <a:gdLst/>
                  <a:ahLst/>
                  <a:cxnLst>
                    <a:cxn ang="0">
                      <a:pos x="862" y="974"/>
                    </a:cxn>
                    <a:cxn ang="0">
                      <a:pos x="853" y="976"/>
                    </a:cxn>
                    <a:cxn ang="0">
                      <a:pos x="678" y="958"/>
                    </a:cxn>
                    <a:cxn ang="0">
                      <a:pos x="598" y="932"/>
                    </a:cxn>
                    <a:cxn ang="0">
                      <a:pos x="442" y="857"/>
                    </a:cxn>
                    <a:cxn ang="0">
                      <a:pos x="371" y="812"/>
                    </a:cxn>
                    <a:cxn ang="0">
                      <a:pos x="246" y="694"/>
                    </a:cxn>
                    <a:cxn ang="0">
                      <a:pos x="193" y="622"/>
                    </a:cxn>
                    <a:cxn ang="0">
                      <a:pos x="100" y="470"/>
                    </a:cxn>
                    <a:cxn ang="0">
                      <a:pos x="37" y="295"/>
                    </a:cxn>
                    <a:cxn ang="0">
                      <a:pos x="1" y="110"/>
                    </a:cxn>
                    <a:cxn ang="0">
                      <a:pos x="0" y="8"/>
                    </a:cxn>
                    <a:cxn ang="0">
                      <a:pos x="564" y="0"/>
                    </a:cxn>
                    <a:cxn ang="0">
                      <a:pos x="578" y="70"/>
                    </a:cxn>
                    <a:cxn ang="0">
                      <a:pos x="595" y="128"/>
                    </a:cxn>
                    <a:cxn ang="0">
                      <a:pos x="623" y="178"/>
                    </a:cxn>
                    <a:cxn ang="0">
                      <a:pos x="659" y="221"/>
                    </a:cxn>
                    <a:cxn ang="0">
                      <a:pos x="701" y="257"/>
                    </a:cxn>
                    <a:cxn ang="0">
                      <a:pos x="801" y="315"/>
                    </a:cxn>
                    <a:cxn ang="0">
                      <a:pos x="854" y="318"/>
                    </a:cxn>
                    <a:cxn ang="0">
                      <a:pos x="861" y="647"/>
                    </a:cxn>
                    <a:cxn ang="0">
                      <a:pos x="845" y="647"/>
                    </a:cxn>
                    <a:cxn ang="0">
                      <a:pos x="853" y="334"/>
                    </a:cxn>
                    <a:cxn ang="0">
                      <a:pos x="794" y="329"/>
                    </a:cxn>
                    <a:cxn ang="0">
                      <a:pos x="690" y="269"/>
                    </a:cxn>
                    <a:cxn ang="0">
                      <a:pos x="646" y="231"/>
                    </a:cxn>
                    <a:cxn ang="0">
                      <a:pos x="610" y="186"/>
                    </a:cxn>
                    <a:cxn ang="0">
                      <a:pos x="579" y="132"/>
                    </a:cxn>
                    <a:cxn ang="0">
                      <a:pos x="563" y="72"/>
                    </a:cxn>
                    <a:cxn ang="0">
                      <a:pos x="564" y="16"/>
                    </a:cxn>
                    <a:cxn ang="0">
                      <a:pos x="16" y="8"/>
                    </a:cxn>
                    <a:cxn ang="0">
                      <a:pos x="16" y="107"/>
                    </a:cxn>
                    <a:cxn ang="0">
                      <a:pos x="52" y="290"/>
                    </a:cxn>
                    <a:cxn ang="0">
                      <a:pos x="114" y="462"/>
                    </a:cxn>
                    <a:cxn ang="0">
                      <a:pos x="206" y="613"/>
                    </a:cxn>
                    <a:cxn ang="0">
                      <a:pos x="257" y="682"/>
                    </a:cxn>
                    <a:cxn ang="0">
                      <a:pos x="382" y="800"/>
                    </a:cxn>
                    <a:cxn ang="0">
                      <a:pos x="449" y="843"/>
                    </a:cxn>
                    <a:cxn ang="0">
                      <a:pos x="603" y="917"/>
                    </a:cxn>
                    <a:cxn ang="0">
                      <a:pos x="680" y="942"/>
                    </a:cxn>
                    <a:cxn ang="0">
                      <a:pos x="853" y="960"/>
                    </a:cxn>
                    <a:cxn ang="0">
                      <a:pos x="848" y="969"/>
                    </a:cxn>
                  </a:cxnLst>
                  <a:rect l="0" t="0" r="r" b="b"/>
                  <a:pathLst>
                    <a:path w="864" h="976">
                      <a:moveTo>
                        <a:pt x="864" y="968"/>
                      </a:moveTo>
                      <a:cubicBezTo>
                        <a:pt x="864" y="971"/>
                        <a:pt x="864" y="973"/>
                        <a:pt x="862" y="974"/>
                      </a:cubicBezTo>
                      <a:cubicBezTo>
                        <a:pt x="861" y="976"/>
                        <a:pt x="859" y="976"/>
                        <a:pt x="856" y="976"/>
                      </a:cubicBezTo>
                      <a:lnTo>
                        <a:pt x="853" y="976"/>
                      </a:lnTo>
                      <a:lnTo>
                        <a:pt x="761" y="969"/>
                      </a:lnTo>
                      <a:lnTo>
                        <a:pt x="678" y="958"/>
                      </a:lnTo>
                      <a:cubicBezTo>
                        <a:pt x="677" y="958"/>
                        <a:pt x="677" y="958"/>
                        <a:pt x="676" y="958"/>
                      </a:cubicBezTo>
                      <a:lnTo>
                        <a:pt x="598" y="932"/>
                      </a:lnTo>
                      <a:lnTo>
                        <a:pt x="518" y="898"/>
                      </a:lnTo>
                      <a:lnTo>
                        <a:pt x="442" y="857"/>
                      </a:lnTo>
                      <a:lnTo>
                        <a:pt x="372" y="813"/>
                      </a:lnTo>
                      <a:cubicBezTo>
                        <a:pt x="372" y="813"/>
                        <a:pt x="372" y="812"/>
                        <a:pt x="371" y="812"/>
                      </a:cubicBezTo>
                      <a:lnTo>
                        <a:pt x="306" y="753"/>
                      </a:lnTo>
                      <a:lnTo>
                        <a:pt x="246" y="694"/>
                      </a:lnTo>
                      <a:cubicBezTo>
                        <a:pt x="246" y="693"/>
                        <a:pt x="246" y="693"/>
                        <a:pt x="245" y="693"/>
                      </a:cubicBezTo>
                      <a:lnTo>
                        <a:pt x="193" y="622"/>
                      </a:lnTo>
                      <a:lnTo>
                        <a:pt x="143" y="548"/>
                      </a:lnTo>
                      <a:lnTo>
                        <a:pt x="100" y="470"/>
                      </a:lnTo>
                      <a:lnTo>
                        <a:pt x="67" y="384"/>
                      </a:lnTo>
                      <a:lnTo>
                        <a:pt x="37" y="295"/>
                      </a:lnTo>
                      <a:lnTo>
                        <a:pt x="17" y="206"/>
                      </a:lnTo>
                      <a:lnTo>
                        <a:pt x="1" y="110"/>
                      </a:lnTo>
                      <a:cubicBezTo>
                        <a:pt x="0" y="109"/>
                        <a:pt x="0" y="109"/>
                        <a:pt x="0" y="108"/>
                      </a:cubicBezTo>
                      <a:lnTo>
                        <a:pt x="0" y="8"/>
                      </a:lnTo>
                      <a:cubicBezTo>
                        <a:pt x="0" y="4"/>
                        <a:pt x="4" y="0"/>
                        <a:pt x="8" y="0"/>
                      </a:cubicBezTo>
                      <a:lnTo>
                        <a:pt x="564" y="0"/>
                      </a:lnTo>
                      <a:cubicBezTo>
                        <a:pt x="568" y="0"/>
                        <a:pt x="571" y="4"/>
                        <a:pt x="572" y="8"/>
                      </a:cubicBezTo>
                      <a:lnTo>
                        <a:pt x="578" y="70"/>
                      </a:lnTo>
                      <a:lnTo>
                        <a:pt x="578" y="69"/>
                      </a:lnTo>
                      <a:lnTo>
                        <a:pt x="595" y="128"/>
                      </a:lnTo>
                      <a:lnTo>
                        <a:pt x="594" y="126"/>
                      </a:lnTo>
                      <a:lnTo>
                        <a:pt x="623" y="178"/>
                      </a:lnTo>
                      <a:lnTo>
                        <a:pt x="623" y="177"/>
                      </a:lnTo>
                      <a:lnTo>
                        <a:pt x="659" y="221"/>
                      </a:lnTo>
                      <a:lnTo>
                        <a:pt x="658" y="220"/>
                      </a:lnTo>
                      <a:lnTo>
                        <a:pt x="701" y="257"/>
                      </a:lnTo>
                      <a:lnTo>
                        <a:pt x="749" y="290"/>
                      </a:lnTo>
                      <a:lnTo>
                        <a:pt x="801" y="315"/>
                      </a:lnTo>
                      <a:lnTo>
                        <a:pt x="798" y="314"/>
                      </a:lnTo>
                      <a:lnTo>
                        <a:pt x="854" y="318"/>
                      </a:lnTo>
                      <a:cubicBezTo>
                        <a:pt x="858" y="318"/>
                        <a:pt x="861" y="322"/>
                        <a:pt x="861" y="326"/>
                      </a:cubicBezTo>
                      <a:lnTo>
                        <a:pt x="861" y="647"/>
                      </a:lnTo>
                      <a:lnTo>
                        <a:pt x="864" y="968"/>
                      </a:lnTo>
                      <a:close/>
                      <a:moveTo>
                        <a:pt x="845" y="647"/>
                      </a:moveTo>
                      <a:lnTo>
                        <a:pt x="845" y="326"/>
                      </a:lnTo>
                      <a:lnTo>
                        <a:pt x="853" y="334"/>
                      </a:lnTo>
                      <a:lnTo>
                        <a:pt x="797" y="330"/>
                      </a:lnTo>
                      <a:cubicBezTo>
                        <a:pt x="796" y="330"/>
                        <a:pt x="795" y="330"/>
                        <a:pt x="794" y="329"/>
                      </a:cubicBezTo>
                      <a:lnTo>
                        <a:pt x="740" y="303"/>
                      </a:lnTo>
                      <a:lnTo>
                        <a:pt x="690" y="269"/>
                      </a:lnTo>
                      <a:lnTo>
                        <a:pt x="647" y="232"/>
                      </a:lnTo>
                      <a:cubicBezTo>
                        <a:pt x="647" y="232"/>
                        <a:pt x="647" y="232"/>
                        <a:pt x="646" y="231"/>
                      </a:cubicBezTo>
                      <a:lnTo>
                        <a:pt x="610" y="187"/>
                      </a:lnTo>
                      <a:cubicBezTo>
                        <a:pt x="610" y="187"/>
                        <a:pt x="610" y="186"/>
                        <a:pt x="610" y="186"/>
                      </a:cubicBezTo>
                      <a:lnTo>
                        <a:pt x="580" y="134"/>
                      </a:lnTo>
                      <a:cubicBezTo>
                        <a:pt x="580" y="134"/>
                        <a:pt x="579" y="133"/>
                        <a:pt x="579" y="132"/>
                      </a:cubicBezTo>
                      <a:lnTo>
                        <a:pt x="563" y="73"/>
                      </a:lnTo>
                      <a:cubicBezTo>
                        <a:pt x="563" y="73"/>
                        <a:pt x="563" y="73"/>
                        <a:pt x="563" y="72"/>
                      </a:cubicBezTo>
                      <a:lnTo>
                        <a:pt x="556" y="9"/>
                      </a:lnTo>
                      <a:lnTo>
                        <a:pt x="564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08"/>
                      </a:lnTo>
                      <a:lnTo>
                        <a:pt x="16" y="107"/>
                      </a:lnTo>
                      <a:lnTo>
                        <a:pt x="33" y="202"/>
                      </a:lnTo>
                      <a:lnTo>
                        <a:pt x="52" y="290"/>
                      </a:lnTo>
                      <a:lnTo>
                        <a:pt x="82" y="378"/>
                      </a:lnTo>
                      <a:lnTo>
                        <a:pt x="114" y="462"/>
                      </a:lnTo>
                      <a:lnTo>
                        <a:pt x="156" y="539"/>
                      </a:lnTo>
                      <a:lnTo>
                        <a:pt x="206" y="613"/>
                      </a:lnTo>
                      <a:lnTo>
                        <a:pt x="258" y="683"/>
                      </a:lnTo>
                      <a:lnTo>
                        <a:pt x="257" y="682"/>
                      </a:lnTo>
                      <a:lnTo>
                        <a:pt x="316" y="741"/>
                      </a:lnTo>
                      <a:lnTo>
                        <a:pt x="382" y="800"/>
                      </a:lnTo>
                      <a:lnTo>
                        <a:pt x="381" y="799"/>
                      </a:lnTo>
                      <a:lnTo>
                        <a:pt x="449" y="843"/>
                      </a:lnTo>
                      <a:lnTo>
                        <a:pt x="524" y="884"/>
                      </a:lnTo>
                      <a:lnTo>
                        <a:pt x="603" y="917"/>
                      </a:lnTo>
                      <a:lnTo>
                        <a:pt x="681" y="942"/>
                      </a:lnTo>
                      <a:lnTo>
                        <a:pt x="680" y="942"/>
                      </a:lnTo>
                      <a:lnTo>
                        <a:pt x="762" y="953"/>
                      </a:lnTo>
                      <a:lnTo>
                        <a:pt x="853" y="960"/>
                      </a:lnTo>
                      <a:lnTo>
                        <a:pt x="856" y="960"/>
                      </a:lnTo>
                      <a:lnTo>
                        <a:pt x="848" y="969"/>
                      </a:lnTo>
                      <a:lnTo>
                        <a:pt x="845" y="6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5725" tIns="42863" rIns="85725" bIns="428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2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>
                    <a:solidFill>
                      <a:prstClr val="black"/>
                    </a:solidFill>
                    <a:latin typeface="Arial" pitchFamily="34" charset="0"/>
                    <a:ea typeface="ヒラギノ角ゴ Pro W3" pitchFamily="-111" charset="-128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500068" y="1219200"/>
                <a:ext cx="454025" cy="495300"/>
                <a:chOff x="576263" y="3657600"/>
                <a:chExt cx="454025" cy="495300"/>
              </a:xfrm>
            </p:grpSpPr>
            <p:sp>
              <p:nvSpPr>
                <p:cNvPr id="64" name="Freeform 13"/>
                <p:cNvSpPr>
                  <a:spLocks/>
                </p:cNvSpPr>
                <p:nvPr/>
              </p:nvSpPr>
              <p:spPr bwMode="auto">
                <a:xfrm>
                  <a:off x="581025" y="3662363"/>
                  <a:ext cx="444500" cy="487362"/>
                </a:xfrm>
                <a:custGeom>
                  <a:avLst/>
                  <a:gdLst/>
                  <a:ahLst/>
                  <a:cxnLst>
                    <a:cxn ang="0">
                      <a:pos x="280" y="0"/>
                    </a:cxn>
                    <a:cxn ang="0">
                      <a:pos x="278" y="0"/>
                    </a:cxn>
                    <a:cxn ang="0">
                      <a:pos x="250" y="1"/>
                    </a:cxn>
                    <a:cxn ang="0">
                      <a:pos x="223" y="7"/>
                    </a:cxn>
                    <a:cxn ang="0">
                      <a:pos x="196" y="13"/>
                    </a:cxn>
                    <a:cxn ang="0">
                      <a:pos x="171" y="25"/>
                    </a:cxn>
                    <a:cxn ang="0">
                      <a:pos x="145" y="39"/>
                    </a:cxn>
                    <a:cxn ang="0">
                      <a:pos x="124" y="52"/>
                    </a:cxn>
                    <a:cxn ang="0">
                      <a:pos x="102" y="71"/>
                    </a:cxn>
                    <a:cxn ang="0">
                      <a:pos x="81" y="91"/>
                    </a:cxn>
                    <a:cxn ang="0">
                      <a:pos x="63" y="111"/>
                    </a:cxn>
                    <a:cxn ang="0">
                      <a:pos x="49" y="137"/>
                    </a:cxn>
                    <a:cxn ang="0">
                      <a:pos x="34" y="162"/>
                    </a:cxn>
                    <a:cxn ang="0">
                      <a:pos x="23" y="190"/>
                    </a:cxn>
                    <a:cxn ang="0">
                      <a:pos x="13" y="218"/>
                    </a:cxn>
                    <a:cxn ang="0">
                      <a:pos x="6" y="247"/>
                    </a:cxn>
                    <a:cxn ang="0">
                      <a:pos x="2" y="276"/>
                    </a:cxn>
                    <a:cxn ang="0">
                      <a:pos x="0" y="307"/>
                    </a:cxn>
                    <a:cxn ang="0">
                      <a:pos x="183" y="307"/>
                    </a:cxn>
                    <a:cxn ang="0">
                      <a:pos x="188" y="289"/>
                    </a:cxn>
                    <a:cxn ang="0">
                      <a:pos x="193" y="269"/>
                    </a:cxn>
                    <a:cxn ang="0">
                      <a:pos x="201" y="253"/>
                    </a:cxn>
                    <a:cxn ang="0">
                      <a:pos x="213" y="237"/>
                    </a:cxn>
                    <a:cxn ang="0">
                      <a:pos x="229" y="225"/>
                    </a:cxn>
                    <a:cxn ang="0">
                      <a:pos x="244" y="217"/>
                    </a:cxn>
                    <a:cxn ang="0">
                      <a:pos x="261" y="209"/>
                    </a:cxn>
                    <a:cxn ang="0">
                      <a:pos x="280" y="206"/>
                    </a:cxn>
                    <a:cxn ang="0">
                      <a:pos x="280" y="104"/>
                    </a:cxn>
                    <a:cxn ang="0">
                      <a:pos x="280" y="0"/>
                    </a:cxn>
                  </a:cxnLst>
                  <a:rect l="0" t="0" r="r" b="b"/>
                  <a:pathLst>
                    <a:path w="280" h="307">
                      <a:moveTo>
                        <a:pt x="280" y="0"/>
                      </a:moveTo>
                      <a:lnTo>
                        <a:pt x="278" y="0"/>
                      </a:lnTo>
                      <a:lnTo>
                        <a:pt x="250" y="1"/>
                      </a:lnTo>
                      <a:lnTo>
                        <a:pt x="223" y="7"/>
                      </a:lnTo>
                      <a:lnTo>
                        <a:pt x="196" y="13"/>
                      </a:lnTo>
                      <a:lnTo>
                        <a:pt x="171" y="25"/>
                      </a:lnTo>
                      <a:lnTo>
                        <a:pt x="145" y="39"/>
                      </a:lnTo>
                      <a:lnTo>
                        <a:pt x="124" y="52"/>
                      </a:lnTo>
                      <a:lnTo>
                        <a:pt x="102" y="71"/>
                      </a:lnTo>
                      <a:lnTo>
                        <a:pt x="81" y="91"/>
                      </a:lnTo>
                      <a:lnTo>
                        <a:pt x="63" y="111"/>
                      </a:lnTo>
                      <a:lnTo>
                        <a:pt x="49" y="137"/>
                      </a:lnTo>
                      <a:lnTo>
                        <a:pt x="34" y="162"/>
                      </a:lnTo>
                      <a:lnTo>
                        <a:pt x="23" y="190"/>
                      </a:lnTo>
                      <a:lnTo>
                        <a:pt x="13" y="218"/>
                      </a:lnTo>
                      <a:lnTo>
                        <a:pt x="6" y="247"/>
                      </a:lnTo>
                      <a:lnTo>
                        <a:pt x="2" y="276"/>
                      </a:lnTo>
                      <a:lnTo>
                        <a:pt x="0" y="307"/>
                      </a:lnTo>
                      <a:lnTo>
                        <a:pt x="183" y="307"/>
                      </a:lnTo>
                      <a:lnTo>
                        <a:pt x="188" y="289"/>
                      </a:lnTo>
                      <a:lnTo>
                        <a:pt x="193" y="269"/>
                      </a:lnTo>
                      <a:lnTo>
                        <a:pt x="201" y="253"/>
                      </a:lnTo>
                      <a:lnTo>
                        <a:pt x="213" y="237"/>
                      </a:lnTo>
                      <a:lnTo>
                        <a:pt x="229" y="225"/>
                      </a:lnTo>
                      <a:lnTo>
                        <a:pt x="244" y="217"/>
                      </a:lnTo>
                      <a:lnTo>
                        <a:pt x="261" y="209"/>
                      </a:lnTo>
                      <a:lnTo>
                        <a:pt x="280" y="206"/>
                      </a:lnTo>
                      <a:lnTo>
                        <a:pt x="280" y="104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B7FF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5725" tIns="42863" rIns="85725" bIns="428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2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>
                    <a:solidFill>
                      <a:prstClr val="black"/>
                    </a:solidFill>
                    <a:latin typeface="Arial" pitchFamily="34" charset="0"/>
                    <a:ea typeface="ヒラギノ角ゴ Pro W3" pitchFamily="-111" charset="-128"/>
                  </a:endParaRPr>
                </a:p>
              </p:txBody>
            </p:sp>
            <p:sp>
              <p:nvSpPr>
                <p:cNvPr id="65" name="Freeform 14"/>
                <p:cNvSpPr>
                  <a:spLocks noEditPoints="1"/>
                </p:cNvSpPr>
                <p:nvPr/>
              </p:nvSpPr>
              <p:spPr bwMode="auto">
                <a:xfrm>
                  <a:off x="576263" y="3657600"/>
                  <a:ext cx="454025" cy="495300"/>
                </a:xfrm>
                <a:custGeom>
                  <a:avLst/>
                  <a:gdLst/>
                  <a:ahLst/>
                  <a:cxnLst>
                    <a:cxn ang="0">
                      <a:pos x="856" y="16"/>
                    </a:cxn>
                    <a:cxn ang="0">
                      <a:pos x="765" y="20"/>
                    </a:cxn>
                    <a:cxn ang="0">
                      <a:pos x="685" y="38"/>
                    </a:cxn>
                    <a:cxn ang="0">
                      <a:pos x="605" y="56"/>
                    </a:cxn>
                    <a:cxn ang="0">
                      <a:pos x="451" y="136"/>
                    </a:cxn>
                    <a:cxn ang="0">
                      <a:pos x="387" y="175"/>
                    </a:cxn>
                    <a:cxn ang="0">
                      <a:pos x="260" y="295"/>
                    </a:cxn>
                    <a:cxn ang="0">
                      <a:pos x="205" y="355"/>
                    </a:cxn>
                    <a:cxn ang="0">
                      <a:pos x="117" y="512"/>
                    </a:cxn>
                    <a:cxn ang="0">
                      <a:pos x="85" y="595"/>
                    </a:cxn>
                    <a:cxn ang="0">
                      <a:pos x="33" y="769"/>
                    </a:cxn>
                    <a:cxn ang="0">
                      <a:pos x="23" y="859"/>
                    </a:cxn>
                    <a:cxn ang="0">
                      <a:pos x="8" y="944"/>
                    </a:cxn>
                    <a:cxn ang="0">
                      <a:pos x="554" y="951"/>
                    </a:cxn>
                    <a:cxn ang="0">
                      <a:pos x="584" y="834"/>
                    </a:cxn>
                    <a:cxn ang="0">
                      <a:pos x="610" y="781"/>
                    </a:cxn>
                    <a:cxn ang="0">
                      <a:pos x="647" y="733"/>
                    </a:cxn>
                    <a:cxn ang="0">
                      <a:pos x="694" y="695"/>
                    </a:cxn>
                    <a:cxn ang="0">
                      <a:pos x="741" y="668"/>
                    </a:cxn>
                    <a:cxn ang="0">
                      <a:pos x="797" y="642"/>
                    </a:cxn>
                    <a:cxn ang="0">
                      <a:pos x="848" y="643"/>
                    </a:cxn>
                    <a:cxn ang="0">
                      <a:pos x="848" y="8"/>
                    </a:cxn>
                    <a:cxn ang="0">
                      <a:pos x="864" y="643"/>
                    </a:cxn>
                    <a:cxn ang="0">
                      <a:pos x="799" y="658"/>
                    </a:cxn>
                    <a:cxn ang="0">
                      <a:pos x="749" y="682"/>
                    </a:cxn>
                    <a:cxn ang="0">
                      <a:pos x="704" y="707"/>
                    </a:cxn>
                    <a:cxn ang="0">
                      <a:pos x="660" y="742"/>
                    </a:cxn>
                    <a:cxn ang="0">
                      <a:pos x="625" y="788"/>
                    </a:cxn>
                    <a:cxn ang="0">
                      <a:pos x="599" y="838"/>
                    </a:cxn>
                    <a:cxn ang="0">
                      <a:pos x="570" y="954"/>
                    </a:cxn>
                    <a:cxn ang="0">
                      <a:pos x="8" y="960"/>
                    </a:cxn>
                    <a:cxn ang="0">
                      <a:pos x="0" y="952"/>
                    </a:cxn>
                    <a:cxn ang="0">
                      <a:pos x="17" y="766"/>
                    </a:cxn>
                    <a:cxn ang="0">
                      <a:pos x="40" y="677"/>
                    </a:cxn>
                    <a:cxn ang="0">
                      <a:pos x="103" y="505"/>
                    </a:cxn>
                    <a:cxn ang="0">
                      <a:pos x="149" y="428"/>
                    </a:cxn>
                    <a:cxn ang="0">
                      <a:pos x="192" y="346"/>
                    </a:cxn>
                    <a:cxn ang="0">
                      <a:pos x="311" y="221"/>
                    </a:cxn>
                    <a:cxn ang="0">
                      <a:pos x="378" y="162"/>
                    </a:cxn>
                    <a:cxn ang="0">
                      <a:pos x="522" y="78"/>
                    </a:cxn>
                    <a:cxn ang="0">
                      <a:pos x="599" y="41"/>
                    </a:cxn>
                    <a:cxn ang="0">
                      <a:pos x="763" y="4"/>
                    </a:cxn>
                    <a:cxn ang="0">
                      <a:pos x="850" y="0"/>
                    </a:cxn>
                    <a:cxn ang="0">
                      <a:pos x="864" y="8"/>
                    </a:cxn>
                  </a:cxnLst>
                  <a:rect l="0" t="0" r="r" b="b"/>
                  <a:pathLst>
                    <a:path w="864" h="960">
                      <a:moveTo>
                        <a:pt x="848" y="8"/>
                      </a:moveTo>
                      <a:lnTo>
                        <a:pt x="856" y="16"/>
                      </a:lnTo>
                      <a:lnTo>
                        <a:pt x="850" y="16"/>
                      </a:lnTo>
                      <a:lnTo>
                        <a:pt x="765" y="20"/>
                      </a:lnTo>
                      <a:lnTo>
                        <a:pt x="767" y="20"/>
                      </a:lnTo>
                      <a:lnTo>
                        <a:pt x="685" y="38"/>
                      </a:lnTo>
                      <a:lnTo>
                        <a:pt x="603" y="56"/>
                      </a:lnTo>
                      <a:lnTo>
                        <a:pt x="605" y="56"/>
                      </a:lnTo>
                      <a:lnTo>
                        <a:pt x="529" y="92"/>
                      </a:lnTo>
                      <a:lnTo>
                        <a:pt x="451" y="136"/>
                      </a:lnTo>
                      <a:lnTo>
                        <a:pt x="386" y="176"/>
                      </a:lnTo>
                      <a:lnTo>
                        <a:pt x="387" y="175"/>
                      </a:lnTo>
                      <a:lnTo>
                        <a:pt x="322" y="233"/>
                      </a:lnTo>
                      <a:lnTo>
                        <a:pt x="260" y="295"/>
                      </a:lnTo>
                      <a:lnTo>
                        <a:pt x="204" y="356"/>
                      </a:lnTo>
                      <a:lnTo>
                        <a:pt x="205" y="355"/>
                      </a:lnTo>
                      <a:lnTo>
                        <a:pt x="163" y="435"/>
                      </a:lnTo>
                      <a:lnTo>
                        <a:pt x="117" y="512"/>
                      </a:lnTo>
                      <a:lnTo>
                        <a:pt x="117" y="511"/>
                      </a:lnTo>
                      <a:lnTo>
                        <a:pt x="85" y="595"/>
                      </a:lnTo>
                      <a:lnTo>
                        <a:pt x="55" y="682"/>
                      </a:lnTo>
                      <a:lnTo>
                        <a:pt x="33" y="769"/>
                      </a:lnTo>
                      <a:lnTo>
                        <a:pt x="33" y="767"/>
                      </a:lnTo>
                      <a:lnTo>
                        <a:pt x="23" y="859"/>
                      </a:lnTo>
                      <a:lnTo>
                        <a:pt x="16" y="953"/>
                      </a:lnTo>
                      <a:lnTo>
                        <a:pt x="8" y="944"/>
                      </a:lnTo>
                      <a:lnTo>
                        <a:pt x="562" y="944"/>
                      </a:lnTo>
                      <a:lnTo>
                        <a:pt x="554" y="951"/>
                      </a:lnTo>
                      <a:lnTo>
                        <a:pt x="567" y="896"/>
                      </a:lnTo>
                      <a:lnTo>
                        <a:pt x="584" y="834"/>
                      </a:lnTo>
                      <a:cubicBezTo>
                        <a:pt x="584" y="833"/>
                        <a:pt x="584" y="833"/>
                        <a:pt x="584" y="832"/>
                      </a:cubicBezTo>
                      <a:lnTo>
                        <a:pt x="610" y="781"/>
                      </a:lnTo>
                      <a:cubicBezTo>
                        <a:pt x="611" y="781"/>
                        <a:pt x="611" y="780"/>
                        <a:pt x="611" y="780"/>
                      </a:cubicBezTo>
                      <a:lnTo>
                        <a:pt x="647" y="733"/>
                      </a:lnTo>
                      <a:cubicBezTo>
                        <a:pt x="647" y="732"/>
                        <a:pt x="648" y="732"/>
                        <a:pt x="648" y="731"/>
                      </a:cubicBezTo>
                      <a:lnTo>
                        <a:pt x="694" y="695"/>
                      </a:lnTo>
                      <a:cubicBezTo>
                        <a:pt x="695" y="694"/>
                        <a:pt x="695" y="694"/>
                        <a:pt x="695" y="694"/>
                      </a:cubicBezTo>
                      <a:lnTo>
                        <a:pt x="741" y="668"/>
                      </a:lnTo>
                      <a:lnTo>
                        <a:pt x="794" y="643"/>
                      </a:lnTo>
                      <a:cubicBezTo>
                        <a:pt x="795" y="642"/>
                        <a:pt x="796" y="642"/>
                        <a:pt x="797" y="642"/>
                      </a:cubicBezTo>
                      <a:lnTo>
                        <a:pt x="855" y="635"/>
                      </a:lnTo>
                      <a:lnTo>
                        <a:pt x="848" y="643"/>
                      </a:lnTo>
                      <a:lnTo>
                        <a:pt x="848" y="329"/>
                      </a:lnTo>
                      <a:lnTo>
                        <a:pt x="848" y="8"/>
                      </a:lnTo>
                      <a:close/>
                      <a:moveTo>
                        <a:pt x="864" y="329"/>
                      </a:moveTo>
                      <a:lnTo>
                        <a:pt x="864" y="643"/>
                      </a:lnTo>
                      <a:cubicBezTo>
                        <a:pt x="864" y="647"/>
                        <a:pt x="861" y="650"/>
                        <a:pt x="857" y="651"/>
                      </a:cubicBezTo>
                      <a:lnTo>
                        <a:pt x="799" y="658"/>
                      </a:lnTo>
                      <a:lnTo>
                        <a:pt x="801" y="657"/>
                      </a:lnTo>
                      <a:lnTo>
                        <a:pt x="749" y="682"/>
                      </a:lnTo>
                      <a:lnTo>
                        <a:pt x="703" y="708"/>
                      </a:lnTo>
                      <a:lnTo>
                        <a:pt x="704" y="707"/>
                      </a:lnTo>
                      <a:lnTo>
                        <a:pt x="658" y="744"/>
                      </a:lnTo>
                      <a:lnTo>
                        <a:pt x="660" y="742"/>
                      </a:lnTo>
                      <a:lnTo>
                        <a:pt x="624" y="790"/>
                      </a:lnTo>
                      <a:lnTo>
                        <a:pt x="625" y="788"/>
                      </a:lnTo>
                      <a:lnTo>
                        <a:pt x="598" y="839"/>
                      </a:lnTo>
                      <a:lnTo>
                        <a:pt x="599" y="838"/>
                      </a:lnTo>
                      <a:lnTo>
                        <a:pt x="583" y="900"/>
                      </a:lnTo>
                      <a:lnTo>
                        <a:pt x="570" y="954"/>
                      </a:lnTo>
                      <a:cubicBezTo>
                        <a:pt x="569" y="958"/>
                        <a:pt x="566" y="960"/>
                        <a:pt x="562" y="960"/>
                      </a:cubicBezTo>
                      <a:lnTo>
                        <a:pt x="8" y="960"/>
                      </a:lnTo>
                      <a:cubicBezTo>
                        <a:pt x="6" y="960"/>
                        <a:pt x="4" y="960"/>
                        <a:pt x="3" y="958"/>
                      </a:cubicBezTo>
                      <a:cubicBezTo>
                        <a:pt x="1" y="956"/>
                        <a:pt x="0" y="954"/>
                        <a:pt x="0" y="952"/>
                      </a:cubicBezTo>
                      <a:lnTo>
                        <a:pt x="7" y="857"/>
                      </a:lnTo>
                      <a:lnTo>
                        <a:pt x="17" y="766"/>
                      </a:lnTo>
                      <a:cubicBezTo>
                        <a:pt x="17" y="765"/>
                        <a:pt x="17" y="765"/>
                        <a:pt x="17" y="765"/>
                      </a:cubicBezTo>
                      <a:lnTo>
                        <a:pt x="40" y="677"/>
                      </a:lnTo>
                      <a:lnTo>
                        <a:pt x="70" y="589"/>
                      </a:lnTo>
                      <a:lnTo>
                        <a:pt x="103" y="505"/>
                      </a:lnTo>
                      <a:cubicBezTo>
                        <a:pt x="103" y="504"/>
                        <a:pt x="103" y="504"/>
                        <a:pt x="103" y="504"/>
                      </a:cubicBezTo>
                      <a:lnTo>
                        <a:pt x="149" y="428"/>
                      </a:lnTo>
                      <a:lnTo>
                        <a:pt x="191" y="347"/>
                      </a:lnTo>
                      <a:cubicBezTo>
                        <a:pt x="192" y="347"/>
                        <a:pt x="192" y="346"/>
                        <a:pt x="192" y="346"/>
                      </a:cubicBezTo>
                      <a:lnTo>
                        <a:pt x="248" y="283"/>
                      </a:lnTo>
                      <a:lnTo>
                        <a:pt x="311" y="221"/>
                      </a:lnTo>
                      <a:lnTo>
                        <a:pt x="376" y="163"/>
                      </a:lnTo>
                      <a:cubicBezTo>
                        <a:pt x="377" y="163"/>
                        <a:pt x="377" y="162"/>
                        <a:pt x="378" y="162"/>
                      </a:cubicBezTo>
                      <a:lnTo>
                        <a:pt x="443" y="122"/>
                      </a:lnTo>
                      <a:lnTo>
                        <a:pt x="522" y="78"/>
                      </a:lnTo>
                      <a:lnTo>
                        <a:pt x="598" y="41"/>
                      </a:lnTo>
                      <a:cubicBezTo>
                        <a:pt x="598" y="41"/>
                        <a:pt x="599" y="41"/>
                        <a:pt x="599" y="41"/>
                      </a:cubicBezTo>
                      <a:lnTo>
                        <a:pt x="681" y="23"/>
                      </a:lnTo>
                      <a:lnTo>
                        <a:pt x="763" y="4"/>
                      </a:lnTo>
                      <a:cubicBezTo>
                        <a:pt x="764" y="4"/>
                        <a:pt x="764" y="4"/>
                        <a:pt x="764" y="4"/>
                      </a:cubicBezTo>
                      <a:lnTo>
                        <a:pt x="850" y="0"/>
                      </a:lnTo>
                      <a:lnTo>
                        <a:pt x="856" y="0"/>
                      </a:lnTo>
                      <a:cubicBezTo>
                        <a:pt x="861" y="0"/>
                        <a:pt x="864" y="4"/>
                        <a:pt x="864" y="8"/>
                      </a:cubicBezTo>
                      <a:lnTo>
                        <a:pt x="864" y="3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5725" tIns="42863" rIns="85725" bIns="428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2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>
                    <a:solidFill>
                      <a:prstClr val="black"/>
                    </a:solidFill>
                    <a:latin typeface="Arial" pitchFamily="34" charset="0"/>
                    <a:ea typeface="ヒラギノ角ゴ Pro W3" pitchFamily="-111" charset="-128"/>
                  </a:endParaRPr>
                </a:p>
              </p:txBody>
            </p:sp>
          </p:grpSp>
          <p:sp>
            <p:nvSpPr>
              <p:cNvPr id="44" name="Rectangle 59"/>
              <p:cNvSpPr>
                <a:spLocks noChangeArrowheads="1"/>
              </p:cNvSpPr>
              <p:nvPr/>
            </p:nvSpPr>
            <p:spPr bwMode="auto">
              <a:xfrm>
                <a:off x="4936135" y="2684304"/>
                <a:ext cx="1496290" cy="1156702"/>
              </a:xfrm>
              <a:prstGeom prst="rect">
                <a:avLst/>
              </a:prstGeom>
              <a:solidFill>
                <a:srgbClr val="6600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CCF</a:t>
                </a:r>
              </a:p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A1900</a:t>
                </a:r>
              </a:p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&gt; 50 MeV/u</a:t>
                </a:r>
                <a:endParaRPr lang="en-US" sz="1600" dirty="0">
                  <a:solidFill>
                    <a:prstClr val="white"/>
                  </a:solidFill>
                  <a:latin typeface="Calibri" pitchFamily="34" charset="0"/>
                  <a:ea typeface="ヒラギノ角ゴ Pro W3" pitchFamily="-111" charset="-128"/>
                  <a:cs typeface="Calibri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028617" y="2805061"/>
                <a:ext cx="2099235" cy="565980"/>
              </a:xfrm>
              <a:prstGeom prst="rect">
                <a:avLst/>
              </a:prstGeom>
            </p:spPr>
            <p:txBody>
              <a:bodyPr wrap="none" lIns="85571" tIns="42786" rIns="85571" bIns="42786">
                <a:spAutoFit/>
              </a:bodyPr>
              <a:lstStyle/>
              <a:p>
                <a:pPr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latin typeface="Helvetica" pitchFamily="34" charset="0"/>
                    <a:ea typeface="ヒラギノ角ゴ Pro W3" pitchFamily="-111" charset="-128"/>
                    <a:cs typeface="Arial" pitchFamily="34" charset="0"/>
                  </a:rPr>
                  <a:t>Experiments</a:t>
                </a:r>
                <a:endParaRPr lang="en-US" sz="1200" dirty="0">
                  <a:solidFill>
                    <a:prstClr val="white"/>
                  </a:solidFill>
                  <a:latin typeface="Arial" pitchFamily="34" charset="0"/>
                  <a:ea typeface="ヒラギノ角ゴ Pro W3" pitchFamily="-111" charset="-128"/>
                  <a:cs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019799" y="952500"/>
                <a:ext cx="1226234" cy="838200"/>
              </a:xfrm>
              <a:prstGeom prst="rect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3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724401" y="952500"/>
                <a:ext cx="1228767" cy="838200"/>
              </a:xfrm>
              <a:prstGeom prst="rect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418856" y="952500"/>
                <a:ext cx="1229343" cy="838200"/>
              </a:xfrm>
              <a:prstGeom prst="rect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899319" y="1126186"/>
                <a:ext cx="3413753" cy="565980"/>
              </a:xfrm>
              <a:prstGeom prst="rect">
                <a:avLst/>
              </a:prstGeom>
              <a:noFill/>
            </p:spPr>
            <p:txBody>
              <a:bodyPr wrap="none" lIns="85571" tIns="42786" rIns="85571" bIns="42786" rtlCol="0">
                <a:spAutoFit/>
              </a:bodyPr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schemeClr val="bg1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Cryomodules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 : SC LINAC</a:t>
                </a:r>
                <a:endParaRPr lang="en-US" sz="1200" dirty="0">
                  <a:solidFill>
                    <a:schemeClr val="bg1"/>
                  </a:solidFill>
                  <a:latin typeface="Calibri" pitchFamily="34" charset="0"/>
                  <a:ea typeface="ヒラギノ角ゴ Pro W3" pitchFamily="-111" charset="-128"/>
                  <a:cs typeface="Calibri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875266" y="952500"/>
                <a:ext cx="474497" cy="838200"/>
              </a:xfrm>
              <a:prstGeom prst="rect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31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752600" y="1219200"/>
                <a:ext cx="990600" cy="304800"/>
              </a:xfrm>
              <a:prstGeom prst="rect">
                <a:avLst/>
              </a:prstGeom>
              <a:solidFill>
                <a:srgbClr val="33CC33"/>
              </a:solidFill>
              <a:ln>
                <a:solidFill>
                  <a:srgbClr val="0033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31" dirty="0">
                    <a:solidFill>
                      <a:prstClr val="white"/>
                    </a:solidFill>
                    <a:latin typeface="Calibri" pitchFamily="34" charset="0"/>
                    <a:cs typeface="Calibri" pitchFamily="34" charset="0"/>
                  </a:rPr>
                  <a:t>RFQ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19200" y="914400"/>
                <a:ext cx="304800" cy="9144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33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31" dirty="0">
                    <a:solidFill>
                      <a:prstClr val="white"/>
                    </a:solidFill>
                    <a:latin typeface="Calibri" pitchFamily="34" charset="0"/>
                    <a:cs typeface="Calibri" pitchFamily="34" charset="0"/>
                  </a:rPr>
                  <a:t>MHB</a:t>
                </a: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19199" y="2441173"/>
                <a:ext cx="1371600" cy="45443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>
                <a:noAutofit/>
              </a:bodyPr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3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55"/>
              <p:cNvSpPr>
                <a:spLocks noChangeArrowheads="1"/>
              </p:cNvSpPr>
              <p:nvPr/>
            </p:nvSpPr>
            <p:spPr bwMode="auto">
              <a:xfrm>
                <a:off x="2528245" y="3255919"/>
                <a:ext cx="1072393" cy="647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25" dirty="0">
                    <a:solidFill>
                      <a:srgbClr val="006600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Mass </a:t>
                </a:r>
                <a:br>
                  <a:rPr lang="en-US" sz="1125" dirty="0">
                    <a:solidFill>
                      <a:srgbClr val="006600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</a:br>
                <a:r>
                  <a:rPr lang="en-US" sz="1125" dirty="0">
                    <a:solidFill>
                      <a:srgbClr val="006600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separation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733800" y="2743200"/>
                <a:ext cx="914400" cy="762000"/>
              </a:xfrm>
              <a:prstGeom prst="rect">
                <a:avLst/>
              </a:prstGeom>
              <a:solidFill>
                <a:schemeClr val="accent3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5"/>
              <p:cNvSpPr>
                <a:spLocks noChangeArrowheads="1"/>
              </p:cNvSpPr>
              <p:nvPr/>
            </p:nvSpPr>
            <p:spPr bwMode="auto">
              <a:xfrm>
                <a:off x="3677003" y="2794195"/>
                <a:ext cx="1007546" cy="771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Gas </a:t>
                </a:r>
              </a:p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Stopper</a:t>
                </a:r>
              </a:p>
            </p:txBody>
          </p:sp>
          <p:sp>
            <p:nvSpPr>
              <p:cNvPr id="61" name="Rectangle 55"/>
              <p:cNvSpPr>
                <a:spLocks noChangeArrowheads="1"/>
              </p:cNvSpPr>
              <p:nvPr/>
            </p:nvSpPr>
            <p:spPr bwMode="auto">
              <a:xfrm>
                <a:off x="1473404" y="2487260"/>
                <a:ext cx="890443" cy="35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19" dirty="0">
                    <a:solidFill>
                      <a:prstClr val="white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1+ ‒</a:t>
                </a:r>
                <a:r>
                  <a:rPr lang="en-US" sz="1219" dirty="0">
                    <a:solidFill>
                      <a:prstClr val="white"/>
                    </a:solidFill>
                    <a:latin typeface="Times New Roman"/>
                    <a:ea typeface="ヒラギノ角ゴ Pro W3" pitchFamily="-111" charset="-128"/>
                    <a:cs typeface="Times New Roman"/>
                  </a:rPr>
                  <a:t>›</a:t>
                </a:r>
                <a:r>
                  <a:rPr lang="en-US" sz="1219" dirty="0">
                    <a:solidFill>
                      <a:prstClr val="white"/>
                    </a:solidFill>
                    <a:latin typeface="Calibri" pitchFamily="34" charset="0"/>
                    <a:ea typeface="ヒラギノ角ゴ Pro W3" pitchFamily="-111" charset="-128"/>
                    <a:cs typeface="Calibri" pitchFamily="34" charset="0"/>
                  </a:rPr>
                  <a:t> n+</a:t>
                </a:r>
              </a:p>
            </p:txBody>
          </p:sp>
          <p:sp>
            <p:nvSpPr>
              <p:cNvPr id="62" name="Down Arrow 61"/>
              <p:cNvSpPr/>
              <p:nvPr/>
            </p:nvSpPr>
            <p:spPr>
              <a:xfrm>
                <a:off x="5873204" y="1492132"/>
                <a:ext cx="152400" cy="990600"/>
              </a:xfrm>
              <a:prstGeom prst="downArrow">
                <a:avLst/>
              </a:prstGeom>
              <a:solidFill>
                <a:srgbClr val="99FF99"/>
              </a:solidFill>
              <a:ln>
                <a:solidFill>
                  <a:srgbClr val="0033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Down Arrow 62"/>
              <p:cNvSpPr/>
              <p:nvPr/>
            </p:nvSpPr>
            <p:spPr>
              <a:xfrm rot="16200000">
                <a:off x="6378280" y="1931050"/>
                <a:ext cx="186453" cy="1066533"/>
              </a:xfrm>
              <a:prstGeom prst="downArrow">
                <a:avLst/>
              </a:prstGeom>
              <a:solidFill>
                <a:srgbClr val="99FF99"/>
              </a:solidFill>
              <a:ln>
                <a:solidFill>
                  <a:srgbClr val="0033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5571" tIns="42786" rIns="85571" bIns="42786" rtlCol="0" anchor="ctr"/>
              <a:lstStyle/>
              <a:p>
                <a:pPr algn="ctr" defTabSz="45261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38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7842575" y="3285473"/>
              <a:ext cx="1976731" cy="583806"/>
            </a:xfrm>
            <a:prstGeom prst="rect">
              <a:avLst/>
            </a:prstGeom>
            <a:noFill/>
          </p:spPr>
          <p:txBody>
            <a:bodyPr wrap="square" lIns="91399" tIns="45700" rIns="91399" bIns="45700" rtlCol="0">
              <a:spAutoFit/>
            </a:bodyPr>
            <a:lstStyle/>
            <a:p>
              <a:r>
                <a:rPr lang="en-US" sz="1400" dirty="0" err="1" smtClean="0">
                  <a:cs typeface="Calibri" pitchFamily="34" charset="0"/>
                </a:rPr>
                <a:t>ReA</a:t>
              </a:r>
              <a:r>
                <a:rPr lang="en-US" sz="1400" dirty="0" smtClean="0">
                  <a:cs typeface="Calibri" pitchFamily="34" charset="0"/>
                </a:rPr>
                <a:t> High Energy Experimental Hall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9647" y="4823990"/>
              <a:ext cx="1457450" cy="309053"/>
            </a:xfrm>
            <a:prstGeom prst="rect">
              <a:avLst/>
            </a:prstGeom>
            <a:noFill/>
          </p:spPr>
          <p:txBody>
            <a:bodyPr wrap="square" lIns="91399" tIns="45700" rIns="91399" bIns="45700" rtlCol="0">
              <a:spAutoFit/>
            </a:bodyPr>
            <a:lstStyle/>
            <a:p>
              <a:pPr algn="ctr"/>
              <a:r>
                <a:rPr lang="en-US" sz="1200" b="1" dirty="0"/>
                <a:t>EBIT CB</a:t>
              </a:r>
            </a:p>
          </p:txBody>
        </p:sp>
      </p:grpSp>
      <p:pic>
        <p:nvPicPr>
          <p:cNvPr id="72" name="Content Placeholder 5" descr="FRIB_layout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3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65" y="966499"/>
            <a:ext cx="2967644" cy="2140527"/>
          </a:xfrm>
        </p:spPr>
      </p:pic>
      <p:sp>
        <p:nvSpPr>
          <p:cNvPr id="73" name="Rounded Rectangle 72"/>
          <p:cNvSpPr/>
          <p:nvPr/>
        </p:nvSpPr>
        <p:spPr bwMode="auto">
          <a:xfrm>
            <a:off x="7239000" y="973569"/>
            <a:ext cx="1270000" cy="799395"/>
          </a:xfrm>
          <a:prstGeom prst="round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04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</a:t>
            </a:r>
            <a:r>
              <a:rPr lang="en-US" dirty="0" smtClean="0"/>
              <a:t> EBIT Charge Breeder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 descr="E:\temp\photo\110127-nscl\110131-ebit-70-x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53" y="1403350"/>
            <a:ext cx="6936619" cy="454074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21079591">
            <a:off x="2181481" y="3803523"/>
            <a:ext cx="859158" cy="4412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r>
              <a:rPr lang="en-US" sz="23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E-gun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1060000">
            <a:off x="5899237" y="3688107"/>
            <a:ext cx="1546846" cy="6721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Collector</a:t>
            </a:r>
          </a:p>
          <a:p>
            <a:r>
              <a:rPr lang="en-US" sz="19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Ion extraction</a:t>
            </a:r>
            <a:endParaRPr lang="en-US" sz="19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rot="21060000">
            <a:off x="4495800" y="3094848"/>
            <a:ext cx="1049262" cy="6105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r>
              <a:rPr lang="en-US" sz="17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Magnet + Trap</a:t>
            </a:r>
            <a:endParaRPr lang="en-US" sz="17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21060000">
            <a:off x="6326526" y="2200361"/>
            <a:ext cx="1203803" cy="3797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Beam Line</a:t>
            </a:r>
            <a:endParaRPr lang="en-US" sz="19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12269" y="5001121"/>
            <a:ext cx="3267561" cy="16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C00000"/>
                </a:solidFill>
              </a:rPr>
              <a:t>Key parameters: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 Magnetic field: B=6T, 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 Electron current: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I</a:t>
            </a:r>
            <a:r>
              <a:rPr lang="en-US" sz="1600" kern="0" baseline="-25000" dirty="0" err="1">
                <a:solidFill>
                  <a:sysClr val="windowText" lastClr="000000"/>
                </a:solidFill>
              </a:rPr>
              <a:t>e</a:t>
            </a:r>
            <a:r>
              <a:rPr lang="en-US" sz="1600" kern="0" dirty="0">
                <a:solidFill>
                  <a:sysClr val="windowText" lastClr="000000"/>
                </a:solidFill>
              </a:rPr>
              <a:t>=0.5 … 5 A, 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 Electron energy: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E</a:t>
            </a:r>
            <a:r>
              <a:rPr lang="en-US" sz="1600" kern="0" baseline="-25000" dirty="0" err="1">
                <a:solidFill>
                  <a:sysClr val="windowText" lastClr="000000"/>
                </a:solidFill>
              </a:rPr>
              <a:t>e</a:t>
            </a:r>
            <a:r>
              <a:rPr lang="en-US" sz="1600" kern="0" dirty="0">
                <a:solidFill>
                  <a:sysClr val="windowText" lastClr="000000"/>
                </a:solidFill>
              </a:rPr>
              <a:t> &lt; 30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keV</a:t>
            </a:r>
            <a:endParaRPr lang="en-US" sz="1600" kern="0" dirty="0">
              <a:solidFill>
                <a:sysClr val="windowText" lastClr="000000"/>
              </a:solidFill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 Current density: j ~ 10</a:t>
            </a:r>
            <a:r>
              <a:rPr lang="en-US" sz="1600" kern="0" baseline="30000" dirty="0">
                <a:solidFill>
                  <a:sysClr val="windowText" lastClr="000000"/>
                </a:solidFill>
              </a:rPr>
              <a:t>4</a:t>
            </a:r>
            <a:r>
              <a:rPr lang="en-US" sz="1600" kern="0" dirty="0">
                <a:solidFill>
                  <a:sysClr val="windowText" lastClr="000000"/>
                </a:solidFill>
              </a:rPr>
              <a:t> A /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cm</a:t>
            </a:r>
            <a:r>
              <a:rPr lang="en-US" sz="1600" kern="0" baseline="30000" dirty="0" smtClean="0">
                <a:solidFill>
                  <a:sysClr val="windowText" lastClr="000000"/>
                </a:solidFill>
              </a:rPr>
              <a:t>2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Trap Length: 635 mm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89064"/>
            <a:ext cx="3040225" cy="5849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Balance in the EBIT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573213"/>
            <a:ext cx="5369169" cy="4368800"/>
          </a:xfrm>
        </p:spPr>
        <p:txBody>
          <a:bodyPr/>
          <a:lstStyle/>
          <a:p>
            <a:pPr lvl="1"/>
            <a:r>
              <a:rPr lang="en-US" sz="1800" dirty="0" smtClean="0"/>
              <a:t>Ionization through electron impact (step-by-step) until charge state balance is reached</a:t>
            </a:r>
          </a:p>
          <a:p>
            <a:pPr marL="280988" lvl="2" indent="0">
              <a:buNone/>
            </a:pPr>
            <a:r>
              <a:rPr lang="en-US" sz="1600" dirty="0" smtClean="0"/>
              <a:t>Charge generation processes x Charge destructive processes</a:t>
            </a:r>
          </a:p>
          <a:p>
            <a:pPr marL="280988" lvl="2" indent="0">
              <a:buNone/>
            </a:pPr>
            <a:r>
              <a:rPr lang="en-US" sz="1600" dirty="0" smtClean="0"/>
              <a:t>Main Atomic processes are</a:t>
            </a:r>
          </a:p>
          <a:p>
            <a:pPr marL="509588" lvl="3" indent="0">
              <a:buNone/>
            </a:pPr>
            <a:r>
              <a:rPr lang="en-US" sz="1600" dirty="0"/>
              <a:t>1. </a:t>
            </a:r>
            <a:r>
              <a:rPr lang="en-US" sz="1600" dirty="0" smtClean="0"/>
              <a:t>Electron Impact Ionization</a:t>
            </a:r>
          </a:p>
          <a:p>
            <a:pPr marL="509588" lvl="3" indent="0">
              <a:buNone/>
            </a:pPr>
            <a:r>
              <a:rPr lang="en-US" sz="1600" dirty="0" smtClean="0"/>
              <a:t>2</a:t>
            </a:r>
            <a:r>
              <a:rPr lang="en-US" sz="1600" dirty="0"/>
              <a:t>. </a:t>
            </a:r>
            <a:r>
              <a:rPr lang="en-US" sz="1600" dirty="0" smtClean="0"/>
              <a:t>Charge Exchange</a:t>
            </a:r>
            <a:endParaRPr lang="en-US" sz="1600" dirty="0"/>
          </a:p>
          <a:p>
            <a:pPr marL="509588" lvl="3" indent="0">
              <a:buNone/>
            </a:pPr>
            <a:r>
              <a:rPr lang="en-US" sz="1600" dirty="0"/>
              <a:t>3. </a:t>
            </a:r>
            <a:r>
              <a:rPr lang="en-US" sz="1600" dirty="0" smtClean="0"/>
              <a:t>Radiative Recombination</a:t>
            </a:r>
            <a:endParaRPr lang="en-US" sz="1600" dirty="0"/>
          </a:p>
          <a:p>
            <a:pPr lvl="1"/>
            <a:r>
              <a:rPr lang="en-US" sz="1800" dirty="0" smtClean="0"/>
              <a:t>Multiple collisions are required – ionization time must be long enough to reach desired charge state</a:t>
            </a:r>
          </a:p>
          <a:p>
            <a:pPr marL="61912" lvl="1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Key Concept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Ionization Factor: Product of the electron flux and the time of bombardment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6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Capacity of the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654172"/>
          </a:xfrm>
        </p:spPr>
        <p:txBody>
          <a:bodyPr/>
          <a:lstStyle/>
          <a:p>
            <a:r>
              <a:rPr lang="en-US" dirty="0"/>
              <a:t>How many particles can be stored?</a:t>
            </a:r>
          </a:p>
          <a:p>
            <a:pPr marL="6191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6600092" y="260350"/>
            <a:ext cx="2543908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C00000"/>
                </a:solidFill>
              </a:rPr>
              <a:t>Key Concepts</a:t>
            </a:r>
          </a:p>
          <a:p>
            <a:pPr marL="288925" lvl="1" indent="-227013" fontAlgn="base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</a:pPr>
            <a:r>
              <a:rPr lang="en-US" sz="1600" kern="0" dirty="0">
                <a:solidFill>
                  <a:srgbClr val="003366"/>
                </a:solidFill>
              </a:rPr>
              <a:t>Residual gas pressure</a:t>
            </a:r>
          </a:p>
          <a:p>
            <a:pPr marL="288925" lvl="1" indent="-227013" fontAlgn="base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</a:pPr>
            <a:r>
              <a:rPr lang="en-US" sz="1600" kern="0" dirty="0">
                <a:solidFill>
                  <a:srgbClr val="003366"/>
                </a:solidFill>
              </a:rPr>
              <a:t>Compensation</a:t>
            </a:r>
          </a:p>
          <a:p>
            <a:pPr marL="288925" lvl="1" indent="-227013" fontAlgn="base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</a:pPr>
            <a:r>
              <a:rPr lang="en-US" sz="1600" kern="0" dirty="0">
                <a:solidFill>
                  <a:srgbClr val="003366"/>
                </a:solidFill>
              </a:rPr>
              <a:t>Pulsed operations</a:t>
            </a:r>
          </a:p>
        </p:txBody>
      </p:sp>
    </p:spTree>
    <p:extLst>
      <p:ext uri="{BB962C8B-B14F-4D97-AF65-F5344CB8AC3E}">
        <p14:creationId xmlns:p14="http://schemas.microsoft.com/office/powerpoint/2010/main" val="332915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Ions from the EBIT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4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Ensemble of particles can be described in 6D + time: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0" y="2100786"/>
            <a:ext cx="3075325" cy="36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40" y="2100786"/>
            <a:ext cx="3058507" cy="365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2150" y="210078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403350"/>
            <a:ext cx="7781925" cy="4368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EBIT/EBIS Ion sources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EBIT Ion Source Fundamentals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Brief History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Main processes in the EBIT Source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Ionization </a:t>
            </a:r>
            <a:r>
              <a:rPr lang="en-US" sz="1600" dirty="0"/>
              <a:t>Potential and Final charge state in an EBIS/EBIT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Trap Capacity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Cathode – E-beam production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Cathodes – Electron Beam Confinement – Magnetic Fields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Collector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E-beam dump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Electrodes and trapping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Charge </a:t>
            </a:r>
            <a:r>
              <a:rPr lang="en-US" sz="1600" dirty="0" smtClean="0"/>
              <a:t>Breeder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8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2858110"/>
          </a:xfrm>
        </p:spPr>
        <p:txBody>
          <a:bodyPr/>
          <a:lstStyle/>
          <a:p>
            <a:pPr lvl="1"/>
            <a:r>
              <a:rPr lang="en-US" dirty="0" smtClean="0"/>
              <a:t>1967 first proposed – developed at about the same time as ECR ion sources</a:t>
            </a:r>
          </a:p>
          <a:p>
            <a:pPr lvl="1"/>
            <a:r>
              <a:rPr lang="en-US" dirty="0" smtClean="0"/>
              <a:t>Driven by the need to use high charge states to increase the final energy for the accelerator </a:t>
            </a:r>
          </a:p>
          <a:p>
            <a:pPr lvl="2"/>
            <a:r>
              <a:rPr lang="en-US" dirty="0" smtClean="0"/>
              <a:t>Linac 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Cyclotrons </a:t>
            </a:r>
          </a:p>
          <a:p>
            <a:pPr marL="61912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94" y="3328376"/>
            <a:ext cx="1686737" cy="573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94" y="4095209"/>
            <a:ext cx="3101118" cy="52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– physical basis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393663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Production of an extended electron beam of a given energy (Ionization Energy!, High electron density!)</a:t>
            </a:r>
          </a:p>
          <a:p>
            <a:pPr marL="457200" indent="-457200">
              <a:buAutoNum type="arabicParenR"/>
            </a:pPr>
            <a:r>
              <a:rPr lang="en-US" dirty="0" smtClean="0"/>
              <a:t>Creation of an electrostatic trap for the ions while they get ionized by step-by-step ionization (Confinement Time!)</a:t>
            </a:r>
          </a:p>
          <a:p>
            <a:pPr marL="457200" indent="-457200">
              <a:buAutoNum type="arabicParenR"/>
            </a:pPr>
            <a:r>
              <a:rPr lang="en-US" dirty="0" smtClean="0"/>
              <a:t>Injection of a defined number of low charge state ions or injection of neutrals into the trap (vapor/gas)</a:t>
            </a:r>
          </a:p>
          <a:p>
            <a:pPr marL="457200" indent="-457200">
              <a:buAutoNum type="arabicParenR"/>
            </a:pPr>
            <a:r>
              <a:rPr lang="en-US" dirty="0" smtClean="0"/>
              <a:t>Extraction of the ions when desired charge state is reached (inherently pulsed operation)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1106" y="5606902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EBIS do not operate with a plasma discharge!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EBIT Ion sources – main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96" y="1104272"/>
            <a:ext cx="6558694" cy="35921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3031" y="6094740"/>
            <a:ext cx="3715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B5C7F"/>
                </a:solidFill>
                <a:latin typeface="PT Sans"/>
                <a:hlinkClick r:id="rId3"/>
              </a:rPr>
              <a:t>arXiv:1411.2445</a:t>
            </a:r>
            <a:r>
              <a:rPr lang="en-US" sz="1400" dirty="0">
                <a:solidFill>
                  <a:srgbClr val="000000"/>
                </a:solidFill>
                <a:latin typeface="PT Sans"/>
              </a:rPr>
              <a:t> ; </a:t>
            </a:r>
            <a:r>
              <a:rPr lang="en-US" sz="1400" dirty="0" smtClean="0">
                <a:solidFill>
                  <a:srgbClr val="000000"/>
                </a:solidFill>
                <a:latin typeface="PT Sans"/>
              </a:rPr>
              <a:t>CERN-2013-007</a:t>
            </a:r>
          </a:p>
          <a:p>
            <a:r>
              <a:rPr lang="en-US" sz="1400" dirty="0" err="1"/>
              <a:t>G.Zschornacka,b</a:t>
            </a:r>
            <a:r>
              <a:rPr lang="en-US" sz="1400" dirty="0"/>
              <a:t>, </a:t>
            </a:r>
            <a:r>
              <a:rPr lang="en-US" sz="1400" dirty="0" err="1"/>
              <a:t>M.Schmidtb</a:t>
            </a:r>
            <a:r>
              <a:rPr lang="en-US" sz="1400" dirty="0"/>
              <a:t> and </a:t>
            </a:r>
            <a:r>
              <a:rPr lang="en-US" sz="1400" dirty="0" err="1"/>
              <a:t>A.Thornb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74259"/>
              </p:ext>
            </p:extLst>
          </p:nvPr>
        </p:nvGraphicFramePr>
        <p:xfrm>
          <a:off x="375139" y="4696418"/>
          <a:ext cx="8593014" cy="101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386"/>
                <a:gridCol w="6707628"/>
              </a:tblGrid>
              <a:tr h="3488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 beam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radial confinement and breeding – successive electron impact ionization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Magnetic field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837978" algn="l"/>
                        </a:tabLst>
                      </a:pPr>
                      <a:r>
                        <a:rPr lang="en-US" sz="1600" dirty="0" smtClean="0"/>
                        <a:t>compression of electron beam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Trap electrodes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axial confinement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5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r="5555"/>
          <a:stretch/>
        </p:blipFill>
        <p:spPr>
          <a:xfrm>
            <a:off x="1458422" y="1025860"/>
            <a:ext cx="7672707" cy="4490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EBIT Ion sources – main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626360" y="6277302"/>
            <a:ext cx="3715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B5C7F"/>
                </a:solidFill>
                <a:latin typeface="PT Sans"/>
                <a:hlinkClick r:id="rId11"/>
              </a:rPr>
              <a:t>arXiv:1411.2445</a:t>
            </a:r>
            <a:r>
              <a:rPr lang="en-US" sz="1400" dirty="0">
                <a:solidFill>
                  <a:srgbClr val="000000"/>
                </a:solidFill>
                <a:latin typeface="PT Sans"/>
              </a:rPr>
              <a:t> ; </a:t>
            </a:r>
            <a:r>
              <a:rPr lang="en-US" sz="1400" dirty="0" smtClean="0">
                <a:solidFill>
                  <a:srgbClr val="000000"/>
                </a:solidFill>
                <a:latin typeface="PT Sans"/>
              </a:rPr>
              <a:t>CERN-2013-007</a:t>
            </a:r>
          </a:p>
          <a:p>
            <a:r>
              <a:rPr lang="en-US" sz="1400" dirty="0" err="1"/>
              <a:t>G.Zschornacka,b</a:t>
            </a:r>
            <a:r>
              <a:rPr lang="en-US" sz="1400" dirty="0"/>
              <a:t>, </a:t>
            </a:r>
            <a:r>
              <a:rPr lang="en-US" sz="1400" dirty="0" err="1"/>
              <a:t>M.Schmidtb</a:t>
            </a:r>
            <a:r>
              <a:rPr lang="en-US" sz="1400" dirty="0"/>
              <a:t> and </a:t>
            </a:r>
            <a:r>
              <a:rPr lang="en-US" sz="1400" dirty="0" err="1"/>
              <a:t>A.Thornb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7" y="5072978"/>
            <a:ext cx="2898288" cy="25142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4137" y="2659917"/>
            <a:ext cx="3094859" cy="1652534"/>
            <a:chOff x="304137" y="2659917"/>
            <a:chExt cx="3094859" cy="1652534"/>
          </a:xfrm>
        </p:grpSpPr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37" y="3744746"/>
              <a:ext cx="2308571" cy="1885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37" y="4115880"/>
              <a:ext cx="2859427" cy="19657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39" y="2659917"/>
              <a:ext cx="2761141" cy="18857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37" y="3031050"/>
              <a:ext cx="2653714" cy="160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39" y="3373612"/>
              <a:ext cx="3094857" cy="1885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7" y="5554182"/>
            <a:ext cx="3946669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31" y="3804030"/>
            <a:ext cx="1442603" cy="2198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EBIT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71" y="1239227"/>
            <a:ext cx="8449652" cy="2491265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sz="2000" dirty="0"/>
              <a:t>Development today: family of ion sources, warm magnets, permanent magnets, superconducting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atomic physics groups, x-ray generator, </a:t>
            </a:r>
            <a:r>
              <a:rPr lang="en-US" sz="2000" dirty="0" smtClean="0"/>
              <a:t>calibration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2000" b="1" dirty="0" smtClean="0"/>
              <a:t>Injector </a:t>
            </a:r>
            <a:r>
              <a:rPr lang="en-US" sz="2000" b="1" dirty="0"/>
              <a:t>for </a:t>
            </a:r>
            <a:r>
              <a:rPr lang="en-US" sz="2000" b="1" dirty="0" smtClean="0"/>
              <a:t>synchrotrons: RHIC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/>
              <a:t>Charge Breeder for post –accelerators (Rex-Isolde (CERN), CARIBU (ATLAS, ANL), </a:t>
            </a:r>
            <a:r>
              <a:rPr lang="en-US" sz="2000" b="1" dirty="0" err="1" smtClean="0"/>
              <a:t>ReA</a:t>
            </a:r>
            <a:r>
              <a:rPr lang="en-US" sz="2000" b="1" dirty="0" smtClean="0"/>
              <a:t> (FRIB/NSCL, MSU))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6" y="4311896"/>
            <a:ext cx="2391645" cy="1696574"/>
          </a:xfrm>
          <a:prstGeom prst="rect">
            <a:avLst/>
          </a:prstGeom>
        </p:spPr>
      </p:pic>
      <p:pic>
        <p:nvPicPr>
          <p:cNvPr id="7" name="Picture 6" descr="l1030477-xga.jpg"/>
          <p:cNvPicPr>
            <a:picLocks noChangeAspect="1"/>
          </p:cNvPicPr>
          <p:nvPr/>
        </p:nvPicPr>
        <p:blipFill>
          <a:blip r:embed="rId4" cstate="print"/>
          <a:srcRect r="4651" b="9220"/>
          <a:stretch>
            <a:fillRect/>
          </a:stretch>
        </p:blipFill>
        <p:spPr>
          <a:xfrm>
            <a:off x="3378742" y="4111675"/>
            <a:ext cx="2350477" cy="1652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407" y="4079323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Permanent magnet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753537"/>
            <a:ext cx="2864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Superconducting magnets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69" y="3974171"/>
            <a:ext cx="1197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ReA</a:t>
            </a:r>
            <a:r>
              <a:rPr lang="en-US" dirty="0" smtClean="0"/>
              <a:t> EBIT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92831" y="3683718"/>
            <a:ext cx="13045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LLNL EBIT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RHIC: Relativistic Heavy Ion Accelerator</a:t>
            </a:r>
            <a:br>
              <a:rPr lang="en-US" sz="2800" dirty="0" smtClean="0"/>
            </a:br>
            <a:r>
              <a:rPr lang="en-US" sz="2800" dirty="0" smtClean="0"/>
              <a:t>(collider)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00933"/>
            <a:ext cx="4419600" cy="3826144"/>
          </a:xfrm>
        </p:spPr>
        <p:txBody>
          <a:bodyPr/>
          <a:lstStyle/>
          <a:p>
            <a:pPr lvl="1"/>
            <a:r>
              <a:rPr lang="en-US" sz="1800" dirty="0" smtClean="0"/>
              <a:t>2 </a:t>
            </a:r>
            <a:r>
              <a:rPr lang="en-US" sz="1800" dirty="0"/>
              <a:t>independent intersecting storage rings with 6 interaction points </a:t>
            </a:r>
          </a:p>
          <a:p>
            <a:pPr lvl="1"/>
            <a:r>
              <a:rPr lang="en-US" sz="1800" dirty="0"/>
              <a:t>Can circulate heavy ions or protons</a:t>
            </a:r>
          </a:p>
          <a:p>
            <a:r>
              <a:rPr lang="en-US" sz="1800" b="1" dirty="0"/>
              <a:t>Chain of </a:t>
            </a:r>
            <a:r>
              <a:rPr lang="en-US" sz="1800" b="1" dirty="0" smtClean="0"/>
              <a:t>accelerators</a:t>
            </a:r>
            <a:endParaRPr lang="en-US" sz="1800" dirty="0"/>
          </a:p>
          <a:p>
            <a:pPr lvl="1"/>
            <a:r>
              <a:rPr lang="en-US" sz="1800" dirty="0"/>
              <a:t>3 injectors (High charge state injector (EBIS </a:t>
            </a:r>
            <a:r>
              <a:rPr lang="en-US" sz="1800" dirty="0" err="1"/>
              <a:t>source+linac</a:t>
            </a:r>
            <a:r>
              <a:rPr lang="en-US" sz="1800" dirty="0"/>
              <a:t>), Tandem injector, proton </a:t>
            </a:r>
            <a:r>
              <a:rPr lang="en-US" sz="1800" dirty="0" smtClean="0"/>
              <a:t>linac)</a:t>
            </a:r>
          </a:p>
          <a:p>
            <a:pPr lvl="1"/>
            <a:r>
              <a:rPr lang="en-US" sz="1800" dirty="0" smtClean="0"/>
              <a:t>Booster </a:t>
            </a:r>
            <a:r>
              <a:rPr lang="en-US" sz="1800" dirty="0"/>
              <a:t>Synchrotron </a:t>
            </a:r>
            <a:endParaRPr lang="en-US" sz="1800" dirty="0" smtClean="0"/>
          </a:p>
          <a:p>
            <a:pPr lvl="1"/>
            <a:r>
              <a:rPr lang="en-US" sz="1800" dirty="0" smtClean="0"/>
              <a:t>Alternating </a:t>
            </a:r>
            <a:r>
              <a:rPr lang="en-US" sz="1800" dirty="0"/>
              <a:t>Gradient </a:t>
            </a:r>
            <a:r>
              <a:rPr lang="en-US" sz="1800" dirty="0" smtClean="0"/>
              <a:t>Synchrotron</a:t>
            </a:r>
          </a:p>
          <a:p>
            <a:pPr lvl="1"/>
            <a:r>
              <a:rPr lang="en-US" sz="1800" dirty="0" smtClean="0"/>
              <a:t>2.4 </a:t>
            </a:r>
            <a:r>
              <a:rPr lang="en-US" sz="1800" dirty="0"/>
              <a:t>miles circumference storage 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9375" r="6000" b="9375"/>
          <a:stretch>
            <a:fillRect/>
          </a:stretch>
        </p:blipFill>
        <p:spPr bwMode="auto">
          <a:xfrm>
            <a:off x="304800" y="2116016"/>
            <a:ext cx="4419600" cy="325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4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EBIS test stand facility at RHIC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5BBE2-61B9-436A-A006-2A717886886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0322" y="377801"/>
            <a:ext cx="4300357" cy="65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2182"/>
  <p:tag name="ORIGINALWIDTH" val="747.6566"/>
  <p:tag name="OUTPUTDPI" val="1200"/>
  <p:tag name="LATEXADDIN" val="\documentclass{article}&#10;\usepackage{amsmath}&#10;\pagestyle{empty}&#10;\begin{document}&#10;\begin{equation*}&#10;\frac{E}{M}=Q\cdot e\cdot V&#10;\end{equation*}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Users\dleitner\Documents\USPAS - Ion Sources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1097.113"/>
  <p:tag name="OUTPUTDPI" val="1200"/>
  <p:tag name="LATEXADDIN" val="\documentclass{article}&#10;\usepackage{amsmath}&#10;\pagestyle{empty}&#10;\begin{document}&#10;\begin{equation*}&#10;f(x, y, z, p_x, p_y, p_z, t)&#10;\end{equation*}&#10;\end{document}"/>
  <p:tag name="IGUANATEXSIZE" val="20"/>
  <p:tag name="IGUANATEXCURSOR" val="157"/>
  <p:tag name="TRANSPARENCY" val="True"/>
  <p:tag name="FILENAME" val=""/>
  <p:tag name="INPUTTYPE" val="0"/>
  <p:tag name="LATEXENGINEID" val="0"/>
  <p:tag name="TEMPFOLDER" val="C:\Users\Daniel\AppData\Roaming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1091.114"/>
  <p:tag name="OUTPUTDPI" val="1200"/>
  <p:tag name="LATEXADDIN" val="\documentclass{article}&#10;\usepackage{amsmath}&#10;\pagestyle{empty}&#10;\begin{document}&#10;\begin{equation*}&#10;f(x, y, z, v_x, v_y, v_z, t)&#10;\end{equation*}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Users\Daniel\AppData\Roaming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7158"/>
  <p:tag name="ORIGINALWIDTH" val="1603.3"/>
  <p:tag name="OUTPUTDPI" val="1200"/>
  <p:tag name="LATEXADDIN" val="\documentclass{article}&#10;\usepackage{amsmath}&#10;\pagestyle{empty}&#10;\begin{document}&#10;\begin{equation*}&#10;\frac{E}{M}=\frac{Q^{2}}{M}\cdot K&#10;, K=\frac{(B\cdot\rho\cdot e)^{2}}{2}&#10;\end{equation*}&#10;\end{document}"/>
  <p:tag name="IGUANATEXSIZE" val="20"/>
  <p:tag name="IGUANATEXCURSOR" val="161"/>
  <p:tag name="TRANSPARENCY" val="True"/>
  <p:tag name="FILENAME" val=""/>
  <p:tag name="INPUTTYPE" val="0"/>
  <p:tag name="LATEXENGINEID" val="0"/>
  <p:tag name="TEMPFOLDER" val="C:\Users\dleitner\Documents\USPAS - Ion Sources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26.322"/>
  <p:tag name="OUTPUTDPI" val="1200"/>
  <p:tag name="LATEXADDIN" val="\documentclass{article}&#10;\usepackage{amsmath}&#10;\pagestyle{empty}&#10;\begin{document}&#10;\begin{equation*}&#10;U_{elec}= e\cdot(U_{2}-U_{k}+U_{sc})&#10;\end{equation*}&#10;\end{document}"/>
  <p:tag name="IGUANATEXSIZE" val="20"/>
  <p:tag name="IGUANATEXCURSOR" val="132"/>
  <p:tag name="TRANSPARENCY" val="True"/>
  <p:tag name="FILENAME" val=""/>
  <p:tag name="INPUTTYPE" val="0"/>
  <p:tag name="LATEXENGINEID" val="0"/>
  <p:tag name="TEMPFOLDER" val="C:\Users\dleitner\Documents\USPAS - Ion Sources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942.257"/>
  <p:tag name="OUTPUTDPI" val="1200"/>
  <p:tag name="LATEXADDIN" val="\documentclass{article}&#10;\usepackage{amsmath}&#10;\pagestyle{empty}&#10;\begin{document}&#10;\begin{equation*}&#10;U_{elec}\, ranges\, from\, 500\,eV\,to\,200\,keV&#10;\end{equation*}&#10;\end{document}"/>
  <p:tag name="IGUANATEXSIZE" val="20"/>
  <p:tag name="IGUANATEXCURSOR" val="125"/>
  <p:tag name="TRANSPARENCY" val="True"/>
  <p:tag name="FILENAME" val=""/>
  <p:tag name="INPUTTYPE" val="0"/>
  <p:tag name="LATEXENGINEID" val="0"/>
  <p:tag name="TEMPFOLDER" val="C:\Users\dleitner\Documents\USPAS - Ion Sources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14.811"/>
  <p:tag name="OUTPUTDPI" val="1200"/>
  <p:tag name="LATEXADDIN" val="\documentclass{article}&#10;\usepackage{amsmath}&#10;\pagestyle{empty}&#10;\begin{document}&#10;\begin{equation*}&#10;U_{k} ... Cathode Potential (neg)&#10;\end{equation*}&#10;&#10;\end{document}"/>
  <p:tag name="IGUANATEXSIZE" val="20"/>
  <p:tag name="IGUANATEXCURSOR" val="131"/>
  <p:tag name="TRANSPARENCY" val="True"/>
  <p:tag name="FILENAME" val=""/>
  <p:tag name="INPUTTYPE" val="0"/>
  <p:tag name="LATEXENGINEID" val="0"/>
  <p:tag name="TEMPFOLDER" val="C:\Users\dleitner\Documents\USPAS - Ion Sources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1876.266"/>
  <p:tag name="OUTPUTDPI" val="1200"/>
  <p:tag name="LATEXADDIN" val="\documentclass{article}&#10;\usepackage{amsmath}&#10;\pagestyle{empty}&#10;\begin{document}&#10;\begin{equation*}&#10;U_{sp} ... Space\,Charge\,Potential(neg)&#10;\end{equation*}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Users\dleitner\Documents\USPAS - Ion Sources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11.774"/>
  <p:tag name="OUTPUTDPI" val="1200"/>
  <p:tag name="LATEXADDIN" val="\documentclass{article}&#10;\usepackage{amsmath}&#10;\pagestyle{empty}&#10;\begin{document}&#10;\begin{equation*}&#10;U_{1} ... Trapping\,Potential(e-gun)&#10;\end{equation*}&#10;&#10;\end{document}"/>
  <p:tag name="IGUANATEXSIZE" val="20"/>
  <p:tag name="IGUANATEXCURSOR" val="118"/>
  <p:tag name="TRANSPARENCY" val="True"/>
  <p:tag name="FILENAME" val=""/>
  <p:tag name="INPUTTYPE" val="0"/>
  <p:tag name="LATEXENGINEID" val="0"/>
  <p:tag name="TEMPFOLDER" val="C:\Users\dleitner\Documents\USPAS - Ion Sources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741.282"/>
  <p:tag name="OUTPUTDPI" val="1200"/>
  <p:tag name="LATEXADDIN" val="\documentclass{article}&#10;\usepackage{amsmath}&#10;\pagestyle{empty}&#10;\begin{document}&#10;\begin{equation*}&#10;U_{2} ... Middle\,Electrode\,Potential&#10;\end{equation*}&#10;&#10;\end{document}"/>
  <p:tag name="IGUANATEXSIZE" val="20"/>
  <p:tag name="IGUANATEXCURSOR" val="117"/>
  <p:tag name="TRANSPARENCY" val="True"/>
  <p:tag name="FILENAME" val=""/>
  <p:tag name="INPUTTYPE" val="0"/>
  <p:tag name="LATEXENGINEID" val="0"/>
  <p:tag name="TEMPFOLDER" val="C:\Users\dleitner\Documents\USPAS - Ion Sources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030.746"/>
  <p:tag name="OUTPUTDPI" val="1200"/>
  <p:tag name="LATEXADDIN" val="\documentclass{article}&#10;\usepackage{amsmath}&#10;\pagestyle{empty}&#10;\begin{document}&#10;\begin{equation*}&#10;U_{3} ... Trapping\,Potential\,(Extraction)&#10;\end{equation*}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Users\dleitner\Documents\USPAS - Ion Sources\"/>
</p:tagLst>
</file>

<file path=ppt/theme/theme1.xml><?xml version="1.0" encoding="utf-8"?>
<a:theme xmlns:a="http://schemas.openxmlformats.org/drawingml/2006/main" name="LBNL_Template_0324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618</Words>
  <Application>Microsoft Office PowerPoint</Application>
  <PresentationFormat>On-screen Show (4:3)</PresentationFormat>
  <Paragraphs>137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Helvetica</vt:lpstr>
      <vt:lpstr>Lucida Grande</vt:lpstr>
      <vt:lpstr>PT Sans</vt:lpstr>
      <vt:lpstr>Times New Roman</vt:lpstr>
      <vt:lpstr>ヒラギノ角ゴ Pro W3</vt:lpstr>
      <vt:lpstr>LBNL_Template_032411</vt:lpstr>
      <vt:lpstr>USPAS - Fundamentals of Ion Sources 16. Electron Beam Ion Sources/Traps (EBIS/EBIT)</vt:lpstr>
      <vt:lpstr>Content</vt:lpstr>
      <vt:lpstr>Electron Beam Ion Sources</vt:lpstr>
      <vt:lpstr>Key Concepts – physical basis of operations</vt:lpstr>
      <vt:lpstr>EBIT Ion sources – main concept</vt:lpstr>
      <vt:lpstr>EBIT Ion sources – main concept</vt:lpstr>
      <vt:lpstr>EBIT overview</vt:lpstr>
      <vt:lpstr>RHIC: Relativistic Heavy Ion Accelerator (collider)</vt:lpstr>
      <vt:lpstr>EBIS test stand facility at RHIC</vt:lpstr>
      <vt:lpstr>ReA Post-Accelator at MSU</vt:lpstr>
      <vt:lpstr>ReA EBIT Charge Breeder</vt:lpstr>
      <vt:lpstr>Ionization Balance in the EBIT Trap</vt:lpstr>
      <vt:lpstr>Ionization Factor</vt:lpstr>
      <vt:lpstr>Maximum Capacity of the trap</vt:lpstr>
      <vt:lpstr>Extraction of Ions from the EBIT</vt:lpstr>
      <vt:lpstr>Particle Distributions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AM</dc:title>
  <dc:creator>Daniela Leitner</dc:creator>
  <cp:lastModifiedBy>Daniela Leitner</cp:lastModifiedBy>
  <cp:revision>52</cp:revision>
  <dcterms:created xsi:type="dcterms:W3CDTF">2015-09-21T14:33:37Z</dcterms:created>
  <dcterms:modified xsi:type="dcterms:W3CDTF">2016-01-06T22:58:46Z</dcterms:modified>
</cp:coreProperties>
</file>