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sldIdLst>
    <p:sldId id="267" r:id="rId2"/>
    <p:sldId id="268" r:id="rId3"/>
    <p:sldId id="275" r:id="rId4"/>
    <p:sldId id="277" r:id="rId5"/>
    <p:sldId id="278" r:id="rId6"/>
    <p:sldId id="281" r:id="rId7"/>
    <p:sldId id="276" r:id="rId8"/>
    <p:sldId id="279" r:id="rId9"/>
    <p:sldId id="280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2732" autoAdjust="0"/>
  </p:normalViewPr>
  <p:slideViewPr>
    <p:cSldViewPr snapToGrid="0">
      <p:cViewPr varScale="1">
        <p:scale>
          <a:sx n="82" d="100"/>
          <a:sy n="8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17953-C957-41D7-AE13-94700DF07852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EDACA-1C2E-498F-AF5C-6EE5ED4F3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Classic</a:t>
            </a:r>
            <a:r>
              <a:rPr lang="en-US" baseline="0" dirty="0" smtClean="0"/>
              <a:t> possibility: charge stripping after </a:t>
            </a:r>
            <a:r>
              <a:rPr lang="en-US" baseline="0" dirty="0" err="1" smtClean="0"/>
              <a:t>preaccleration</a:t>
            </a:r>
            <a:r>
              <a:rPr lang="en-US" baseline="0" dirty="0" smtClean="0"/>
              <a:t>- higher losses, reliability of charge stripper, beam quality losses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EDACA-1C2E-498F-AF5C-6EE5ED4F34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25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main concepts of EBIT on board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First order: Electron Beam Ion Sources are not plasma sources! – major advantage in terms of control of charge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EDACA-1C2E-498F-AF5C-6EE5ED4F34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96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EDACA-1C2E-498F-AF5C-6EE5ED4F34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25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XBD200302-00063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" t="26352" r="66402" b="1721"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066800"/>
            <a:ext cx="9144000" cy="5791200"/>
          </a:xfrm>
          <a:prstGeom prst="rect">
            <a:avLst/>
          </a:prstGeom>
          <a:solidFill>
            <a:srgbClr val="376092">
              <a:alpha val="9097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1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7" name="Picture 7" descr="LBNL_Banner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9144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7928" y="2130425"/>
            <a:ext cx="7070271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082971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4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573213"/>
            <a:ext cx="7781925" cy="43688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900"/>
              </a:spcBef>
              <a:buFont typeface="Arial"/>
              <a:buChar char="•"/>
              <a:defRPr/>
            </a:lvl2pPr>
            <a:lvl3pPr marL="458788" indent="-177800">
              <a:spcBef>
                <a:spcPts val="500"/>
              </a:spcBef>
              <a:defRPr/>
            </a:lvl3pPr>
            <a:lvl4pPr marL="687388" indent="-177800">
              <a:spcBef>
                <a:spcPts val="400"/>
              </a:spcBef>
              <a:buSzPct val="50000"/>
              <a:buFont typeface="Arial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95BBE2-61B9-436A-A006-2A71788688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7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54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6779D-7214-4076-A309-27FA129414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231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1399E6-F5E7-405E-BE95-59D6B7A4B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45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55B381-04DA-4809-9221-7605A20B1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42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755B381-04DA-4809-9221-7605A20B1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733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DFA9C5-B2D4-43CC-9B25-3EBD5100A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521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D702C9-6BD7-446B-9204-8A34FC6EE2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145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NUL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2625" y="260350"/>
            <a:ext cx="7781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6043613"/>
            <a:ext cx="9144000" cy="1587"/>
          </a:xfrm>
          <a:prstGeom prst="line">
            <a:avLst/>
          </a:prstGeom>
          <a:ln w="6350" cap="flat" cmpd="sng" algn="ctr">
            <a:solidFill>
              <a:schemeClr val="tx2">
                <a:lumMod val="7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Picture 7" descr="LBNL_small_logo.psd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42" y="6156670"/>
            <a:ext cx="746125" cy="56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26EA0F-E5DA-4092-98A8-F8B18ECE0C5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  <p:pic>
        <p:nvPicPr>
          <p:cNvPr id="7" name="Picture 2" descr="http://www.mit.edu/~marp/index_files/image396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197" y="6083605"/>
            <a:ext cx="1799269" cy="77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41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ts val="900"/>
        </a:spcBef>
        <a:spcAft>
          <a:spcPct val="0"/>
        </a:spcAft>
        <a:defRPr sz="2400">
          <a:solidFill>
            <a:srgbClr val="003366"/>
          </a:solidFill>
          <a:latin typeface="+mn-lt"/>
          <a:ea typeface="+mn-ea"/>
          <a:cs typeface="+mn-cs"/>
        </a:defRPr>
      </a:lvl1pPr>
      <a:lvl2pPr marL="288925" indent="-227013" algn="l" rtl="0" eaLnBrk="1" fontAlgn="base" hangingPunct="1">
        <a:spcBef>
          <a:spcPts val="500"/>
        </a:spcBef>
        <a:spcAft>
          <a:spcPct val="0"/>
        </a:spcAft>
        <a:buSzPct val="85000"/>
        <a:buChar char="–"/>
        <a:defRPr sz="2400">
          <a:solidFill>
            <a:srgbClr val="003366"/>
          </a:solidFill>
          <a:latin typeface="+mn-lt"/>
          <a:ea typeface="+mn-ea"/>
        </a:defRPr>
      </a:lvl2pPr>
      <a:lvl3pPr marL="573088" indent="-117475" algn="l" rtl="0" eaLnBrk="1" fontAlgn="base" hangingPunct="1">
        <a:spcBef>
          <a:spcPts val="4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3pPr>
      <a:lvl4pPr marL="909638" indent="-227013" algn="l" rtl="0" eaLnBrk="1" fontAlgn="base" hangingPunct="1">
        <a:spcBef>
          <a:spcPct val="200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4pPr>
      <a:lvl5pPr marL="1146175" indent="-236538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336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NUL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abs/arXiv:1411.244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4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tags" Target="../tags/tag4.xml"/><Relationship Id="rId16" Type="http://schemas.openxmlformats.org/officeDocument/2006/relationships/image" Target="../media/image7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2.emf"/><Relationship Id="rId5" Type="http://schemas.openxmlformats.org/officeDocument/2006/relationships/tags" Target="../tags/tag7.xml"/><Relationship Id="rId15" Type="http://schemas.openxmlformats.org/officeDocument/2006/relationships/image" Target="../media/image6.png"/><Relationship Id="rId10" Type="http://schemas.openxmlformats.org/officeDocument/2006/relationships/hyperlink" Target="http://arxiv.org/abs/arXiv:1411.2445" TargetMode="External"/><Relationship Id="rId4" Type="http://schemas.openxmlformats.org/officeDocument/2006/relationships/tags" Target="../tags/tag6.xml"/><Relationship Id="rId9" Type="http://schemas.openxmlformats.org/officeDocument/2006/relationships/notesSlide" Target="../notesSlides/notesSlide3.xml"/><Relationship Id="rId1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5691051"/>
            <a:ext cx="9195515" cy="1315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754698" y="2130425"/>
            <a:ext cx="7634605" cy="1470025"/>
          </a:xfrm>
        </p:spPr>
        <p:txBody>
          <a:bodyPr/>
          <a:lstStyle/>
          <a:p>
            <a:pPr algn="ctr"/>
            <a:r>
              <a:rPr lang="en-US" altLang="en-US" dirty="0" smtClean="0"/>
              <a:t>USPAS - Fundamentals of Ion Sources</a:t>
            </a:r>
            <a:br>
              <a:rPr lang="en-US" altLang="en-US" dirty="0" smtClean="0"/>
            </a:br>
            <a:r>
              <a:rPr lang="en-US" altLang="en-US" dirty="0" smtClean="0"/>
              <a:t>16. </a:t>
            </a:r>
            <a:r>
              <a:rPr lang="en-US" dirty="0"/>
              <a:t>Electron Beam Ion Sources/Traps (EBIS/EBIT)</a:t>
            </a:r>
            <a:endParaRPr lang="en-US" altLang="en-US" dirty="0" smtClean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 bwMode="auto">
          <a:xfrm>
            <a:off x="1301149" y="3697240"/>
            <a:ext cx="7083425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Daniela Leitner </a:t>
            </a:r>
            <a:r>
              <a:rPr lang="en-US" altLang="en-US" dirty="0"/>
              <a:t> </a:t>
            </a:r>
            <a:r>
              <a:rPr lang="en-US" altLang="en-US" dirty="0" smtClean="0"/>
              <a:t>(LBNL, MSU), </a:t>
            </a:r>
            <a:br>
              <a:rPr lang="en-US" altLang="en-US" dirty="0" smtClean="0"/>
            </a:br>
            <a:r>
              <a:rPr lang="en-US" altLang="en-US" dirty="0" smtClean="0"/>
              <a:t>Damon Todd (LBNL), </a:t>
            </a:r>
            <a:br>
              <a:rPr lang="en-US" altLang="en-US" dirty="0" smtClean="0"/>
            </a:br>
            <a:r>
              <a:rPr lang="en-US" altLang="en-US" dirty="0" smtClean="0"/>
              <a:t>Daniel Winklehner (MIT)</a:t>
            </a:r>
          </a:p>
        </p:txBody>
      </p:sp>
      <p:pic>
        <p:nvPicPr>
          <p:cNvPr id="1026" name="Picture 2" descr="http://www.mit.edu/~marp/index_files/image3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664" y="5886865"/>
            <a:ext cx="2600504" cy="111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en/thumb/4/44/MIT_Seal.svg/1024px-MIT_Seal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3" y="5787841"/>
            <a:ext cx="1218266" cy="121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94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Ensemble of particles can be described in 6D + time: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5BBE2-61B9-436A-A006-2A7178868863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00" y="2100786"/>
            <a:ext cx="3075325" cy="3657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40" y="2100786"/>
            <a:ext cx="3058507" cy="3657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82150" y="210078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1403350"/>
            <a:ext cx="7781925" cy="43688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EBIT/EBIS Ion sources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EBIT Ion Source Fundamentals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Brief History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Main processes in the EBIT Source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Ionization </a:t>
            </a:r>
            <a:r>
              <a:rPr lang="en-US" sz="1600" dirty="0"/>
              <a:t>Potential and Final charge state in an EBIS/EBIT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Trap Capacity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Cathode – E-beam production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Cathodes – Electron Beam Confinement – Magnetic Fields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Collector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E-beam dump 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Electrodes and trapping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Charge </a:t>
            </a:r>
            <a:r>
              <a:rPr lang="en-US" sz="1600" dirty="0" smtClean="0"/>
              <a:t>Breeder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5BBE2-61B9-436A-A006-2A717886886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86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Beam Ion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573213"/>
            <a:ext cx="7781925" cy="2858110"/>
          </a:xfrm>
        </p:spPr>
        <p:txBody>
          <a:bodyPr/>
          <a:lstStyle/>
          <a:p>
            <a:pPr lvl="1"/>
            <a:r>
              <a:rPr lang="en-US" dirty="0" smtClean="0"/>
              <a:t>1967 first proposed – developed at about the same time as ECR ion sources</a:t>
            </a:r>
          </a:p>
          <a:p>
            <a:pPr lvl="1"/>
            <a:r>
              <a:rPr lang="en-US" dirty="0" smtClean="0"/>
              <a:t>Driven by the need to use high charge states to increase the final energy for the accelerator </a:t>
            </a:r>
          </a:p>
          <a:p>
            <a:pPr lvl="2"/>
            <a:r>
              <a:rPr lang="en-US" dirty="0" smtClean="0"/>
              <a:t>Linac 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Cyclotrons </a:t>
            </a:r>
          </a:p>
          <a:p>
            <a:pPr marL="61912" lvl="1" indent="0"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5BBE2-61B9-436A-A006-2A7178868863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294" y="3328376"/>
            <a:ext cx="1686737" cy="5735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294" y="4095209"/>
            <a:ext cx="3101118" cy="52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– physical basis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573213"/>
            <a:ext cx="7781925" cy="3936633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Production of an extended electron beam of a given energy (Ionization Energy!, High electron density!)</a:t>
            </a:r>
          </a:p>
          <a:p>
            <a:pPr marL="457200" indent="-457200">
              <a:buAutoNum type="arabicParenR"/>
            </a:pPr>
            <a:r>
              <a:rPr lang="en-US" dirty="0" smtClean="0"/>
              <a:t>Creation of an electrostatic trap for the ions while they get ionized by step-by-step ionization (Confinement Time!)</a:t>
            </a:r>
          </a:p>
          <a:p>
            <a:pPr marL="457200" indent="-457200">
              <a:buAutoNum type="arabicParenR"/>
            </a:pPr>
            <a:r>
              <a:rPr lang="en-US" dirty="0" smtClean="0"/>
              <a:t>Injection of a defined number of low charge state ions or injection of neutrals into the trap (vapor/gas)</a:t>
            </a:r>
          </a:p>
          <a:p>
            <a:pPr marL="457200" indent="-457200">
              <a:buAutoNum type="arabicParenR"/>
            </a:pPr>
            <a:r>
              <a:rPr lang="en-US" dirty="0" smtClean="0"/>
              <a:t>Extraction of the ions when desired charge state is reached (inherently pulsed operation)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5BBE2-61B9-436A-A006-2A7178868863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21106" y="5606902"/>
            <a:ext cx="486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EBIS do not operate with a plasma discharge!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4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EBIT Ion sources – main concept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5BBE2-61B9-436A-A006-2A7178868863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596" y="1104272"/>
            <a:ext cx="6558694" cy="359214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73031" y="6094740"/>
            <a:ext cx="3715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1B5C7F"/>
                </a:solidFill>
                <a:latin typeface="PT Sans"/>
                <a:hlinkClick r:id="rId3"/>
              </a:rPr>
              <a:t>arXiv:1411.2445</a:t>
            </a:r>
            <a:r>
              <a:rPr lang="en-US" sz="1400" dirty="0">
                <a:solidFill>
                  <a:srgbClr val="000000"/>
                </a:solidFill>
                <a:latin typeface="PT Sans"/>
              </a:rPr>
              <a:t> ; </a:t>
            </a:r>
            <a:r>
              <a:rPr lang="en-US" sz="1400" dirty="0" smtClean="0">
                <a:solidFill>
                  <a:srgbClr val="000000"/>
                </a:solidFill>
                <a:latin typeface="PT Sans"/>
              </a:rPr>
              <a:t>CERN-2013-007</a:t>
            </a:r>
          </a:p>
          <a:p>
            <a:r>
              <a:rPr lang="en-US" sz="1400" dirty="0" err="1"/>
              <a:t>G.Zschornacka,b</a:t>
            </a:r>
            <a:r>
              <a:rPr lang="en-US" sz="1400" dirty="0"/>
              <a:t>, </a:t>
            </a:r>
            <a:r>
              <a:rPr lang="en-US" sz="1400" dirty="0" err="1"/>
              <a:t>M.Schmidtb</a:t>
            </a:r>
            <a:r>
              <a:rPr lang="en-US" sz="1400" dirty="0"/>
              <a:t> and </a:t>
            </a:r>
            <a:r>
              <a:rPr lang="en-US" sz="1400" dirty="0" err="1"/>
              <a:t>A.Thornb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874259"/>
              </p:ext>
            </p:extLst>
          </p:nvPr>
        </p:nvGraphicFramePr>
        <p:xfrm>
          <a:off x="375139" y="4696418"/>
          <a:ext cx="8593014" cy="10194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5386"/>
                <a:gridCol w="6707628"/>
              </a:tblGrid>
              <a:tr h="3488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Electron beam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radial confinement and breeding – successive electron impact ionization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Magnetic </a:t>
                      </a:r>
                      <a:r>
                        <a:rPr lang="en-US" sz="1600" dirty="0" smtClean="0"/>
                        <a:t>field 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837978" algn="l"/>
                        </a:tabLst>
                      </a:pPr>
                      <a:r>
                        <a:rPr lang="en-US" sz="1600" dirty="0" smtClean="0"/>
                        <a:t>compression of electron beam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Trap </a:t>
                      </a:r>
                      <a:r>
                        <a:rPr lang="en-US" sz="1600" dirty="0" smtClean="0"/>
                        <a:t>electrodes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axial confinement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51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EBIT Ion sources – main concept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5BBE2-61B9-436A-A006-2A7178868863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626360" y="6277302"/>
            <a:ext cx="3715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1B5C7F"/>
                </a:solidFill>
                <a:latin typeface="PT Sans"/>
                <a:hlinkClick r:id="rId10"/>
              </a:rPr>
              <a:t>arXiv:1411.2445</a:t>
            </a:r>
            <a:r>
              <a:rPr lang="en-US" sz="1400" dirty="0">
                <a:solidFill>
                  <a:srgbClr val="000000"/>
                </a:solidFill>
                <a:latin typeface="PT Sans"/>
              </a:rPr>
              <a:t> ; </a:t>
            </a:r>
            <a:r>
              <a:rPr lang="en-US" sz="1400" dirty="0" smtClean="0">
                <a:solidFill>
                  <a:srgbClr val="000000"/>
                </a:solidFill>
                <a:latin typeface="PT Sans"/>
              </a:rPr>
              <a:t>CERN-2013-007</a:t>
            </a:r>
          </a:p>
          <a:p>
            <a:r>
              <a:rPr lang="en-US" sz="1400" dirty="0" err="1"/>
              <a:t>G.Zschornacka,b</a:t>
            </a:r>
            <a:r>
              <a:rPr lang="en-US" sz="1400" dirty="0"/>
              <a:t>, </a:t>
            </a:r>
            <a:r>
              <a:rPr lang="en-US" sz="1400" dirty="0" err="1"/>
              <a:t>M.Schmidtb</a:t>
            </a:r>
            <a:r>
              <a:rPr lang="en-US" sz="1400" dirty="0"/>
              <a:t> and </a:t>
            </a:r>
            <a:r>
              <a:rPr lang="en-US" sz="1400" dirty="0" err="1"/>
              <a:t>A.Thornb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6861" y="1052344"/>
            <a:ext cx="8124001" cy="44909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51" y="5516432"/>
            <a:ext cx="2898288" cy="25142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430" y="5219648"/>
            <a:ext cx="2308571" cy="18857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429" y="5851513"/>
            <a:ext cx="2796571" cy="19657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70" y="2859725"/>
            <a:ext cx="2761141" cy="18857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68" y="3237289"/>
            <a:ext cx="2653714" cy="160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70" y="3586282"/>
            <a:ext cx="3094857" cy="18857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836" y="5549866"/>
            <a:ext cx="2653714" cy="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EBIT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79" y="1403350"/>
            <a:ext cx="8449652" cy="2770065"/>
          </a:xfrm>
        </p:spPr>
        <p:txBody>
          <a:bodyPr/>
          <a:lstStyle/>
          <a:p>
            <a:pPr lvl="1">
              <a:spcBef>
                <a:spcPts val="1200"/>
              </a:spcBef>
            </a:pPr>
            <a:r>
              <a:rPr lang="en-US" sz="2000" dirty="0"/>
              <a:t>Development today: family of ion sources, warm magnets, permanent magnets, superconducting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Sources are commercial available</a:t>
            </a:r>
          </a:p>
          <a:p>
            <a:pPr lvl="1">
              <a:spcBef>
                <a:spcPts val="1200"/>
              </a:spcBef>
            </a:pPr>
            <a:r>
              <a:rPr lang="en-US" sz="2000" b="1" dirty="0" smtClean="0"/>
              <a:t>Injector </a:t>
            </a:r>
            <a:r>
              <a:rPr lang="en-US" sz="2000" b="1" dirty="0"/>
              <a:t>for </a:t>
            </a:r>
            <a:r>
              <a:rPr lang="en-US" sz="2000" b="1" dirty="0" smtClean="0"/>
              <a:t>synchrotrons: RHIC</a:t>
            </a:r>
          </a:p>
          <a:p>
            <a:pPr lvl="1">
              <a:spcBef>
                <a:spcPts val="1200"/>
              </a:spcBef>
            </a:pPr>
            <a:r>
              <a:rPr lang="en-US" sz="2000" b="1" dirty="0" smtClean="0"/>
              <a:t>Charge Breeder for post -accelerators</a:t>
            </a:r>
            <a:endParaRPr lang="en-US" sz="2000" dirty="0" smtClean="0"/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Other </a:t>
            </a:r>
            <a:r>
              <a:rPr lang="en-US" sz="2000" dirty="0"/>
              <a:t>usage: atomic physics groups, </a:t>
            </a:r>
            <a:r>
              <a:rPr lang="en-US" sz="2000" dirty="0" smtClean="0"/>
              <a:t>x-ray </a:t>
            </a:r>
            <a:r>
              <a:rPr lang="en-US" sz="2000" dirty="0"/>
              <a:t>generator, calibration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5BBE2-61B9-436A-A006-2A717886886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3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</a:t>
            </a:r>
            <a:r>
              <a:rPr lang="en-US" dirty="0" smtClean="0"/>
              <a:t> EBIT Charge Breeder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5BBE2-61B9-436A-A006-2A7178868863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5" name="Picture 4" descr="E:\temp\photo\110127-nscl\110131-ebit-70-x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453" y="1403350"/>
            <a:ext cx="6936619" cy="454074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 rot="21079591">
            <a:off x="2181481" y="3803523"/>
            <a:ext cx="859158" cy="4412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86493" tIns="43247" rIns="86493" bIns="43247">
            <a:spAutoFit/>
          </a:bodyPr>
          <a:lstStyle/>
          <a:p>
            <a:r>
              <a:rPr lang="en-US" sz="2300" dirty="0">
                <a:solidFill>
                  <a:srgbClr val="003300"/>
                </a:solidFill>
                <a:latin typeface="Calibri" pitchFamily="34" charset="0"/>
                <a:cs typeface="Calibri" pitchFamily="34" charset="0"/>
              </a:rPr>
              <a:t>E-gun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21060000">
            <a:off x="5371051" y="3831103"/>
            <a:ext cx="1546846" cy="6721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86493" tIns="43247" rIns="86493" bIns="43247">
            <a:spAutoFit/>
          </a:bodyPr>
          <a:lstStyle/>
          <a:p>
            <a:r>
              <a:rPr lang="en-US" sz="1900" dirty="0" smtClean="0">
                <a:solidFill>
                  <a:srgbClr val="003300"/>
                </a:solidFill>
                <a:latin typeface="Calibri" pitchFamily="34" charset="0"/>
                <a:cs typeface="Calibri" pitchFamily="34" charset="0"/>
              </a:rPr>
              <a:t>Collector</a:t>
            </a:r>
          </a:p>
          <a:p>
            <a:r>
              <a:rPr lang="en-US" sz="1900" dirty="0" smtClean="0">
                <a:solidFill>
                  <a:srgbClr val="003300"/>
                </a:solidFill>
                <a:latin typeface="Calibri" pitchFamily="34" charset="0"/>
                <a:cs typeface="Calibri" pitchFamily="34" charset="0"/>
              </a:rPr>
              <a:t>Ion extraction</a:t>
            </a:r>
            <a:endParaRPr lang="en-US" sz="1900" dirty="0">
              <a:solidFill>
                <a:srgbClr val="0033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 rot="21060000">
            <a:off x="4495800" y="3094848"/>
            <a:ext cx="1049262" cy="6105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86493" tIns="43247" rIns="86493" bIns="43247">
            <a:spAutoFit/>
          </a:bodyPr>
          <a:lstStyle/>
          <a:p>
            <a:r>
              <a:rPr lang="en-US" sz="1700" dirty="0" smtClean="0">
                <a:solidFill>
                  <a:srgbClr val="003300"/>
                </a:solidFill>
                <a:latin typeface="Calibri" pitchFamily="34" charset="0"/>
                <a:cs typeface="Calibri" pitchFamily="34" charset="0"/>
              </a:rPr>
              <a:t>Magnet + Trap</a:t>
            </a:r>
            <a:endParaRPr lang="en-US" sz="1700" dirty="0">
              <a:solidFill>
                <a:srgbClr val="0033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21060000">
            <a:off x="6641246" y="3427316"/>
            <a:ext cx="1203803" cy="3797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86493" tIns="43247" rIns="86493" bIns="43247">
            <a:spAutoFit/>
          </a:bodyPr>
          <a:lstStyle/>
          <a:p>
            <a:r>
              <a:rPr lang="en-US" sz="1900" dirty="0" smtClean="0">
                <a:solidFill>
                  <a:srgbClr val="003300"/>
                </a:solidFill>
                <a:latin typeface="Calibri" pitchFamily="34" charset="0"/>
                <a:cs typeface="Calibri" pitchFamily="34" charset="0"/>
              </a:rPr>
              <a:t>Beam Line</a:t>
            </a:r>
            <a:endParaRPr lang="en-US" sz="1900" dirty="0">
              <a:solidFill>
                <a:srgbClr val="0033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58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5BBE2-61B9-436A-A006-2A7178868863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8395" y="-894614"/>
            <a:ext cx="5355006" cy="81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921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54.2182"/>
  <p:tag name="ORIGINALWIDTH" val="747.6566"/>
  <p:tag name="OUTPUTDPI" val="1200"/>
  <p:tag name="LATEXADDIN" val="\documentclass{article}&#10;\usepackage{amsmath}&#10;\pagestyle{empty}&#10;\begin{document}&#10;\begin{equation*}&#10;\frac{E}{M}=Q\cdot e\cdot V&#10;\end{equation*}&#10;\end{document}"/>
  <p:tag name="IGUANATEXSIZE" val="20"/>
  <p:tag name="IGUANATEXCURSOR" val="111"/>
  <p:tag name="TRANSPARENCY" val="True"/>
  <p:tag name="FILENAME" val=""/>
  <p:tag name="INPUTTYPE" val="0"/>
  <p:tag name="LATEXENGINEID" val="0"/>
  <p:tag name="TEMPFOLDER" val="C:\Users\dleitner\Documents\USPAS - Ion Sources\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0.4837"/>
  <p:tag name="ORIGINALWIDTH" val="1097.113"/>
  <p:tag name="OUTPUTDPI" val="1200"/>
  <p:tag name="LATEXADDIN" val="\documentclass{article}&#10;\usepackage{amsmath}&#10;\pagestyle{empty}&#10;\begin{document}&#10;\begin{equation*}&#10;f(x, y, z, p_x, p_y, p_z, t)&#10;\end{equation*}&#10;\end{document}"/>
  <p:tag name="IGUANATEXSIZE" val="20"/>
  <p:tag name="IGUANATEXCURSOR" val="157"/>
  <p:tag name="TRANSPARENCY" val="True"/>
  <p:tag name="FILENAME" val=""/>
  <p:tag name="INPUTTYPE" val="0"/>
  <p:tag name="LATEXENGINEID" val="0"/>
  <p:tag name="TEMPFOLDER" val="C:\Users\Daniel\AppData\Roaming\iguanatex\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0.4837"/>
  <p:tag name="ORIGINALWIDTH" val="1091.114"/>
  <p:tag name="OUTPUTDPI" val="1200"/>
  <p:tag name="LATEXADDIN" val="\documentclass{article}&#10;\usepackage{amsmath}&#10;\pagestyle{empty}&#10;\begin{document}&#10;\begin{equation*}&#10;f(x, y, z, v_x, v_y, v_z, t)&#10;\end{equation*}&#10;\end{document}"/>
  <p:tag name="IGUANATEXSIZE" val="20"/>
  <p:tag name="IGUANATEXCURSOR" val="120"/>
  <p:tag name="TRANSPARENCY" val="True"/>
  <p:tag name="FILENAME" val=""/>
  <p:tag name="INPUTTYPE" val="0"/>
  <p:tag name="LATEXENGINEID" val="0"/>
  <p:tag name="TEMPFOLDER" val="C:\Users\Daniel\AppData\Roaming\iguanatex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73.7158"/>
  <p:tag name="ORIGINALWIDTH" val="1603.3"/>
  <p:tag name="OUTPUTDPI" val="1200"/>
  <p:tag name="LATEXADDIN" val="\documentclass{article}&#10;\usepackage{amsmath}&#10;\pagestyle{empty}&#10;\begin{document}&#10;\begin{equation*}&#10;\frac{E}{M}=\frac{Q^{2}}{M}\cdot K&#10;, K=\frac{(B\cdot\rho\cdot e)^{2}}{2}&#10;\end{equation*}&#10;\end{document}"/>
  <p:tag name="IGUANATEXSIZE" val="20"/>
  <p:tag name="IGUANATEXCURSOR" val="161"/>
  <p:tag name="TRANSPARENCY" val="True"/>
  <p:tag name="FILENAME" val=""/>
  <p:tag name="INPUTTYPE" val="0"/>
  <p:tag name="LATEXENGINEID" val="0"/>
  <p:tag name="TEMPFOLDER" val="C:\Users\dleitner\Documents\USPAS - Ion Sources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3.7346"/>
  <p:tag name="ORIGINALWIDTH" val="1426.322"/>
  <p:tag name="OUTPUTDPI" val="1200"/>
  <p:tag name="LATEXADDIN" val="\documentclass{article}&#10;\usepackage{amsmath}&#10;\pagestyle{empty}&#10;\begin{document}&#10;\begin{equation*}&#10;U_{elec}= e\cdot(U_{2}-U_{k}+U_{sc})&#10;\end{equation*}&#10;\end{document}"/>
  <p:tag name="IGUANATEXSIZE" val="20"/>
  <p:tag name="IGUANATEXCURSOR" val="132"/>
  <p:tag name="TRANSPARENCY" val="True"/>
  <p:tag name="FILENAME" val=""/>
  <p:tag name="INPUTTYPE" val="0"/>
  <p:tag name="LATEXENGINEID" val="0"/>
  <p:tag name="TEMPFOLDER" val="C:\Users\dleitner\Documents\USPAS - Ion Sources\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3.7346"/>
  <p:tag name="ORIGINALWIDTH" val="1514.811"/>
  <p:tag name="OUTPUTDPI" val="1200"/>
  <p:tag name="LATEXADDIN" val="\documentclass{article}&#10;\usepackage{amsmath}&#10;\pagestyle{empty}&#10;\begin{document}&#10;\begin{equation*}&#10;U_{k} ... Cathode Potential (neg)&#10;\end{equation*}&#10;&#10;\end{document}"/>
  <p:tag name="IGUANATEXSIZE" val="20"/>
  <p:tag name="IGUANATEXCURSOR" val="131"/>
  <p:tag name="TRANSPARENCY" val="True"/>
  <p:tag name="FILENAME" val=""/>
  <p:tag name="INPUTTYPE" val="0"/>
  <p:tag name="LATEXENGINEID" val="0"/>
  <p:tag name="TEMPFOLDER" val="C:\Users\dleitner\Documents\USPAS - Ion Sources\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8.9839"/>
  <p:tag name="ORIGINALWIDTH" val="1835.021"/>
  <p:tag name="OUTPUTDPI" val="1200"/>
  <p:tag name="LATEXADDIN" val="\documentclass{article}&#10;\usepackage{amsmath}&#10;\pagestyle{empty}&#10;\begin{document}&#10;\begin{equation*}&#10;U_{sp} ... Space Charge Potential(neg)&#10;\end{equation*}&#10;&#10;\end{document}"/>
  <p:tag name="IGUANATEXSIZE" val="20"/>
  <p:tag name="IGUANATEXCURSOR" val="131"/>
  <p:tag name="TRANSPARENCY" val="True"/>
  <p:tag name="FILENAME" val=""/>
  <p:tag name="INPUTTYPE" val="0"/>
  <p:tag name="LATEXENGINEID" val="0"/>
  <p:tag name="TEMPFOLDER" val="C:\Users\dleitner\Documents\USPAS - Ion Sources\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3.7346"/>
  <p:tag name="ORIGINALWIDTH" val="1811.774"/>
  <p:tag name="OUTPUTDPI" val="1200"/>
  <p:tag name="LATEXADDIN" val="\documentclass{article}&#10;\usepackage{amsmath}&#10;\pagestyle{empty}&#10;\begin{document}&#10;\begin{equation*}&#10;U_{1} ... Trapping\,Potential(e-gun)&#10;\end{equation*}&#10;&#10;\end{document}"/>
  <p:tag name="IGUANATEXSIZE" val="20"/>
  <p:tag name="IGUANATEXCURSOR" val="118"/>
  <p:tag name="TRANSPARENCY" val="True"/>
  <p:tag name="FILENAME" val=""/>
  <p:tag name="INPUTTYPE" val="0"/>
  <p:tag name="LATEXENGINEID" val="0"/>
  <p:tag name="TEMPFOLDER" val="C:\Users\dleitner\Documents\USPAS - Ion Sources\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4.9868"/>
  <p:tag name="ORIGINALWIDTH" val="1741.282"/>
  <p:tag name="OUTPUTDPI" val="1200"/>
  <p:tag name="LATEXADDIN" val="\documentclass{article}&#10;\usepackage{amsmath}&#10;\pagestyle{empty}&#10;\begin{document}&#10;\begin{equation*}&#10;U_{2} ... Middle\,Electrode\,Potential&#10;\end{equation*}&#10;&#10;\end{document}"/>
  <p:tag name="IGUANATEXSIZE" val="20"/>
  <p:tag name="IGUANATEXCURSOR" val="117"/>
  <p:tag name="TRANSPARENCY" val="True"/>
  <p:tag name="FILENAME" val=""/>
  <p:tag name="INPUTTYPE" val="0"/>
  <p:tag name="LATEXENGINEID" val="0"/>
  <p:tag name="TEMPFOLDER" val="C:\Users\dleitner\Documents\USPAS - Ion Sources\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3.7346"/>
  <p:tag name="ORIGINALWIDTH" val="2030.746"/>
  <p:tag name="OUTPUTDPI" val="1200"/>
  <p:tag name="LATEXADDIN" val="\documentclass{article}&#10;\usepackage{amsmath}&#10;\pagestyle{empty}&#10;\begin{document}&#10;\begin{equation*}&#10;U_{3} ... Trapping\,Potential\,(Extraction)&#10;\end{equation*}&#10;&#10;\end{document}"/>
  <p:tag name="IGUANATEXSIZE" val="20"/>
  <p:tag name="IGUANATEXCURSOR" val="141"/>
  <p:tag name="TRANSPARENCY" val="True"/>
  <p:tag name="FILENAME" val=""/>
  <p:tag name="INPUTTYPE" val="0"/>
  <p:tag name="LATEXENGINEID" val="0"/>
  <p:tag name="TEMPFOLDER" val="C:\Users\dleitner\Documents\USPAS - Ion Sources\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4.9868"/>
  <p:tag name="ORIGINALWIDTH" val="1741.282"/>
  <p:tag name="OUTPUTDPI" val="1200"/>
  <p:tag name="LATEXADDIN" val="\documentclass{article}&#10;\usepackage{amsmath}&#10;\pagestyle{empty}&#10;\begin{document}&#10;\begin{equation*}&#10;U_{2} ... Middle\,Electrode\,Potential&#10;\end{equation*}&#10;&#10;\end{document}"/>
  <p:tag name="IGUANATEXSIZE" val="20"/>
  <p:tag name="IGUANATEXCURSOR" val="117"/>
  <p:tag name="TRANSPARENCY" val="True"/>
  <p:tag name="FILENAME" val=""/>
  <p:tag name="INPUTTYPE" val="0"/>
  <p:tag name="LATEXENGINEID" val="0"/>
  <p:tag name="TEMPFOLDER" val="C:\Users\dleitner\Documents\USPAS - Ion Sources\"/>
</p:tagLst>
</file>

<file path=ppt/theme/theme1.xml><?xml version="1.0" encoding="utf-8"?>
<a:theme xmlns:a="http://schemas.openxmlformats.org/drawingml/2006/main" name="LBNL_Template_0324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</TotalTime>
  <Words>349</Words>
  <Application>Microsoft Office PowerPoint</Application>
  <PresentationFormat>On-screen Show (4:3)</PresentationFormat>
  <Paragraphs>68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Lucida Grande</vt:lpstr>
      <vt:lpstr>PT Sans</vt:lpstr>
      <vt:lpstr>LBNL_Template_032411</vt:lpstr>
      <vt:lpstr>USPAS - Fundamentals of Ion Sources 16. Electron Beam Ion Sources/Traps (EBIS/EBIT)</vt:lpstr>
      <vt:lpstr>Content</vt:lpstr>
      <vt:lpstr>Electron Beam Ion Sources</vt:lpstr>
      <vt:lpstr>Key Concepts – physical basis of operations</vt:lpstr>
      <vt:lpstr>EBIT Ion sources – main concept</vt:lpstr>
      <vt:lpstr>EBIT Ion sources – main concept</vt:lpstr>
      <vt:lpstr>EBIT overview</vt:lpstr>
      <vt:lpstr>ReA EBIT Charge Breeder</vt:lpstr>
      <vt:lpstr>PowerPoint Presentation</vt:lpstr>
      <vt:lpstr>Particle Distributions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AM</dc:title>
  <dc:creator>Daniela Leitner</dc:creator>
  <cp:lastModifiedBy>Daniela Leitner</cp:lastModifiedBy>
  <cp:revision>41</cp:revision>
  <dcterms:created xsi:type="dcterms:W3CDTF">2015-09-21T14:33:37Z</dcterms:created>
  <dcterms:modified xsi:type="dcterms:W3CDTF">2016-01-06T01:15:12Z</dcterms:modified>
</cp:coreProperties>
</file>