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  <p:sldMasterId id="2147483916" r:id="rId2"/>
    <p:sldMasterId id="2147483930" r:id="rId3"/>
    <p:sldMasterId id="2147487142" r:id="rId4"/>
    <p:sldMasterId id="2147487155" r:id="rId5"/>
    <p:sldMasterId id="2147487167" r:id="rId6"/>
    <p:sldMasterId id="2147487179" r:id="rId7"/>
    <p:sldMasterId id="2147487185" r:id="rId8"/>
  </p:sldMasterIdLst>
  <p:notesMasterIdLst>
    <p:notesMasterId r:id="rId70"/>
  </p:notesMasterIdLst>
  <p:handoutMasterIdLst>
    <p:handoutMasterId r:id="rId71"/>
  </p:handoutMasterIdLst>
  <p:sldIdLst>
    <p:sldId id="379" r:id="rId9"/>
    <p:sldId id="531" r:id="rId10"/>
    <p:sldId id="574" r:id="rId11"/>
    <p:sldId id="482" r:id="rId12"/>
    <p:sldId id="565" r:id="rId13"/>
    <p:sldId id="575" r:id="rId14"/>
    <p:sldId id="576" r:id="rId15"/>
    <p:sldId id="577" r:id="rId16"/>
    <p:sldId id="578" r:id="rId17"/>
    <p:sldId id="579" r:id="rId18"/>
    <p:sldId id="580" r:id="rId19"/>
    <p:sldId id="538" r:id="rId20"/>
    <p:sldId id="581" r:id="rId21"/>
    <p:sldId id="582" r:id="rId22"/>
    <p:sldId id="597" r:id="rId23"/>
    <p:sldId id="583" r:id="rId24"/>
    <p:sldId id="584" r:id="rId25"/>
    <p:sldId id="569" r:id="rId26"/>
    <p:sldId id="540" r:id="rId27"/>
    <p:sldId id="520" r:id="rId28"/>
    <p:sldId id="524" r:id="rId29"/>
    <p:sldId id="523" r:id="rId30"/>
    <p:sldId id="552" r:id="rId31"/>
    <p:sldId id="544" r:id="rId32"/>
    <p:sldId id="530" r:id="rId33"/>
    <p:sldId id="515" r:id="rId34"/>
    <p:sldId id="541" r:id="rId35"/>
    <p:sldId id="519" r:id="rId36"/>
    <p:sldId id="587" r:id="rId37"/>
    <p:sldId id="586" r:id="rId38"/>
    <p:sldId id="599" r:id="rId39"/>
    <p:sldId id="600" r:id="rId40"/>
    <p:sldId id="588" r:id="rId41"/>
    <p:sldId id="596" r:id="rId42"/>
    <p:sldId id="590" r:id="rId43"/>
    <p:sldId id="571" r:id="rId44"/>
    <p:sldId id="572" r:id="rId45"/>
    <p:sldId id="591" r:id="rId46"/>
    <p:sldId id="499" r:id="rId47"/>
    <p:sldId id="564" r:id="rId48"/>
    <p:sldId id="592" r:id="rId49"/>
    <p:sldId id="593" r:id="rId50"/>
    <p:sldId id="475" r:id="rId51"/>
    <p:sldId id="514" r:id="rId52"/>
    <p:sldId id="500" r:id="rId53"/>
    <p:sldId id="391" r:id="rId54"/>
    <p:sldId id="517" r:id="rId55"/>
    <p:sldId id="549" r:id="rId56"/>
    <p:sldId id="534" r:id="rId57"/>
    <p:sldId id="486" r:id="rId58"/>
    <p:sldId id="546" r:id="rId59"/>
    <p:sldId id="480" r:id="rId60"/>
    <p:sldId id="521" r:id="rId61"/>
    <p:sldId id="469" r:id="rId62"/>
    <p:sldId id="529" r:id="rId63"/>
    <p:sldId id="508" r:id="rId64"/>
    <p:sldId id="543" r:id="rId65"/>
    <p:sldId id="551" r:id="rId66"/>
    <p:sldId id="567" r:id="rId67"/>
    <p:sldId id="533" r:id="rId68"/>
    <p:sldId id="542" r:id="rId69"/>
  </p:sldIdLst>
  <p:sldSz cx="9601200" cy="7315200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1pPr>
    <a:lvl2pPr marL="479425" indent="-22225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2pPr>
    <a:lvl3pPr marL="962025" indent="-47625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3pPr>
    <a:lvl4pPr marL="1446213" indent="-74613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4pPr>
    <a:lvl5pPr marL="1928813" indent="-100013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Tahoma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102">
          <p15:clr>
            <a:srgbClr val="A4A3A4"/>
          </p15:clr>
        </p15:guide>
        <p15:guide id="2" pos="28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64308"/>
    <a:srgbClr val="FF6600"/>
    <a:srgbClr val="00FF00"/>
    <a:srgbClr val="CC0000"/>
    <a:srgbClr val="FF7C80"/>
    <a:srgbClr val="FF9966"/>
    <a:srgbClr val="800000"/>
    <a:srgbClr val="F0EAD5"/>
    <a:srgbClr val="E6E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0" autoAdjust="0"/>
    <p:restoredTop sz="98301" autoAdjust="0"/>
  </p:normalViewPr>
  <p:slideViewPr>
    <p:cSldViewPr snapToGrid="0">
      <p:cViewPr varScale="1">
        <p:scale>
          <a:sx n="97" d="100"/>
          <a:sy n="97" d="100"/>
        </p:scale>
        <p:origin x="72" y="78"/>
      </p:cViewPr>
      <p:guideLst>
        <p:guide orient="horz" pos="102"/>
        <p:guide pos="2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096" y="-78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789572802877167E-2"/>
          <c:y val="0.15019300316511744"/>
          <c:w val="0.7052609541884588"/>
          <c:h val="0.69759740513677104"/>
        </c:manualLayout>
      </c:layout>
      <c:scatterChart>
        <c:scatterStyle val="smoothMarker"/>
        <c:varyColors val="0"/>
        <c:ser>
          <c:idx val="9"/>
          <c:order val="0"/>
          <c:tx>
            <c:v>6T-0.5T/HC/250mA/1m</c:v>
          </c:tx>
          <c:spPr>
            <a:ln>
              <a:solidFill>
                <a:srgbClr val="92D050"/>
              </a:solidFill>
              <a:prstDash val="sysDot"/>
            </a:ln>
          </c:spPr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main!$R$12:$R$22</c:f>
              <c:numCache>
                <c:formatCode>General</c:formatCode>
                <c:ptCount val="11"/>
                <c:pt idx="0">
                  <c:v>56</c:v>
                </c:pt>
                <c:pt idx="1">
                  <c:v>68</c:v>
                </c:pt>
                <c:pt idx="2">
                  <c:v>77</c:v>
                </c:pt>
                <c:pt idx="3">
                  <c:v>81</c:v>
                </c:pt>
                <c:pt idx="4">
                  <c:v>82</c:v>
                </c:pt>
                <c:pt idx="5">
                  <c:v>81</c:v>
                </c:pt>
                <c:pt idx="6">
                  <c:v>80</c:v>
                </c:pt>
                <c:pt idx="7">
                  <c:v>75</c:v>
                </c:pt>
                <c:pt idx="8">
                  <c:v>64</c:v>
                </c:pt>
                <c:pt idx="9">
                  <c:v>52</c:v>
                </c:pt>
                <c:pt idx="10">
                  <c:v>40</c:v>
                </c:pt>
              </c:numCache>
            </c:numRef>
          </c:yVal>
          <c:smooth val="1"/>
        </c:ser>
        <c:ser>
          <c:idx val="0"/>
          <c:order val="1"/>
          <c:tx>
            <c:v>6T-2T/HC/250mA/1m</c:v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main!$T$12:$T$22</c:f>
              <c:numCache>
                <c:formatCode>General</c:formatCode>
                <c:ptCount val="11"/>
                <c:pt idx="0">
                  <c:v>66</c:v>
                </c:pt>
                <c:pt idx="1">
                  <c:v>66</c:v>
                </c:pt>
                <c:pt idx="2">
                  <c:v>65</c:v>
                </c:pt>
                <c:pt idx="3">
                  <c:v>64</c:v>
                </c:pt>
                <c:pt idx="4">
                  <c:v>62</c:v>
                </c:pt>
                <c:pt idx="5">
                  <c:v>61</c:v>
                </c:pt>
                <c:pt idx="6">
                  <c:v>60</c:v>
                </c:pt>
                <c:pt idx="7">
                  <c:v>57</c:v>
                </c:pt>
                <c:pt idx="8">
                  <c:v>51</c:v>
                </c:pt>
                <c:pt idx="9">
                  <c:v>45</c:v>
                </c:pt>
                <c:pt idx="10">
                  <c:v>40</c:v>
                </c:pt>
              </c:numCache>
            </c:numRef>
          </c:yVal>
          <c:smooth val="1"/>
        </c:ser>
        <c:ser>
          <c:idx val="12"/>
          <c:order val="2"/>
          <c:tx>
            <c:v>6T-4T/HC/250mA/1m</c:v>
          </c:tx>
          <c:spPr>
            <a:ln w="38100" cmpd="dbl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main!$U$12:$U$22</c:f>
              <c:numCache>
                <c:formatCode>General</c:formatCode>
                <c:ptCount val="11"/>
                <c:pt idx="0">
                  <c:v>48</c:v>
                </c:pt>
                <c:pt idx="1">
                  <c:v>48</c:v>
                </c:pt>
                <c:pt idx="2">
                  <c:v>48</c:v>
                </c:pt>
                <c:pt idx="3">
                  <c:v>47</c:v>
                </c:pt>
                <c:pt idx="4">
                  <c:v>47</c:v>
                </c:pt>
                <c:pt idx="5">
                  <c:v>46</c:v>
                </c:pt>
                <c:pt idx="6">
                  <c:v>46</c:v>
                </c:pt>
                <c:pt idx="7">
                  <c:v>45</c:v>
                </c:pt>
                <c:pt idx="8">
                  <c:v>43</c:v>
                </c:pt>
                <c:pt idx="9">
                  <c:v>41</c:v>
                </c:pt>
                <c:pt idx="10">
                  <c:v>40</c:v>
                </c:pt>
              </c:numCache>
            </c:numRef>
          </c:yVal>
          <c:smooth val="1"/>
        </c:ser>
        <c:ser>
          <c:idx val="10"/>
          <c:order val="3"/>
          <c:tx>
            <c:v>6T-0.5T/HC/500mA/1m</c:v>
          </c:tx>
          <c:spPr>
            <a:ln>
              <a:solidFill>
                <a:srgbClr val="00B0F0"/>
              </a:solidFill>
              <a:prstDash val="sysDot"/>
            </a:ln>
          </c:spPr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main!$V$12:$V$22</c:f>
              <c:numCache>
                <c:formatCode>General</c:formatCode>
                <c:ptCount val="11"/>
                <c:pt idx="0">
                  <c:v>75</c:v>
                </c:pt>
                <c:pt idx="1">
                  <c:v>87</c:v>
                </c:pt>
                <c:pt idx="2">
                  <c:v>91</c:v>
                </c:pt>
                <c:pt idx="3">
                  <c:v>92</c:v>
                </c:pt>
                <c:pt idx="4">
                  <c:v>91</c:v>
                </c:pt>
                <c:pt idx="5">
                  <c:v>89</c:v>
                </c:pt>
                <c:pt idx="6">
                  <c:v>87</c:v>
                </c:pt>
                <c:pt idx="7">
                  <c:v>82</c:v>
                </c:pt>
                <c:pt idx="8">
                  <c:v>74</c:v>
                </c:pt>
                <c:pt idx="9">
                  <c:v>65</c:v>
                </c:pt>
                <c:pt idx="10">
                  <c:v>56</c:v>
                </c:pt>
              </c:numCache>
            </c:numRef>
          </c:yVal>
          <c:smooth val="1"/>
        </c:ser>
        <c:ser>
          <c:idx val="1"/>
          <c:order val="4"/>
          <c:tx>
            <c:v>6T-2T/HC/500mA/1m</c:v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main!$X$12:$X$22</c:f>
              <c:numCache>
                <c:formatCode>General</c:formatCode>
                <c:ptCount val="11"/>
                <c:pt idx="0">
                  <c:v>98</c:v>
                </c:pt>
                <c:pt idx="1">
                  <c:v>97</c:v>
                </c:pt>
                <c:pt idx="2">
                  <c:v>94</c:v>
                </c:pt>
                <c:pt idx="3">
                  <c:v>92</c:v>
                </c:pt>
                <c:pt idx="4">
                  <c:v>90</c:v>
                </c:pt>
                <c:pt idx="5">
                  <c:v>88</c:v>
                </c:pt>
                <c:pt idx="6">
                  <c:v>86</c:v>
                </c:pt>
                <c:pt idx="7">
                  <c:v>82</c:v>
                </c:pt>
                <c:pt idx="8">
                  <c:v>73</c:v>
                </c:pt>
                <c:pt idx="9">
                  <c:v>64</c:v>
                </c:pt>
                <c:pt idx="10">
                  <c:v>56</c:v>
                </c:pt>
              </c:numCache>
            </c:numRef>
          </c:yVal>
          <c:smooth val="1"/>
        </c:ser>
        <c:ser>
          <c:idx val="2"/>
          <c:order val="5"/>
          <c:tx>
            <c:v>6T-4T/HC/500mA/1m</c:v>
          </c:tx>
          <c:spPr>
            <a:ln w="38100" cmpd="dbl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main!$Y$12:$Y$22</c:f>
              <c:numCache>
                <c:formatCode>General</c:formatCode>
                <c:ptCount val="11"/>
                <c:pt idx="0">
                  <c:v>68.52</c:v>
                </c:pt>
                <c:pt idx="1">
                  <c:v>68.010000000000005</c:v>
                </c:pt>
                <c:pt idx="2">
                  <c:v>67.37</c:v>
                </c:pt>
                <c:pt idx="3">
                  <c:v>66.739999999999995</c:v>
                </c:pt>
                <c:pt idx="4">
                  <c:v>66.099999999999994</c:v>
                </c:pt>
                <c:pt idx="5">
                  <c:v>65.459999999999994</c:v>
                </c:pt>
                <c:pt idx="6">
                  <c:v>64.84</c:v>
                </c:pt>
                <c:pt idx="7">
                  <c:v>63.55</c:v>
                </c:pt>
                <c:pt idx="8">
                  <c:v>61</c:v>
                </c:pt>
                <c:pt idx="9">
                  <c:v>58.45</c:v>
                </c:pt>
                <c:pt idx="10">
                  <c:v>56.03</c:v>
                </c:pt>
              </c:numCache>
            </c:numRef>
          </c:yVal>
          <c:smooth val="1"/>
        </c:ser>
        <c:ser>
          <c:idx val="11"/>
          <c:order val="6"/>
          <c:tx>
            <c:v>6T-0.5T/HC/1A/1m</c:v>
          </c:tx>
          <c:spPr>
            <a:ln>
              <a:solidFill>
                <a:srgbClr val="FF0000"/>
              </a:solidFill>
              <a:prstDash val="sysDot"/>
            </a:ln>
          </c:spPr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main!$Z$12:$Z$22</c:f>
              <c:numCache>
                <c:formatCode>General</c:formatCode>
                <c:ptCount val="11"/>
                <c:pt idx="0">
                  <c:v>88</c:v>
                </c:pt>
                <c:pt idx="1">
                  <c:v>96</c:v>
                </c:pt>
                <c:pt idx="2">
                  <c:v>98</c:v>
                </c:pt>
                <c:pt idx="3">
                  <c:v>97</c:v>
                </c:pt>
                <c:pt idx="4">
                  <c:v>96</c:v>
                </c:pt>
                <c:pt idx="5">
                  <c:v>95</c:v>
                </c:pt>
                <c:pt idx="6">
                  <c:v>94</c:v>
                </c:pt>
                <c:pt idx="7">
                  <c:v>92</c:v>
                </c:pt>
                <c:pt idx="8">
                  <c:v>88</c:v>
                </c:pt>
                <c:pt idx="9">
                  <c:v>84</c:v>
                </c:pt>
                <c:pt idx="10">
                  <c:v>80</c:v>
                </c:pt>
              </c:numCache>
            </c:numRef>
          </c:yVal>
          <c:smooth val="1"/>
        </c:ser>
        <c:ser>
          <c:idx val="3"/>
          <c:order val="7"/>
          <c:tx>
            <c:v>6T-4T/HC/1A/1m</c:v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main!$AA$12:$AA$22</c:f>
              <c:numCache>
                <c:formatCode>General</c:formatCode>
                <c:ptCount val="11"/>
                <c:pt idx="0">
                  <c:v>100</c:v>
                </c:pt>
                <c:pt idx="1">
                  <c:v>99</c:v>
                </c:pt>
                <c:pt idx="2">
                  <c:v>98</c:v>
                </c:pt>
                <c:pt idx="3">
                  <c:v>97</c:v>
                </c:pt>
                <c:pt idx="4">
                  <c:v>96</c:v>
                </c:pt>
                <c:pt idx="5">
                  <c:v>95</c:v>
                </c:pt>
                <c:pt idx="6">
                  <c:v>94</c:v>
                </c:pt>
                <c:pt idx="7">
                  <c:v>92</c:v>
                </c:pt>
                <c:pt idx="8">
                  <c:v>88</c:v>
                </c:pt>
                <c:pt idx="9">
                  <c:v>84</c:v>
                </c:pt>
                <c:pt idx="10">
                  <c:v>80</c:v>
                </c:pt>
              </c:numCache>
            </c:numRef>
          </c:yVal>
          <c:smooth val="1"/>
        </c:ser>
        <c:ser>
          <c:idx val="4"/>
          <c:order val="8"/>
          <c:tx>
            <c:v>6T-2T/HC/2A/1m</c:v>
          </c:tx>
          <c:marker>
            <c:symbol val="none"/>
          </c:marker>
          <c:xVal>
            <c:numRef>
              <c:f>main!$Q$12:$Q$22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40</c:v>
                </c:pt>
                <c:pt idx="8">
                  <c:v>60</c:v>
                </c:pt>
                <c:pt idx="9">
                  <c:v>80</c:v>
                </c:pt>
                <c:pt idx="10">
                  <c:v>99</c:v>
                </c:pt>
              </c:numCache>
            </c:numRef>
          </c:xVal>
          <c:yVal>
            <c:numRef>
              <c:f>main!$AC$12:$AC$22</c:f>
              <c:numCache>
                <c:formatCode>General</c:formatCode>
                <c:ptCount val="1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</c:numCache>
            </c:numRef>
          </c:yVal>
          <c:smooth val="1"/>
        </c:ser>
        <c:ser>
          <c:idx val="5"/>
          <c:order val="9"/>
          <c:tx>
            <c:v>4T/LC/1.2A/1m</c:v>
          </c:tx>
          <c:spPr>
            <a:ln>
              <a:noFill/>
            </a:ln>
          </c:spPr>
          <c:marker>
            <c:symbol val="circle"/>
            <c:size val="7"/>
          </c:marker>
          <c:xVal>
            <c:numRef>
              <c:f>main!$Q$25</c:f>
              <c:numCache>
                <c:formatCode>General</c:formatCode>
                <c:ptCount val="1"/>
                <c:pt idx="0">
                  <c:v>-2.5</c:v>
                </c:pt>
              </c:numCache>
            </c:numRef>
          </c:xVal>
          <c:yVal>
            <c:numRef>
              <c:f>main!$AE$25</c:f>
              <c:numCache>
                <c:formatCode>General</c:formatCode>
                <c:ptCount val="1"/>
                <c:pt idx="0">
                  <c:v>79</c:v>
                </c:pt>
              </c:numCache>
            </c:numRef>
          </c:yVal>
          <c:smooth val="1"/>
        </c:ser>
        <c:ser>
          <c:idx val="6"/>
          <c:order val="10"/>
          <c:tx>
            <c:v>2T/LC/2.4A/1m</c:v>
          </c:tx>
          <c:spPr>
            <a:ln>
              <a:noFill/>
            </a:ln>
          </c:spPr>
          <c:marker>
            <c:symbol val="square"/>
            <c:size val="7"/>
          </c:marker>
          <c:xVal>
            <c:numRef>
              <c:f>main!$Q$26</c:f>
              <c:numCache>
                <c:formatCode>General</c:formatCode>
                <c:ptCount val="1"/>
                <c:pt idx="0">
                  <c:v>-1</c:v>
                </c:pt>
              </c:numCache>
            </c:numRef>
          </c:xVal>
          <c:yVal>
            <c:numRef>
              <c:f>main!$AF$26</c:f>
              <c:numCache>
                <c:formatCode>General</c:formatCode>
                <c:ptCount val="1"/>
                <c:pt idx="0">
                  <c:v>78</c:v>
                </c:pt>
              </c:numCache>
            </c:numRef>
          </c:yVal>
          <c:smooth val="1"/>
        </c:ser>
        <c:ser>
          <c:idx val="7"/>
          <c:order val="11"/>
          <c:tx>
            <c:v>6T/HC/2A/0.1m</c:v>
          </c:tx>
          <c:spPr>
            <a:ln>
              <a:noFill/>
            </a:ln>
          </c:spPr>
          <c:marker>
            <c:symbol val="diamond"/>
            <c:size val="8"/>
          </c:marker>
          <c:xVal>
            <c:numRef>
              <c:f>main!$Q$27</c:f>
              <c:numCache>
                <c:formatCode>General</c:formatCode>
                <c:ptCount val="1"/>
                <c:pt idx="0">
                  <c:v>-2.5</c:v>
                </c:pt>
              </c:numCache>
            </c:numRef>
          </c:xVal>
          <c:yVal>
            <c:numRef>
              <c:f>main!$AG$27</c:f>
              <c:numCache>
                <c:formatCode>General</c:formatCode>
                <c:ptCount val="1"/>
                <c:pt idx="0">
                  <c:v>100</c:v>
                </c:pt>
              </c:numCache>
            </c:numRef>
          </c:yVal>
          <c:smooth val="1"/>
        </c:ser>
        <c:ser>
          <c:idx val="8"/>
          <c:order val="12"/>
          <c:tx>
            <c:v>6T/HC/1A/0.1m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1"/>
              </a:solidFill>
            </c:spPr>
          </c:marker>
          <c:xVal>
            <c:numRef>
              <c:f>main!$Q$24</c:f>
              <c:numCache>
                <c:formatCode>General</c:formatCode>
                <c:ptCount val="1"/>
                <c:pt idx="0">
                  <c:v>-4</c:v>
                </c:pt>
              </c:numCache>
            </c:numRef>
          </c:xVal>
          <c:yVal>
            <c:numRef>
              <c:f>main!$AH$24</c:f>
              <c:numCache>
                <c:formatCode>General</c:formatCode>
                <c:ptCount val="1"/>
                <c:pt idx="0">
                  <c:v>78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320680"/>
        <c:axId val="419319504"/>
      </c:scatterChart>
      <c:valAx>
        <c:axId val="419320680"/>
        <c:scaling>
          <c:orientation val="minMax"/>
          <c:max val="100"/>
          <c:min val="-5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Ratio</a:t>
                </a:r>
                <a:r>
                  <a:rPr lang="en-US" sz="1200" baseline="0"/>
                  <a:t> of the </a:t>
                </a:r>
                <a:r>
                  <a:rPr lang="en-US" sz="1200"/>
                  <a:t>Helmholtz</a:t>
                </a:r>
                <a:r>
                  <a:rPr lang="en-US" sz="1200" baseline="0"/>
                  <a:t> coils </a:t>
                </a:r>
                <a:r>
                  <a:rPr lang="en-US" sz="1200" b="1" i="0" u="none" strike="noStrike" baseline="0">
                    <a:effectLst/>
                  </a:rPr>
                  <a:t>(high-field)</a:t>
                </a:r>
                <a:r>
                  <a:rPr lang="en-US" sz="1200" baseline="0"/>
                  <a:t> to the solenoid </a:t>
                </a:r>
                <a:r>
                  <a:rPr lang="en-US" sz="1200" b="1" i="0" u="none" strike="noStrike" baseline="0">
                    <a:effectLst/>
                  </a:rPr>
                  <a:t>(low-field)</a:t>
                </a:r>
                <a:r>
                  <a:rPr lang="en-US" sz="1200" baseline="0"/>
                  <a:t> lengths  </a:t>
                </a:r>
                <a:r>
                  <a:rPr lang="en-US" sz="1200"/>
                  <a:t>[%]</a:t>
                </a:r>
              </a:p>
            </c:rich>
          </c:tx>
          <c:layout>
            <c:manualLayout>
              <c:xMode val="edge"/>
              <c:yMode val="edge"/>
              <c:x val="0.19182050160396616"/>
              <c:y val="0.916544152319943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9319504"/>
        <c:crosses val="autoZero"/>
        <c:crossBetween val="midCat"/>
        <c:majorUnit val="5"/>
        <c:minorUnit val="1"/>
      </c:valAx>
      <c:valAx>
        <c:axId val="419319504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Capture efficiency for continuous injection [%]</a:t>
                </a:r>
              </a:p>
            </c:rich>
          </c:tx>
          <c:layout>
            <c:manualLayout>
              <c:xMode val="edge"/>
              <c:yMode val="edge"/>
              <c:x val="1.3915448068991376E-2"/>
              <c:y val="0.203777570176609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9320680"/>
        <c:crossesAt val="-5"/>
        <c:crossBetween val="midCat"/>
      </c:valAx>
    </c:plotArea>
    <c:legend>
      <c:legendPos val="r"/>
      <c:layout>
        <c:manualLayout>
          <c:xMode val="edge"/>
          <c:yMode val="edge"/>
          <c:x val="0.7957131400241636"/>
          <c:y val="0.13472385614769319"/>
          <c:w val="0.1889419030954464"/>
          <c:h val="0.74996593768751396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0.3 A</c:v>
          </c:tx>
          <c:spPr>
            <a:ln w="9525" cap="flat" cmpd="sng" algn="ctr">
              <a:solidFill>
                <a:schemeClr val="accent1">
                  <a:alpha val="70000"/>
                </a:schemeClr>
              </a:solidFill>
              <a:prstDash val="sysDot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50800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xVal>
            <c:numRef>
              <c:f>master!$F$20:$F$26</c:f>
              <c:numCache>
                <c:formatCode>General</c:formatCode>
                <c:ptCount val="7"/>
                <c:pt idx="0">
                  <c:v>0.5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</c:numCache>
            </c:numRef>
          </c:xVal>
          <c:yVal>
            <c:numRef>
              <c:f>master!$G$20:$G$26</c:f>
              <c:numCache>
                <c:formatCode>General</c:formatCode>
                <c:ptCount val="7"/>
                <c:pt idx="0">
                  <c:v>88</c:v>
                </c:pt>
                <c:pt idx="1">
                  <c:v>72</c:v>
                </c:pt>
                <c:pt idx="2">
                  <c:v>36</c:v>
                </c:pt>
                <c:pt idx="3">
                  <c:v>23</c:v>
                </c:pt>
                <c:pt idx="4">
                  <c:v>18</c:v>
                </c:pt>
                <c:pt idx="5">
                  <c:v>14</c:v>
                </c:pt>
                <c:pt idx="6">
                  <c:v>12</c:v>
                </c:pt>
              </c:numCache>
            </c:numRef>
          </c:yVal>
          <c:smooth val="0"/>
        </c:ser>
        <c:ser>
          <c:idx val="1"/>
          <c:order val="1"/>
          <c:tx>
            <c:v>0.6 A</c:v>
          </c:tx>
          <c:spPr>
            <a:ln w="9525" cap="flat" cmpd="sng" algn="ctr">
              <a:solidFill>
                <a:schemeClr val="accent2">
                  <a:alpha val="70000"/>
                </a:schemeClr>
              </a:solidFill>
              <a:prstDash val="sysDot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50800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xVal>
            <c:numRef>
              <c:f>master!$F$20:$F$26</c:f>
              <c:numCache>
                <c:formatCode>General</c:formatCode>
                <c:ptCount val="7"/>
                <c:pt idx="0">
                  <c:v>0.5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</c:numCache>
            </c:numRef>
          </c:xVal>
          <c:yVal>
            <c:numRef>
              <c:f>master!$H$20:$H$26</c:f>
              <c:numCache>
                <c:formatCode>General</c:formatCode>
                <c:ptCount val="7"/>
                <c:pt idx="0">
                  <c:v>99</c:v>
                </c:pt>
                <c:pt idx="1">
                  <c:v>92</c:v>
                </c:pt>
                <c:pt idx="2">
                  <c:v>59</c:v>
                </c:pt>
                <c:pt idx="3">
                  <c:v>41</c:v>
                </c:pt>
                <c:pt idx="4">
                  <c:v>32</c:v>
                </c:pt>
                <c:pt idx="5">
                  <c:v>27</c:v>
                </c:pt>
                <c:pt idx="6">
                  <c:v>23</c:v>
                </c:pt>
              </c:numCache>
            </c:numRef>
          </c:yVal>
          <c:smooth val="0"/>
        </c:ser>
        <c:ser>
          <c:idx val="2"/>
          <c:order val="2"/>
          <c:tx>
            <c:v>0.8 A</c:v>
          </c:tx>
          <c:spPr>
            <a:ln w="9525" cap="flat" cmpd="sng" algn="ctr">
              <a:solidFill>
                <a:schemeClr val="accent3">
                  <a:alpha val="70000"/>
                </a:schemeClr>
              </a:solidFill>
              <a:prstDash val="sysDot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50800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xVal>
            <c:numRef>
              <c:f>master!$F$20:$F$26</c:f>
              <c:numCache>
                <c:formatCode>General</c:formatCode>
                <c:ptCount val="7"/>
                <c:pt idx="0">
                  <c:v>0.5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</c:numCache>
            </c:numRef>
          </c:xVal>
          <c:yVal>
            <c:numRef>
              <c:f>master!$I$20:$I$26</c:f>
              <c:numCache>
                <c:formatCode>General</c:formatCode>
                <c:ptCount val="7"/>
                <c:pt idx="0">
                  <c:v>100</c:v>
                </c:pt>
                <c:pt idx="1">
                  <c:v>97</c:v>
                </c:pt>
                <c:pt idx="2">
                  <c:v>69</c:v>
                </c:pt>
                <c:pt idx="3">
                  <c:v>50</c:v>
                </c:pt>
                <c:pt idx="4">
                  <c:v>40</c:v>
                </c:pt>
                <c:pt idx="5">
                  <c:v>33</c:v>
                </c:pt>
                <c:pt idx="6">
                  <c:v>29</c:v>
                </c:pt>
              </c:numCache>
            </c:numRef>
          </c:yVal>
          <c:smooth val="0"/>
        </c:ser>
        <c:ser>
          <c:idx val="3"/>
          <c:order val="3"/>
          <c:tx>
            <c:v>1.2 A</c:v>
          </c:tx>
          <c:spPr>
            <a:ln w="9525" cap="flat" cmpd="sng" algn="ctr">
              <a:solidFill>
                <a:schemeClr val="accent4">
                  <a:alpha val="70000"/>
                </a:schemeClr>
              </a:solidFill>
              <a:prstDash val="sysDot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50800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xVal>
            <c:numRef>
              <c:f>master!$F$20:$F$26</c:f>
              <c:numCache>
                <c:formatCode>General</c:formatCode>
                <c:ptCount val="7"/>
                <c:pt idx="0">
                  <c:v>0.5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  <c:pt idx="6">
                  <c:v>20</c:v>
                </c:pt>
              </c:numCache>
            </c:numRef>
          </c:xVal>
          <c:yVal>
            <c:numRef>
              <c:f>master!$J$20:$J$26</c:f>
              <c:numCache>
                <c:formatCode>General</c:formatCode>
                <c:ptCount val="7"/>
                <c:pt idx="0">
                  <c:v>100</c:v>
                </c:pt>
                <c:pt idx="1">
                  <c:v>99</c:v>
                </c:pt>
                <c:pt idx="2">
                  <c:v>83</c:v>
                </c:pt>
                <c:pt idx="3">
                  <c:v>65</c:v>
                </c:pt>
                <c:pt idx="4">
                  <c:v>54</c:v>
                </c:pt>
                <c:pt idx="5">
                  <c:v>46</c:v>
                </c:pt>
                <c:pt idx="6">
                  <c:v>41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323816"/>
        <c:axId val="419324208"/>
      </c:scatterChart>
      <c:valAx>
        <c:axId val="419323816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/>
                  <a:t>Electron beam energy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keV</a:t>
                </a:r>
                <a:r>
                  <a:rPr lang="en-US" sz="180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324208"/>
        <c:crosses val="autoZero"/>
        <c:crossBetween val="midCat"/>
        <c:majorUnit val="2"/>
      </c:valAx>
      <c:valAx>
        <c:axId val="41932420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Capture efficiency (%)</a:t>
                </a:r>
                <a:endParaRPr lang="en-US" sz="2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323816"/>
        <c:crosses val="autoZero"/>
        <c:crossBetween val="midCat"/>
        <c:majorUnit val="10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4" Type="http://schemas.openxmlformats.org/officeDocument/2006/relationships/image" Target="../media/image9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9721130"/>
            <a:ext cx="3781569" cy="511731"/>
          </a:xfrm>
          <a:prstGeom prst="rect">
            <a:avLst/>
          </a:prstGeom>
        </p:spPr>
        <p:txBody>
          <a:bodyPr vert="horz" wrap="square" lIns="97420" tIns="48710" rIns="97420" bIns="4871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3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4021542" y="0"/>
            <a:ext cx="3076149" cy="509979"/>
          </a:xfrm>
          <a:prstGeom prst="rect">
            <a:avLst/>
          </a:prstGeom>
        </p:spPr>
        <p:txBody>
          <a:bodyPr vert="horz" wrap="square" lIns="97420" tIns="48710" rIns="97420" bIns="4871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3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13488" cy="509979"/>
          </a:xfrm>
          <a:prstGeom prst="rect">
            <a:avLst/>
          </a:prstGeom>
        </p:spPr>
        <p:txBody>
          <a:bodyPr vert="horz" wrap="square" lIns="97420" tIns="48710" rIns="97420" bIns="4871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3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Facility for Rare Isotope Beams Briefing for </a:t>
            </a:r>
            <a:br>
              <a:rPr lang="en-US"/>
            </a:br>
            <a:r>
              <a:rPr lang="en-US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4021542" y="9721130"/>
            <a:ext cx="3076149" cy="511731"/>
          </a:xfrm>
          <a:prstGeom prst="rect">
            <a:avLst/>
          </a:prstGeom>
        </p:spPr>
        <p:txBody>
          <a:bodyPr vert="horz" wrap="square" lIns="97420" tIns="48710" rIns="97420" bIns="48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3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980ABC96-5EA7-4775-9B33-4DF52FF5B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1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768350"/>
            <a:ext cx="50355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420" tIns="48710" rIns="97420" bIns="48710" rtlCol="0" anchor="ctr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5468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79425" indent="-22225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2pPr>
    <a:lvl3pPr marL="962025" indent="-47625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3pPr>
    <a:lvl4pPr marL="1446213" indent="-74613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4pPr>
    <a:lvl5pPr marL="1928813" indent="-100013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5pPr>
    <a:lvl6pPr marL="2415239" algn="l" defTabSz="9660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8289" algn="l" defTabSz="9660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1334" algn="l" defTabSz="9660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4382" algn="l" defTabSz="9660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56443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51850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269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11383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r>
              <a:rPr lang="en-US" smtClean="0">
                <a:ea typeface="ヒラギノ角ゴ Pro W3"/>
                <a:cs typeface="ヒラギノ角ゴ Pro W3"/>
              </a:rPr>
              <a:t>NSCL unique manget configuration</a:t>
            </a:r>
          </a:p>
          <a:p>
            <a:endParaRPr lang="en-US" smtClean="0">
              <a:ea typeface="ヒラギノ角ゴ Pro W3"/>
              <a:cs typeface="ヒラギノ角ゴ Pro W3"/>
            </a:endParaRPr>
          </a:p>
          <a:p>
            <a:r>
              <a:rPr lang="en-US" smtClean="0">
                <a:ea typeface="ヒラギノ角ゴ Pro W3"/>
                <a:cs typeface="ヒラギノ角ゴ Pro W3"/>
              </a:rPr>
              <a:t>We inject ion over a trapping barrier, so to ionize them before a round trip, we an an extended low-field region.</a:t>
            </a:r>
          </a:p>
        </p:txBody>
      </p:sp>
    </p:spTree>
    <p:extLst>
      <p:ext uri="{BB962C8B-B14F-4D97-AF65-F5344CB8AC3E}">
        <p14:creationId xmlns:p14="http://schemas.microsoft.com/office/powerpoint/2010/main" val="754505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17504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r>
              <a:rPr lang="en-US" smtClean="0">
                <a:ea typeface="ヒラギノ角ゴ Pro W3"/>
                <a:cs typeface="ヒラギノ角ゴ Pro W3"/>
              </a:rPr>
              <a:t>E-beam character, Helmholtz coil compress e-beam, radially trap by neg space chage from e beam and radially by trap electrodes</a:t>
            </a:r>
          </a:p>
          <a:p>
            <a:r>
              <a:rPr lang="en-US" smtClean="0">
                <a:ea typeface="ヒラギノ角ゴ Pro W3"/>
                <a:cs typeface="ヒラギノ角ゴ Pro W3"/>
              </a:rPr>
              <a:t>High j rapidly increase charge states for short-lived isotopes &lt;10ms, radial trap axial trap</a:t>
            </a:r>
          </a:p>
          <a:p>
            <a:r>
              <a:rPr lang="en-US" smtClean="0">
                <a:ea typeface="ヒラギノ角ゴ Pro W3"/>
                <a:cs typeface="ヒラギノ角ゴ Pro W3"/>
              </a:rPr>
              <a:t>MSU EBIT is different from mag field config and improved e-gun design. E-gun is mount on a plug-type connect, convenient for future upgrade </a:t>
            </a:r>
          </a:p>
          <a:p>
            <a:r>
              <a:rPr lang="en-US" smtClean="0">
                <a:ea typeface="ヒラギノ角ゴ Pro W3"/>
                <a:cs typeface="ヒラギノ角ゴ Pro W3"/>
              </a:rPr>
              <a:t>For fast charge breeding, long trap, mixing the idea of EBI s and t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03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12607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53" y="4560570"/>
            <a:ext cx="5851496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ea typeface="ヒラギノ角ゴ Pro W3"/>
                <a:cs typeface="ヒラギノ角ゴ Pro W3"/>
              </a:rPr>
              <a:t>EBIT/S are widely</a:t>
            </a:r>
            <a:r>
              <a:rPr lang="en-US" baseline="0" dirty="0" smtClean="0">
                <a:ea typeface="ヒラギノ角ゴ Pro W3"/>
                <a:cs typeface="ヒラギノ角ゴ Pro W3"/>
              </a:rPr>
              <a:t> used around the word. Many of them are used in AMS. A few of them are used to study surface interaction and some are used as a charge breeder. More specifically, there are only 3 facilities around the world which are </a:t>
            </a:r>
            <a:r>
              <a:rPr lang="en-US" baseline="0" dirty="0" err="1" smtClean="0">
                <a:ea typeface="ヒラギノ角ゴ Pro W3"/>
                <a:cs typeface="ヒラギノ角ゴ Pro W3"/>
              </a:rPr>
              <a:t>cern</a:t>
            </a:r>
            <a:r>
              <a:rPr lang="en-US" baseline="0" dirty="0" smtClean="0">
                <a:ea typeface="ヒラギノ角ゴ Pro W3"/>
                <a:cs typeface="ヒラギノ角ゴ Pro W3"/>
              </a:rPr>
              <a:t>, our lab, and </a:t>
            </a:r>
            <a:r>
              <a:rPr lang="en-US" baseline="0" dirty="0" err="1" smtClean="0">
                <a:ea typeface="ヒラギノ角ゴ Pro W3"/>
                <a:cs typeface="ヒラギノ角ゴ Pro W3"/>
              </a:rPr>
              <a:t>argonne</a:t>
            </a:r>
            <a:r>
              <a:rPr lang="en-US" baseline="0" dirty="0" smtClean="0">
                <a:ea typeface="ヒラギノ角ゴ Pro W3"/>
                <a:cs typeface="ヒラギノ角ゴ Pro W3"/>
              </a:rPr>
              <a:t> using these device as a charge breeder for post accelerator for rare isotope beam. REXEBIS at </a:t>
            </a:r>
            <a:r>
              <a:rPr lang="en-US" baseline="0" dirty="0" err="1" smtClean="0">
                <a:ea typeface="ヒラギノ角ゴ Pro W3"/>
                <a:cs typeface="ヒラギノ角ゴ Pro W3"/>
              </a:rPr>
              <a:t>cern</a:t>
            </a:r>
            <a:r>
              <a:rPr lang="en-US" baseline="0" dirty="0" smtClean="0">
                <a:ea typeface="ヒラギノ角ゴ Pro W3"/>
                <a:cs typeface="ヒラギノ角ゴ Pro W3"/>
              </a:rPr>
              <a:t> successfully demonstrated EBIS CB for rib as a first group.</a:t>
            </a:r>
            <a:endParaRPr lang="en-US" dirty="0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186334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1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2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5225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67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2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50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8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83462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00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r>
              <a:rPr lang="en-US" dirty="0" smtClean="0">
                <a:ea typeface="ヒラギノ角ゴ Pro W3"/>
                <a:cs typeface="ヒラギノ角ゴ Pro W3"/>
              </a:rPr>
              <a:t>In these two figures we can see</a:t>
            </a:r>
          </a:p>
          <a:p>
            <a:endParaRPr lang="en-US" dirty="0" smtClean="0">
              <a:ea typeface="ヒラギノ角ゴ Pro W3"/>
              <a:cs typeface="ヒラギノ角ゴ Pro W3"/>
            </a:endParaRPr>
          </a:p>
          <a:p>
            <a:r>
              <a:rPr lang="en-US" dirty="0" smtClean="0">
                <a:ea typeface="ヒラギノ角ゴ Pro W3"/>
                <a:cs typeface="ヒラギノ角ゴ Pro W3"/>
              </a:rPr>
              <a:t>In the right figure we have a CSD </a:t>
            </a:r>
            <a:r>
              <a:rPr lang="en-US" dirty="0" err="1" smtClean="0">
                <a:ea typeface="ヒラギノ角ゴ Pro W3"/>
                <a:cs typeface="ヒラギノ角ゴ Pro W3"/>
              </a:rPr>
              <a:t>distibution</a:t>
            </a:r>
            <a:r>
              <a:rPr lang="en-US" dirty="0" smtClean="0">
                <a:ea typeface="ヒラギノ角ゴ Pro W3"/>
                <a:cs typeface="ヒラギノ角ゴ Pro W3"/>
              </a:rPr>
              <a:t> …, where we can see the charge state as a function of the beta activity of the beam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50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43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E3CB7080-6804-4A7B-979D-80F464C5FA66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38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r>
              <a:rPr lang="en-US" dirty="0" smtClean="0">
                <a:ea typeface="ヒラギノ角ゴ Pro W3"/>
                <a:cs typeface="ヒラギノ角ゴ Pro W3"/>
              </a:rPr>
              <a:t>The left figure shows…</a:t>
            </a:r>
          </a:p>
          <a:p>
            <a:endParaRPr lang="en-US" dirty="0" smtClean="0">
              <a:ea typeface="ヒラギノ角ゴ Pro W3"/>
              <a:cs typeface="ヒラギノ角ゴ Pro W3"/>
            </a:endParaRPr>
          </a:p>
          <a:p>
            <a:r>
              <a:rPr lang="en-US" dirty="0" smtClean="0">
                <a:ea typeface="ヒラギノ角ゴ Pro W3"/>
                <a:cs typeface="ヒラギノ角ゴ Pro W3"/>
              </a:rPr>
              <a:t>Produced from beams of residual gas in the EBIT: O and </a:t>
            </a:r>
            <a:r>
              <a:rPr lang="en-US" dirty="0" err="1" smtClean="0">
                <a:ea typeface="ヒラギノ角ゴ Pro W3"/>
                <a:cs typeface="ヒラギノ角ゴ Pro W3"/>
              </a:rPr>
              <a:t>Ar</a:t>
            </a:r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  <a:p>
            <a:r>
              <a:rPr lang="en-US" b="1" dirty="0" smtClean="0"/>
              <a:t>Energy spectrum of reaccelerated </a:t>
            </a:r>
            <a:r>
              <a:rPr lang="en-US" b="1" baseline="30000" dirty="0" smtClean="0"/>
              <a:t>87</a:t>
            </a:r>
            <a:r>
              <a:rPr lang="en-US" b="1" dirty="0" smtClean="0"/>
              <a:t>Rb</a:t>
            </a:r>
            <a:r>
              <a:rPr lang="en-US" b="1" baseline="30000" dirty="0" smtClean="0"/>
              <a:t>28+</a:t>
            </a:r>
            <a:r>
              <a:rPr lang="en-US" b="1" dirty="0" smtClean="0"/>
              <a:t> taken with a </a:t>
            </a:r>
            <a:r>
              <a:rPr lang="en-US" b="1" dirty="0" err="1" smtClean="0"/>
              <a:t>si</a:t>
            </a:r>
            <a:r>
              <a:rPr lang="en-US" b="1" dirty="0" smtClean="0"/>
              <a:t> detector after reacceleration…</a:t>
            </a: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60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8517235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0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09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38962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Notes Placeholder 2"/>
          <p:cNvSpPr txBox="1">
            <a:spLocks/>
          </p:cNvSpPr>
          <p:nvPr/>
        </p:nvSpPr>
        <p:spPr bwMode="auto">
          <a:xfrm>
            <a:off x="864866" y="502968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pPr defTabSz="974202" eaLnBrk="0" hangingPunct="0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1400" dirty="0" smtClean="0">
                <a:solidFill>
                  <a:schemeClr val="tx1"/>
                </a:solidFill>
                <a:latin typeface="Helvetica" pitchFamily="34" charset="0"/>
              </a:rPr>
              <a:t>In this figure we can see peaks of the most abundant (well-known) stable isotopes of the residual gas in the </a:t>
            </a:r>
            <a:r>
              <a:rPr lang="en-US" sz="1400" dirty="0" err="1" smtClean="0">
                <a:solidFill>
                  <a:schemeClr val="tx1"/>
                </a:solidFill>
                <a:latin typeface="Helvetica" pitchFamily="34" charset="0"/>
              </a:rPr>
              <a:t>ebit</a:t>
            </a:r>
            <a:r>
              <a:rPr lang="en-US" sz="1400" dirty="0" smtClean="0">
                <a:solidFill>
                  <a:schemeClr val="tx1"/>
                </a:solidFill>
                <a:latin typeface="Helvetica" pitchFamily="34" charset="0"/>
              </a:rPr>
              <a:t>, but also not so </a:t>
            </a:r>
            <a:r>
              <a:rPr lang="en-US" sz="1400" dirty="0" err="1" smtClean="0">
                <a:solidFill>
                  <a:schemeClr val="tx1"/>
                </a:solidFill>
                <a:latin typeface="Helvetica" pitchFamily="34" charset="0"/>
              </a:rPr>
              <a:t>adundant</a:t>
            </a:r>
            <a:r>
              <a:rPr lang="en-US" sz="1400" dirty="0" smtClean="0">
                <a:solidFill>
                  <a:schemeClr val="tx1"/>
                </a:solidFill>
                <a:latin typeface="Helvetica" pitchFamily="34" charset="0"/>
              </a:rPr>
              <a:t> isotopes…</a:t>
            </a:r>
          </a:p>
          <a:p>
            <a:pPr defTabSz="974202" eaLnBrk="0" hangingPunct="0">
              <a:lnSpc>
                <a:spcPct val="90000"/>
              </a:lnSpc>
              <a:spcBef>
                <a:spcPct val="40000"/>
              </a:spcBef>
              <a:defRPr/>
            </a:pPr>
            <a:endParaRPr lang="en-US" sz="1400" dirty="0" smtClean="0">
              <a:solidFill>
                <a:schemeClr val="tx1"/>
              </a:solidFill>
              <a:latin typeface="Helvetica" pitchFamily="34" charset="0"/>
            </a:endParaRPr>
          </a:p>
          <a:p>
            <a:pPr defTabSz="974202" eaLnBrk="0" hangingPunct="0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1400" dirty="0" smtClean="0">
                <a:solidFill>
                  <a:schemeClr val="tx1"/>
                </a:solidFill>
                <a:latin typeface="Helvetica" pitchFamily="34" charset="0"/>
              </a:rPr>
              <a:t>What we can say from these figures is that the level of contamination of many region is less than 0.1 </a:t>
            </a:r>
            <a:r>
              <a:rPr lang="en-US" sz="1400" dirty="0" err="1" smtClean="0">
                <a:solidFill>
                  <a:schemeClr val="tx1"/>
                </a:solidFill>
                <a:latin typeface="Helvetica" pitchFamily="34" charset="0"/>
              </a:rPr>
              <a:t>pA</a:t>
            </a:r>
            <a:r>
              <a:rPr lang="en-US" sz="1400" dirty="0" smtClean="0">
                <a:solidFill>
                  <a:schemeClr val="tx1"/>
                </a:solidFill>
                <a:latin typeface="Helvetica" pitchFamily="34" charset="0"/>
              </a:rPr>
              <a:t>, but than are many contaminants than can only be </a:t>
            </a:r>
            <a:r>
              <a:rPr lang="en-US" sz="1400" dirty="0" err="1" smtClean="0">
                <a:solidFill>
                  <a:schemeClr val="tx1"/>
                </a:solidFill>
                <a:latin typeface="Helvetica" pitchFamily="34" charset="0"/>
              </a:rPr>
              <a:t>meaured</a:t>
            </a:r>
            <a:r>
              <a:rPr lang="en-US" sz="1400" dirty="0" smtClean="0">
                <a:solidFill>
                  <a:schemeClr val="tx1"/>
                </a:solidFill>
                <a:latin typeface="Helvetica" pitchFamily="34" charset="0"/>
              </a:rPr>
              <a:t> with single-ion techniques</a:t>
            </a:r>
          </a:p>
          <a:p>
            <a:pPr defTabSz="974202" eaLnBrk="0" hangingPunct="0">
              <a:lnSpc>
                <a:spcPct val="90000"/>
              </a:lnSpc>
              <a:spcBef>
                <a:spcPct val="40000"/>
              </a:spcBef>
              <a:defRPr/>
            </a:pPr>
            <a:endParaRPr lang="en-US" sz="1400" dirty="0" smtClean="0">
              <a:solidFill>
                <a:schemeClr val="tx1"/>
              </a:solidFill>
              <a:latin typeface="Helvetica" pitchFamily="34" charset="0"/>
              <a:cs typeface="ヒラギノ角ゴ Pro W3" pitchFamily="-111" charset="-128"/>
            </a:endParaRPr>
          </a:p>
          <a:p>
            <a:pPr defTabSz="974202" eaLnBrk="0" hangingPunct="0">
              <a:lnSpc>
                <a:spcPct val="90000"/>
              </a:lnSpc>
              <a:spcBef>
                <a:spcPct val="40000"/>
              </a:spcBef>
              <a:defRPr/>
            </a:pPr>
            <a:endParaRPr lang="en-US" sz="1300" b="1" dirty="0" smtClean="0">
              <a:solidFill>
                <a:schemeClr val="tx1"/>
              </a:solidFill>
              <a:latin typeface="Helvetica" pitchFamily="34" charset="0"/>
              <a:ea typeface="ヒラギノ角ゴ Pro W3" pitchFamily="-111" charset="-128"/>
              <a:cs typeface="ヒラギノ角ゴ Pro W3" pitchFamily="-111" charset="-128"/>
            </a:endParaRPr>
          </a:p>
          <a:p>
            <a:pPr defTabSz="974202" eaLnBrk="0" hangingPunct="0">
              <a:lnSpc>
                <a:spcPct val="90000"/>
              </a:lnSpc>
              <a:spcBef>
                <a:spcPct val="40000"/>
              </a:spcBef>
              <a:defRPr/>
            </a:pPr>
            <a:endParaRPr lang="en-US" sz="1400" dirty="0" smtClean="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844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r>
              <a:rPr lang="en-US" smtClean="0">
                <a:ea typeface="ヒラギノ角ゴ Pro W3"/>
                <a:cs typeface="ヒラギノ角ゴ Pro W3"/>
              </a:rPr>
              <a:t>E-beam character, Helmholtz coil compress e-beam, radially trap by neg space chage from e beam and radially by trap electrodes</a:t>
            </a:r>
          </a:p>
          <a:p>
            <a:r>
              <a:rPr lang="en-US" smtClean="0">
                <a:ea typeface="ヒラギノ角ゴ Pro W3"/>
                <a:cs typeface="ヒラギノ角ゴ Pro W3"/>
              </a:rPr>
              <a:t>High j rapidly increase charge states for short-lived isotopes &lt;10ms, radial trap axial trap</a:t>
            </a:r>
          </a:p>
          <a:p>
            <a:r>
              <a:rPr lang="en-US" smtClean="0">
                <a:ea typeface="ヒラギノ角ゴ Pro W3"/>
                <a:cs typeface="ヒラギノ角ゴ Pro W3"/>
              </a:rPr>
              <a:t>MSU EBIT is different from mag field config and improved e-gun design. E-gun is mount on a plug-type connect, convenient for future upgrade </a:t>
            </a:r>
          </a:p>
          <a:p>
            <a:r>
              <a:rPr lang="en-US" smtClean="0">
                <a:ea typeface="ヒラギノ角ゴ Pro W3"/>
                <a:cs typeface="ヒラギノ角ゴ Pro W3"/>
              </a:rPr>
              <a:t>For fast charge breeding, long trap, mixing the idea of EBI s and t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919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1240301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endParaRPr lang="en-US" dirty="0" smtClean="0">
              <a:ea typeface="ヒラギノ角ゴ Pro W3"/>
              <a:cs typeface="ヒラギノ角ゴ Pro W3"/>
            </a:endParaRPr>
          </a:p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542" y="9721130"/>
            <a:ext cx="307614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37" tIns="49519" rIns="99037" bIns="49519"/>
          <a:lstStyle/>
          <a:p>
            <a:fld id="{DE8A24FF-B01E-4CF3-9384-65B61AD95D09}" type="slidenum">
              <a:rPr lang="en-US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5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297606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78195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09269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55994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57500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253" y="4861441"/>
            <a:ext cx="5678796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420" tIns="48710" rIns="97420" bIns="48710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4516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.w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.w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12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66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311" eaLnBrk="0" hangingPunct="0">
              <a:lnSpc>
                <a:spcPct val="90000"/>
              </a:lnSpc>
              <a:defRPr/>
            </a:pPr>
            <a:r>
              <a:rPr lang="en-US" sz="1200" dirty="0" smtClean="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      </a:t>
            </a:r>
            <a:fld id="{CF7145C0-F39F-45D6-88B3-67ADC1EFB9E3}" type="slidenum">
              <a:rPr lang="en-US" sz="120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pPr algn="r" defTabSz="866311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dirty="0">
              <a:solidFill>
                <a:srgbClr val="064308"/>
              </a:solidFill>
              <a:ea typeface="ヒラギノ角ゴ Pro W3" pitchFamily="-111" charset="-128"/>
              <a:cs typeface="Tahom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23889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9" y="1138240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5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8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8" y="1637455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8" y="2319868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30AEFDFB-0244-488F-9DF1-88F94A86ECFE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FC24C8EF-2E78-4C74-B4D5-3174E1EA0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C57719D-C91D-4D42-978F-ACD0D8C29D57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696D93F9-079C-4D3F-8A2C-01FF5CD54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1A94D638-A4C0-4A90-B1B0-545C2CD591A4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BC06849-76CD-4C6D-A4D7-6166D6CF2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5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30775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90577E24-97F2-4405-9EAA-B60FA26ED0AE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8F113E74-D212-496A-B5F6-BF5947CDD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1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263" indent="0">
              <a:buNone/>
              <a:defRPr sz="3000"/>
            </a:lvl2pPr>
            <a:lvl3pPr marL="966526" indent="0">
              <a:buNone/>
              <a:defRPr sz="2500"/>
            </a:lvl3pPr>
            <a:lvl4pPr marL="1449788" indent="0">
              <a:buNone/>
              <a:defRPr sz="2100"/>
            </a:lvl4pPr>
            <a:lvl5pPr marL="1933052" indent="0">
              <a:buNone/>
              <a:defRPr sz="2100"/>
            </a:lvl5pPr>
            <a:lvl6pPr marL="2416316" indent="0">
              <a:buNone/>
              <a:defRPr sz="2100"/>
            </a:lvl6pPr>
            <a:lvl7pPr marL="2899579" indent="0">
              <a:buNone/>
              <a:defRPr sz="2100"/>
            </a:lvl7pPr>
            <a:lvl8pPr marL="3382842" indent="0">
              <a:buNone/>
              <a:defRPr sz="2100"/>
            </a:lvl8pPr>
            <a:lvl9pPr marL="3866104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2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C7553D70-C3B9-41BB-9417-0F347F270872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95558D4A-B68E-47F5-BF40-58F8C00C5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90270857-5B45-49B4-B9D5-3AC788BC23D4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755B399-4B95-4ECC-82CB-EC0D6139B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9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9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D62B4A4-2DAE-46B1-86CF-5DFE8F8BC754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54F23C9-8306-4083-B8BF-751A60F5B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0075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0060" y="1463040"/>
            <a:ext cx="4240530" cy="50715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463040"/>
            <a:ext cx="4240530" cy="50715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A30CE2DB-BDC2-4738-9114-8626EB767A93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C75B9261-FFF2-4A11-AA3E-E9AB52EDD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0075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463040"/>
            <a:ext cx="4240530" cy="50715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0610" y="1463040"/>
            <a:ext cx="4240530" cy="50715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99246986-F86D-40B9-AE1F-E07B6A257901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AA3D7995-D48F-4DB6-B1CE-2715E5A0F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FontTx/>
              <a:buNone/>
              <a:defRPr sz="25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500">
                <a:latin typeface="Times New Roman" pitchFamily="18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602365E-FF7B-40BA-B24E-BC59D11B5229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500">
                <a:latin typeface="Times New Roman" pitchFamily="18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38FCA635-4DBC-4C17-B1C3-02854132D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BAB8A12-A23C-44BB-A3FA-6D332313230B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30BB42BE-2C66-447F-91F9-ED4D82FD4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306" indent="0">
              <a:buNone/>
              <a:defRPr sz="1900"/>
            </a:lvl2pPr>
            <a:lvl3pPr marL="966612" indent="0">
              <a:buNone/>
              <a:defRPr sz="1700"/>
            </a:lvl3pPr>
            <a:lvl4pPr marL="1449918" indent="0">
              <a:buNone/>
              <a:defRPr sz="1500"/>
            </a:lvl4pPr>
            <a:lvl5pPr marL="1933224" indent="0">
              <a:buNone/>
              <a:defRPr sz="1500"/>
            </a:lvl5pPr>
            <a:lvl6pPr marL="2416531" indent="0">
              <a:buNone/>
              <a:defRPr sz="1500"/>
            </a:lvl6pPr>
            <a:lvl7pPr marL="2899837" indent="0">
              <a:buNone/>
              <a:defRPr sz="1500"/>
            </a:lvl7pPr>
            <a:lvl8pPr marL="3383143" indent="0">
              <a:buNone/>
              <a:defRPr sz="1500"/>
            </a:lvl8pPr>
            <a:lvl9pPr marL="386644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2375FAFE-354F-422C-98AD-A6729A00B170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CE37C9A-876E-4C58-B6F0-5037CC3A2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463040"/>
            <a:ext cx="4240530" cy="507153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463040"/>
            <a:ext cx="4240530" cy="507153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30C42001-FC0D-49AC-809F-F3FAEA816FE3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649B99DF-263D-4DD8-B0FB-A618A23CD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F568B025-6040-4B5D-90C1-372E6C727EDE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174EDE0F-EA45-4ADE-A662-9EBA4F1C3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8BE8870D-7FCE-4A5D-9441-ED09D7C44D4D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6AC6D648-6173-4B77-A842-7B75CB554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1F41CA38-4EDF-4490-818C-5DEDD32AC2BB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8F61178D-4DB7-4AAA-B396-945E5153A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300F05CD-FE13-4728-A3AE-2F38AD3CC2CD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0FFAC467-34E9-4C2F-AB1A-3E9FFCEED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D406D65-E05D-4251-92E0-33DDF9939DBC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A13EE9B-CBB3-4DFA-9FE1-737CE406A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19BDF0EB-DA1A-4C13-BFB4-2E892E80F478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9CA7A516-442A-44BE-A240-9D8BA665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8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8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15AEADEC-AD76-43E8-9494-721484FDFEB9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282769E-6DC8-46A5-ABFC-7CB28D75C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1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311" eaLnBrk="0" hangingPunct="0">
              <a:lnSpc>
                <a:spcPct val="90000"/>
              </a:lnSpc>
              <a:defRPr/>
            </a:pPr>
            <a:r>
              <a:rPr lang="en-US" sz="800" dirty="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DNP Meeting 10/28      </a:t>
            </a:r>
            <a:fld id="{0E4E5DD3-82FA-4BA0-989A-328481E00C50}" type="slidenum">
              <a:rPr lang="en-US" sz="80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pPr algn="r" defTabSz="866311" eaLnBrk="0" hangingPunct="0">
                <a:lnSpc>
                  <a:spcPct val="90000"/>
                </a:lnSpc>
                <a:defRPr/>
              </a:pPr>
              <a:t>‹#›</a:t>
            </a:fld>
            <a:endParaRPr lang="en-US" sz="800" dirty="0">
              <a:solidFill>
                <a:srgbClr val="064308"/>
              </a:solidFill>
              <a:ea typeface="ヒラギノ角ゴ Pro W3" pitchFamily="-111" charset="-128"/>
              <a:cs typeface="Tahoma" pitchFamily="34" charset="0"/>
            </a:endParaRPr>
          </a:p>
        </p:txBody>
      </p:sp>
      <p:pic>
        <p:nvPicPr>
          <p:cNvPr id="6" name="Picture 32" descr="D:\conf&amp;talk\lager\logos&amp;seals\nscl-greenonwhite.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357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36742"/>
            <a:ext cx="7772400" cy="33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5" rIns="91391" bIns="45695" anchor="ctr"/>
          <a:lstStyle>
            <a:lvl1pPr>
              <a:defRPr sz="1800"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0075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0060" y="1463040"/>
            <a:ext cx="4240530" cy="50715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463040"/>
            <a:ext cx="4240530" cy="50715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75BF3828-9FD1-4A88-8B7E-CD167970DC09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422CD7BC-EB1C-4959-8976-C9E244D0D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0075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463040"/>
            <a:ext cx="4240530" cy="50715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0610" y="1463040"/>
            <a:ext cx="4240530" cy="50715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938A1209-05E5-4D87-8604-E095AF488EE6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B29C91C9-B217-4EF8-86A3-A46446EA6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2800350" y="7011988"/>
            <a:ext cx="4079875" cy="276225"/>
          </a:xfrm>
          <a:prstGeom prst="rect">
            <a:avLst/>
          </a:prstGeom>
        </p:spPr>
        <p:txBody>
          <a:bodyPr lIns="96661" tIns="48331" rIns="96661" bIns="48331"/>
          <a:lstStyle>
            <a:lvl1pPr>
              <a:defRPr sz="180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/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bkg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6" y="1408113"/>
            <a:ext cx="8258175" cy="364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393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3247814"/>
            <a:ext cx="8161020" cy="5188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632960"/>
            <a:ext cx="6720840" cy="1300480"/>
          </a:xfrm>
        </p:spPr>
        <p:txBody>
          <a:bodyPr/>
          <a:lstStyle>
            <a:lvl1pPr marL="0" indent="0" algn="ctr">
              <a:buNone/>
              <a:defRPr/>
            </a:lvl1pPr>
            <a:lvl2pPr marL="483176" indent="0" algn="ctr">
              <a:buNone/>
              <a:defRPr/>
            </a:lvl2pPr>
            <a:lvl3pPr marL="966354" indent="0" algn="ctr">
              <a:buNone/>
              <a:defRPr/>
            </a:lvl3pPr>
            <a:lvl4pPr marL="1449529" indent="0" algn="ctr">
              <a:buNone/>
              <a:defRPr/>
            </a:lvl4pPr>
            <a:lvl5pPr marL="1932708" indent="0" algn="ctr">
              <a:buNone/>
              <a:defRPr/>
            </a:lvl5pPr>
            <a:lvl6pPr marL="2415885" indent="0" algn="ctr">
              <a:buNone/>
              <a:defRPr/>
            </a:lvl6pPr>
            <a:lvl7pPr marL="2899063" indent="0" algn="ctr">
              <a:buNone/>
              <a:defRPr/>
            </a:lvl7pPr>
            <a:lvl8pPr marL="3382239" indent="0" algn="ctr">
              <a:buNone/>
              <a:defRPr/>
            </a:lvl8pPr>
            <a:lvl9pPr marL="38654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6" y="1408113"/>
            <a:ext cx="8258175" cy="364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393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721475" y="7000876"/>
            <a:ext cx="2640013" cy="152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62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C.K. Gelbke, </a:t>
            </a:r>
            <a:fld id="{58887C3C-49B1-4C25-BCBF-EC4A62B682E4}" type="datetime1">
              <a:rPr lang="en-US" sz="110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6662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1/9/2016</a:t>
            </a:fld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1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C916929A-348F-47E0-A651-F75D6C309660}" type="slidenum">
              <a:rPr lang="en-US" sz="110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6662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51054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5" y="1138240"/>
            <a:ext cx="8639175" cy="5362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6" y="1408113"/>
            <a:ext cx="8258175" cy="364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393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721475" y="7000876"/>
            <a:ext cx="2640013" cy="152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62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C.K. Gelbke, </a:t>
            </a:r>
            <a:fld id="{58887C3C-49B1-4C25-BCBF-EC4A62B682E4}" type="datetime1">
              <a:rPr lang="en-US" sz="110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6662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1/9/2016</a:t>
            </a:fld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1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269E7BC0-1700-4B5E-95DD-C218D82DC2C4}" type="slidenum">
              <a:rPr lang="en-US" sz="110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6662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90" y="6643689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51054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5" y="1138240"/>
            <a:ext cx="8639175" cy="5362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FRIB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6" y="1408114"/>
            <a:ext cx="8258175" cy="364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393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019802" y="6848477"/>
            <a:ext cx="3392488" cy="3046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62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srgbClr val="064308"/>
                </a:solidFill>
                <a:latin typeface="+mn-lt"/>
                <a:ea typeface="+mn-ea"/>
                <a:cs typeface="+mn-cs"/>
              </a:rPr>
              <a:t>O.Kester</a:t>
            </a:r>
            <a:r>
              <a:rPr lang="en-US" sz="1100" dirty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, IAP seminar, Frankfurt, Germany,</a:t>
            </a:r>
          </a:p>
          <a:p>
            <a:pPr algn="r" defTabSz="86662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 11/06/2009, </a:t>
            </a:r>
            <a:r>
              <a:rPr lang="en-US" sz="1100" dirty="0">
                <a:solidFill>
                  <a:srgbClr val="064308"/>
                </a:solidFill>
                <a:latin typeface="Arial" charset="0"/>
                <a:ea typeface="+mn-ea"/>
                <a:cs typeface="+mn-cs"/>
              </a:rPr>
              <a:t>Slide </a:t>
            </a:r>
            <a:fld id="{C19A8CDA-D76E-4A95-8880-213639C7458A}" type="slidenum">
              <a:rPr lang="en-US" sz="1100">
                <a:solidFill>
                  <a:srgbClr val="064308"/>
                </a:solidFill>
                <a:latin typeface="Arial" charset="0"/>
                <a:ea typeface="+mn-ea"/>
                <a:cs typeface="+mn-cs"/>
              </a:rPr>
              <a:pPr algn="r" defTabSz="86662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90" y="6643689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51054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1015" y="1138240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FRIB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6" y="1408113"/>
            <a:ext cx="8258175" cy="364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393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51054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1015" y="1138240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bkg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6" y="1408113"/>
            <a:ext cx="8258175" cy="364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393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000000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7" name="Text Box 1032"/>
          <p:cNvSpPr txBox="1">
            <a:spLocks noChangeArrowheads="1"/>
          </p:cNvSpPr>
          <p:nvPr userDrawn="1"/>
        </p:nvSpPr>
        <p:spPr bwMode="auto">
          <a:xfrm>
            <a:off x="6721475" y="7000876"/>
            <a:ext cx="2640013" cy="152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62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 </a:t>
            </a:r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51054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166" y="108374"/>
            <a:ext cx="6647498" cy="518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090" y="1300480"/>
            <a:ext cx="8161020" cy="25196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90" y="3982720"/>
            <a:ext cx="8161020" cy="25196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12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13513"/>
            <a:ext cx="9601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1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311" eaLnBrk="0" hangingPunct="0">
              <a:lnSpc>
                <a:spcPct val="90000"/>
              </a:lnSpc>
              <a:defRPr/>
            </a:pPr>
            <a:r>
              <a:rPr lang="en-US" sz="800" dirty="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DNP Meeting 10/28         </a:t>
            </a:r>
            <a:fld id="{2787A16E-5B87-4E08-8A67-434D4B610573}" type="slidenum">
              <a:rPr lang="en-US" sz="80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pPr algn="r" defTabSz="866311" eaLnBrk="0" hangingPunct="0">
                <a:lnSpc>
                  <a:spcPct val="90000"/>
                </a:lnSpc>
                <a:defRPr/>
              </a:pPr>
              <a:t>‹#›</a:t>
            </a:fld>
            <a:endParaRPr lang="en-US" sz="800" dirty="0">
              <a:solidFill>
                <a:srgbClr val="064308"/>
              </a:solidFill>
              <a:ea typeface="ヒラギノ角ゴ Pro W3" pitchFamily="-111" charset="-128"/>
              <a:cs typeface="Tahoma" pitchFamily="34" charset="0"/>
            </a:endParaRPr>
          </a:p>
        </p:txBody>
      </p:sp>
      <p:sp>
        <p:nvSpPr>
          <p:cNvPr id="11" name="Rectangle 29"/>
          <p:cNvSpPr>
            <a:spLocks noChangeArrowheads="1"/>
          </p:cNvSpPr>
          <p:nvPr userDrawn="1"/>
        </p:nvSpPr>
        <p:spPr bwMode="auto">
          <a:xfrm flipV="1">
            <a:off x="0" y="5334000"/>
            <a:ext cx="9601200" cy="731838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</p:spPr>
        <p:txBody>
          <a:bodyPr rot="10800000" lIns="91391" tIns="45695" rIns="91391" bIns="45695" anchor="ctr"/>
          <a:lstStyle/>
          <a:p>
            <a:pPr>
              <a:defRPr/>
            </a:pPr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88" y="5394325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2" descr="D:\conf&amp;talk\lager\logos&amp;seals\nscl-greenonwhite.wm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03850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838200" y="5456238"/>
            <a:ext cx="2016125" cy="492125"/>
          </a:xfrm>
          <a:prstGeom prst="rect">
            <a:avLst/>
          </a:prstGeom>
          <a:noFill/>
        </p:spPr>
        <p:txBody>
          <a:bodyPr wrap="none" lIns="91391" tIns="91391" rIns="91391" bIns="9139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7F7F7F"/>
                </a:solidFill>
              </a:rPr>
              <a:t>National Science Foundation</a:t>
            </a:r>
            <a:br>
              <a:rPr lang="en-US" sz="1000" b="1" dirty="0">
                <a:solidFill>
                  <a:srgbClr val="7F7F7F"/>
                </a:solidFill>
              </a:rPr>
            </a:br>
            <a:r>
              <a:rPr lang="en-US" sz="1000" b="1" dirty="0">
                <a:solidFill>
                  <a:srgbClr val="7F7F7F"/>
                </a:solidFill>
              </a:rPr>
              <a:t>Michigan State University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238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80060" y="6780107"/>
            <a:ext cx="2240280" cy="389467"/>
          </a:xfrm>
          <a:prstGeom prst="rect">
            <a:avLst/>
          </a:prstGeom>
        </p:spPr>
        <p:txBody>
          <a:bodyPr lIns="96661" tIns="48331" rIns="96661" bIns="48331"/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</a:pPr>
            <a:fld id="{DD868123-3B1B-4534-AA19-802FA88B4842}" type="datetimeFigureOut">
              <a:rPr lang="en-US" sz="190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defTabSz="966612" fontAlgn="auto">
                <a:spcBef>
                  <a:spcPts val="0"/>
                </a:spcBef>
                <a:spcAft>
                  <a:spcPts val="0"/>
                </a:spcAft>
              </a:pPr>
              <a:t>1/9/2016</a:t>
            </a:fld>
            <a:endParaRPr lang="en-US" sz="19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0410" y="6780107"/>
            <a:ext cx="3040380" cy="389467"/>
          </a:xfrm>
          <a:prstGeom prst="rect">
            <a:avLst/>
          </a:prstGeom>
        </p:spPr>
        <p:txBody>
          <a:bodyPr lIns="96661" tIns="48331" rIns="96661" bIns="48331"/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0860" y="6780107"/>
            <a:ext cx="2240280" cy="389467"/>
          </a:xfrm>
          <a:prstGeom prst="rect">
            <a:avLst/>
          </a:prstGeom>
        </p:spPr>
        <p:txBody>
          <a:bodyPr lIns="96661" tIns="48331" rIns="96661" bIns="48331"/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</a:pPr>
            <a:fld id="{70AE37CB-2801-4BF5-A295-CAE3212412FB}" type="slidenum">
              <a:rPr lang="en-US" sz="190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defTabSz="96661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9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84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30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14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08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206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32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52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38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3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72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582" tIns="48291" rIns="96582" bIns="48291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582" tIns="48291" rIns="96582" bIns="48291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51054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21" y="1138240"/>
            <a:ext cx="8639175" cy="5362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7807" y="6780213"/>
            <a:ext cx="4208219" cy="230187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r">
              <a:defRPr sz="1200">
                <a:solidFill>
                  <a:srgbClr val="064308"/>
                </a:solidFill>
              </a:defRPr>
            </a:lvl1pPr>
          </a:lstStyle>
          <a:p>
            <a:r>
              <a:rPr lang="en-US" smtClean="0">
                <a:latin typeface="Helvetica" pitchFamily="34" charset="0"/>
                <a:cs typeface="+mn-cs"/>
              </a:rPr>
              <a:t>NSF Site Visit, June 2013</a:t>
            </a:r>
            <a:endParaRPr lang="en-US" dirty="0">
              <a:latin typeface="Helvetica" pitchFamily="34" charset="0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57800" y="7010408"/>
            <a:ext cx="4191000" cy="152400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r">
              <a:defRPr sz="1200">
                <a:solidFill>
                  <a:srgbClr val="064308"/>
                </a:solidFill>
              </a:defRPr>
            </a:lvl1pPr>
          </a:lstStyle>
          <a:p>
            <a:r>
              <a:rPr lang="en-US" dirty="0" smtClean="0">
                <a:latin typeface="Helvetica" pitchFamily="34" charset="0"/>
                <a:cs typeface="+mn-cs"/>
              </a:rPr>
              <a:t>D. Leitner - Slide </a:t>
            </a:r>
            <a:fld id="{3C22EDBE-D517-4B0A-9F8E-6DF05529DDAB}" type="slidenum">
              <a:rPr lang="en-US" smtClean="0">
                <a:latin typeface="Helvetica" pitchFamily="34" charset="0"/>
                <a:cs typeface="+mn-cs"/>
              </a:rPr>
              <a:pPr/>
              <a:t>‹#›</a:t>
            </a:fld>
            <a:endParaRPr lang="en-US" dirty="0">
              <a:latin typeface="Helvetic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09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54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8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8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29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73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34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24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7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58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9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23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2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0090" y="2272455"/>
            <a:ext cx="8161020" cy="15680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FontTx/>
              <a:buNone/>
              <a:defRPr sz="25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500">
                <a:latin typeface="Times New Roman" pitchFamily="18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2878FA13-2995-4C78-A9C9-75282E761E2F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500">
                <a:latin typeface="Times New Roman" pitchFamily="18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0085F38A-CAC0-4FE6-94B2-9B7BE8D44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107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63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8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8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8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12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23889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9" y="1138240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19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1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311" eaLnBrk="0" hangingPunct="0">
              <a:lnSpc>
                <a:spcPct val="90000"/>
              </a:lnSpc>
              <a:defRPr/>
            </a:pPr>
            <a:r>
              <a:rPr lang="en-US" sz="800" dirty="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Super Users Meeting 8/11      </a:t>
            </a:r>
            <a:fld id="{520AE804-6868-4EE2-8F04-5F36E2820ECC}" type="slidenum">
              <a:rPr lang="en-US" sz="80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pPr algn="r" defTabSz="866311" eaLnBrk="0" hangingPunct="0">
                <a:lnSpc>
                  <a:spcPct val="90000"/>
                </a:lnSpc>
                <a:defRPr/>
              </a:pPr>
              <a:t>‹#›</a:t>
            </a:fld>
            <a:endParaRPr lang="en-US" sz="800" dirty="0">
              <a:solidFill>
                <a:srgbClr val="064308"/>
              </a:solidFill>
              <a:ea typeface="ヒラギノ角ゴ Pro W3" pitchFamily="-111" charset="-128"/>
              <a:cs typeface="Tahoma" pitchFamily="34" charset="0"/>
            </a:endParaRPr>
          </a:p>
        </p:txBody>
      </p:sp>
      <p:pic>
        <p:nvPicPr>
          <p:cNvPr id="6" name="Picture 32" descr="D:\conf&amp;talk\lager\logos&amp;seals\nscl-greenonwhite.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357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36742"/>
            <a:ext cx="7772400" cy="33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5" rIns="91391" bIns="45695" anchor="ctr"/>
          <a:lstStyle>
            <a:lvl1pPr>
              <a:defRPr sz="1800"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6912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12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13513"/>
            <a:ext cx="9601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1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311" eaLnBrk="0" hangingPunct="0">
              <a:lnSpc>
                <a:spcPct val="90000"/>
              </a:lnSpc>
              <a:defRPr/>
            </a:pPr>
            <a:r>
              <a:rPr lang="en-US" sz="800" dirty="0" err="1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Super’Users</a:t>
            </a:r>
            <a:r>
              <a:rPr lang="en-US" sz="800" dirty="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 Meeting 8/11          </a:t>
            </a:r>
            <a:fld id="{116F1775-9EBB-44B9-96D3-EB1A3357DE32}" type="slidenum">
              <a:rPr lang="en-US" sz="80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pPr algn="r" defTabSz="866311" eaLnBrk="0" hangingPunct="0">
                <a:lnSpc>
                  <a:spcPct val="90000"/>
                </a:lnSpc>
                <a:defRPr/>
              </a:pPr>
              <a:t>‹#›</a:t>
            </a:fld>
            <a:endParaRPr lang="en-US" sz="800" dirty="0">
              <a:solidFill>
                <a:srgbClr val="064308"/>
              </a:solidFill>
              <a:ea typeface="ヒラギノ角ゴ Pro W3" pitchFamily="-111" charset="-128"/>
              <a:cs typeface="Tahoma" pitchFamily="34" charset="0"/>
            </a:endParaRPr>
          </a:p>
        </p:txBody>
      </p:sp>
      <p:sp>
        <p:nvSpPr>
          <p:cNvPr id="11" name="Rectangle 29"/>
          <p:cNvSpPr>
            <a:spLocks noChangeArrowheads="1"/>
          </p:cNvSpPr>
          <p:nvPr userDrawn="1"/>
        </p:nvSpPr>
        <p:spPr bwMode="auto">
          <a:xfrm flipV="1">
            <a:off x="0" y="5334000"/>
            <a:ext cx="9601200" cy="731838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</p:spPr>
        <p:txBody>
          <a:bodyPr rot="10800000" lIns="91391" tIns="45695" rIns="91391" bIns="45695" anchor="ctr"/>
          <a:lstStyle/>
          <a:p>
            <a:pPr>
              <a:defRPr/>
            </a:pPr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88" y="5394325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2" descr="D:\conf&amp;talk\lager\logos&amp;seals\nscl-greenonwhite.wm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03850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838200" y="5456238"/>
            <a:ext cx="2016125" cy="492125"/>
          </a:xfrm>
          <a:prstGeom prst="rect">
            <a:avLst/>
          </a:prstGeom>
          <a:noFill/>
        </p:spPr>
        <p:txBody>
          <a:bodyPr wrap="none" lIns="91391" tIns="91391" rIns="91391" bIns="9139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7F7F7F"/>
                </a:solidFill>
              </a:rPr>
              <a:t>National Science Foundation</a:t>
            </a:r>
            <a:br>
              <a:rPr lang="en-US" sz="1000" b="1" dirty="0">
                <a:solidFill>
                  <a:srgbClr val="7F7F7F"/>
                </a:solidFill>
              </a:rPr>
            </a:br>
            <a:r>
              <a:rPr lang="en-US" sz="1000" b="1" dirty="0">
                <a:solidFill>
                  <a:srgbClr val="7F7F7F"/>
                </a:solidFill>
              </a:rPr>
              <a:t>Michigan State University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238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1019" y="1138240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208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425" y="6780213"/>
            <a:ext cx="2241550" cy="388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764E33C-456B-485A-AD15-08B62E2ADAD1}" type="datetimeFigureOut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9775" y="6780213"/>
            <a:ext cx="3041650" cy="388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0225" y="6780213"/>
            <a:ext cx="2241550" cy="388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FDFDB4A-0AD3-440C-A2C3-ECA6B3635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61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671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12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66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311" eaLnBrk="0" hangingPunct="0">
              <a:lnSpc>
                <a:spcPct val="90000"/>
              </a:lnSpc>
              <a:defRPr/>
            </a:pPr>
            <a:r>
              <a:rPr lang="en-US" sz="1200" dirty="0" smtClean="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HCI App 2014      </a:t>
            </a:r>
            <a:fld id="{CF7145C0-F39F-45D6-88B3-67ADC1EFB9E3}" type="slidenum">
              <a:rPr lang="en-US" sz="120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pPr algn="r" defTabSz="866311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dirty="0">
              <a:solidFill>
                <a:srgbClr val="064308"/>
              </a:solidFill>
              <a:ea typeface="ヒラギノ角ゴ Pro W3" pitchFamily="-111" charset="-128"/>
              <a:cs typeface="Tahom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238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9" y="1138240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8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6FF35141-6CC5-42E2-A80B-27BDBD028084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C88FDA27-6E60-4BE3-912B-65E2A4353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1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311" eaLnBrk="0" hangingPunct="0">
              <a:lnSpc>
                <a:spcPct val="90000"/>
              </a:lnSpc>
              <a:defRPr/>
            </a:pPr>
            <a:r>
              <a:rPr lang="en-US" sz="800" dirty="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DNP Meeting 10/28      </a:t>
            </a:r>
            <a:fld id="{0E4E5DD3-82FA-4BA0-989A-328481E00C50}" type="slidenum">
              <a:rPr lang="en-US" sz="80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pPr algn="r" defTabSz="866311" eaLnBrk="0" hangingPunct="0">
                <a:lnSpc>
                  <a:spcPct val="90000"/>
                </a:lnSpc>
                <a:defRPr/>
              </a:pPr>
              <a:t>‹#›</a:t>
            </a:fld>
            <a:endParaRPr lang="en-US" sz="800" dirty="0">
              <a:solidFill>
                <a:srgbClr val="064308"/>
              </a:solidFill>
              <a:ea typeface="ヒラギノ角ゴ Pro W3" pitchFamily="-111" charset="-128"/>
              <a:cs typeface="Tahoma" pitchFamily="34" charset="0"/>
            </a:endParaRPr>
          </a:p>
        </p:txBody>
      </p:sp>
      <p:pic>
        <p:nvPicPr>
          <p:cNvPr id="6" name="Picture 32" descr="D:\conf&amp;talk\lager\logos&amp;seals\nscl-greenonwhite.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357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36742"/>
            <a:ext cx="7772400" cy="33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5" rIns="91391" bIns="45695" anchor="ctr"/>
          <a:lstStyle>
            <a:lvl1pPr>
              <a:defRPr sz="1800"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41035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>
            <a:spLocks noChangeArrowheads="1"/>
          </p:cNvSpPr>
          <p:nvPr userDrawn="1"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12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0" tIns="48300" rIns="96600" bIns="48300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13513"/>
            <a:ext cx="9601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1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311" eaLnBrk="0" hangingPunct="0">
              <a:lnSpc>
                <a:spcPct val="90000"/>
              </a:lnSpc>
              <a:defRPr/>
            </a:pPr>
            <a:r>
              <a:rPr lang="en-US" sz="800" dirty="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t>DNP Meeting 10/28         </a:t>
            </a:r>
            <a:fld id="{2787A16E-5B87-4E08-8A67-434D4B610573}" type="slidenum">
              <a:rPr lang="en-US" sz="800">
                <a:solidFill>
                  <a:srgbClr val="064308"/>
                </a:solidFill>
                <a:ea typeface="ヒラギノ角ゴ Pro W3" pitchFamily="-111" charset="-128"/>
                <a:cs typeface="Tahoma" pitchFamily="34" charset="0"/>
              </a:rPr>
              <a:pPr algn="r" defTabSz="866311" eaLnBrk="0" hangingPunct="0">
                <a:lnSpc>
                  <a:spcPct val="90000"/>
                </a:lnSpc>
                <a:defRPr/>
              </a:pPr>
              <a:t>‹#›</a:t>
            </a:fld>
            <a:endParaRPr lang="en-US" sz="800" dirty="0">
              <a:solidFill>
                <a:srgbClr val="064308"/>
              </a:solidFill>
              <a:ea typeface="ヒラギノ角ゴ Pro W3" pitchFamily="-111" charset="-128"/>
              <a:cs typeface="Tahoma" pitchFamily="34" charset="0"/>
            </a:endParaRPr>
          </a:p>
        </p:txBody>
      </p:sp>
      <p:sp>
        <p:nvSpPr>
          <p:cNvPr id="11" name="Rectangle 29"/>
          <p:cNvSpPr>
            <a:spLocks noChangeArrowheads="1"/>
          </p:cNvSpPr>
          <p:nvPr userDrawn="1"/>
        </p:nvSpPr>
        <p:spPr bwMode="auto">
          <a:xfrm flipV="1">
            <a:off x="0" y="5334000"/>
            <a:ext cx="9601200" cy="731838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</p:spPr>
        <p:txBody>
          <a:bodyPr rot="10800000" lIns="91391" tIns="45695" rIns="91391" bIns="45695" anchor="ctr"/>
          <a:lstStyle/>
          <a:p>
            <a:pPr>
              <a:defRPr/>
            </a:pPr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88" y="5394325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2" descr="D:\conf&amp;talk\lager\logos&amp;seals\nscl-greenonwhite.wm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03850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838200" y="5456238"/>
            <a:ext cx="2016125" cy="492125"/>
          </a:xfrm>
          <a:prstGeom prst="rect">
            <a:avLst/>
          </a:prstGeom>
          <a:noFill/>
        </p:spPr>
        <p:txBody>
          <a:bodyPr wrap="none" lIns="91391" tIns="91391" rIns="91391" bIns="91391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7F7F7F"/>
                </a:solidFill>
              </a:rPr>
              <a:t>National Science Foundation</a:t>
            </a:r>
            <a:br>
              <a:rPr lang="en-US" sz="1000" b="1" dirty="0">
                <a:solidFill>
                  <a:srgbClr val="7F7F7F"/>
                </a:solidFill>
              </a:rPr>
            </a:br>
            <a:r>
              <a:rPr lang="en-US" sz="1000" b="1" dirty="0">
                <a:solidFill>
                  <a:srgbClr val="7F7F7F"/>
                </a:solidFill>
              </a:rPr>
              <a:t>Michigan State University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238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12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2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5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6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263" indent="0">
              <a:buNone/>
              <a:defRPr sz="1900"/>
            </a:lvl2pPr>
            <a:lvl3pPr marL="966526" indent="0">
              <a:buNone/>
              <a:defRPr sz="1700"/>
            </a:lvl3pPr>
            <a:lvl4pPr marL="1449788" indent="0">
              <a:buNone/>
              <a:defRPr sz="1500"/>
            </a:lvl4pPr>
            <a:lvl5pPr marL="1933052" indent="0">
              <a:buNone/>
              <a:defRPr sz="1500"/>
            </a:lvl5pPr>
            <a:lvl6pPr marL="2416316" indent="0">
              <a:buNone/>
              <a:defRPr sz="1500"/>
            </a:lvl6pPr>
            <a:lvl7pPr marL="2899579" indent="0">
              <a:buNone/>
              <a:defRPr sz="1500"/>
            </a:lvl7pPr>
            <a:lvl8pPr marL="3382842" indent="0">
              <a:buNone/>
              <a:defRPr sz="1500"/>
            </a:lvl8pPr>
            <a:lvl9pPr marL="386610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0FDC42D7-E36E-43CE-8E1E-75822856F279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F9A6D933-E3AE-4877-B7CE-6DA51A08A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463040"/>
            <a:ext cx="4240530" cy="507153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463040"/>
            <a:ext cx="4240530" cy="507153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5E0C2105-4171-445E-9242-CEBF486F2072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ACC72958-E3C8-4B5D-B092-1146BDE63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>
                <a:latin typeface="Arial" pitchFamily="34" charset="0"/>
              </a:rPr>
              <a:t>Atomic Effects in Nuclear Excitation &amp; Decay Workshop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80963"/>
            <a:ext cx="6648450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67" tIns="23708" rIns="59267" bIns="2370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138238"/>
            <a:ext cx="86391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12" r:id="rId1"/>
    <p:sldLayoutId id="2147487152" r:id="rId2"/>
    <p:sldLayoutId id="2147487113" r:id="rId3"/>
    <p:sldLayoutId id="2147487114" r:id="rId4"/>
    <p:sldLayoutId id="2147487153" r:id="rId5"/>
  </p:sldLayoutIdLst>
  <p:txStyles>
    <p:titleStyle>
      <a:lvl1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1pPr>
      <a:lvl2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2pPr>
      <a:lvl3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3pPr>
      <a:lvl4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4pPr>
      <a:lvl5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5pPr>
      <a:lvl6pPr marL="483047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096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140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2191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7800" indent="-177800" algn="l" defTabSz="8509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100000"/>
        <a:buChar char="•"/>
        <a:defRPr sz="2100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1pPr>
      <a:lvl2pPr marL="479425" indent="-177800" algn="l" defTabSz="850900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Tahoma" pitchFamily="34" charset="0"/>
          <a:ea typeface="MS PGothic" pitchFamily="34" charset="-128"/>
          <a:cs typeface="ＭＳ Ｐゴシック"/>
        </a:defRPr>
      </a:lvl2pPr>
      <a:lvl3pPr marL="781050" indent="-177800" algn="l" defTabSz="850900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SzPct val="100000"/>
        <a:buChar char="»"/>
        <a:defRPr sz="1700">
          <a:solidFill>
            <a:schemeClr val="tx1"/>
          </a:solidFill>
          <a:latin typeface="Tahoma" pitchFamily="34" charset="0"/>
          <a:ea typeface="ヒラギノ角ゴ Pro W3" pitchFamily="-111" charset="-128"/>
          <a:cs typeface="ヒラギノ角ゴ Pro W3" pitchFamily="-111" charset="-128"/>
        </a:defRPr>
      </a:lvl3pPr>
      <a:lvl4pPr marL="1325563" indent="-238125" algn="l" defTabSz="8509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863725" indent="-155575" algn="l" defTabSz="8509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49825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2875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5924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798970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047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096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140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2191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5239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8289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1334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382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293688"/>
            <a:ext cx="86423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6" rIns="96653" bIns="483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463675"/>
            <a:ext cx="864235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9425" y="7038975"/>
            <a:ext cx="22415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256EB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62FEAD44-C9BD-4E67-89E5-4846770AFB4F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225" y="7038975"/>
            <a:ext cx="22415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256EB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5CCDCADA-AD3A-4621-9099-B192800B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479425" y="7038975"/>
            <a:ext cx="864235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  <a:effectLst/>
        </p:spPr>
        <p:txBody>
          <a:bodyPr lIns="96653" tIns="48326" rIns="96653" bIns="48326"/>
          <a:lstStyle/>
          <a:p>
            <a:pPr>
              <a:defRPr/>
            </a:pPr>
            <a:endParaRPr lang="en-US" sz="25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199" name="Picture 17" descr="TITAN-TRIUMF-MA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63025" y="80963"/>
            <a:ext cx="55880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50" y="7011988"/>
            <a:ext cx="4079875" cy="2762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256EB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 </a:t>
            </a:r>
            <a:r>
              <a:rPr lang="en-US" sz="1200"/>
              <a:t>Atomic Effects in Nuclear Excitation &amp; Decay Workshop</a:t>
            </a:r>
          </a:p>
        </p:txBody>
      </p:sp>
      <p:pic>
        <p:nvPicPr>
          <p:cNvPr id="8201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9538" y="123825"/>
            <a:ext cx="16033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16" r:id="rId1"/>
    <p:sldLayoutId id="2147487117" r:id="rId2"/>
    <p:sldLayoutId id="2147487118" r:id="rId3"/>
    <p:sldLayoutId id="2147487119" r:id="rId4"/>
    <p:sldLayoutId id="2147487120" r:id="rId5"/>
    <p:sldLayoutId id="2147487121" r:id="rId6"/>
    <p:sldLayoutId id="2147487122" r:id="rId7"/>
    <p:sldLayoutId id="2147487123" r:id="rId8"/>
    <p:sldLayoutId id="2147487124" r:id="rId9"/>
    <p:sldLayoutId id="2147487125" r:id="rId10"/>
    <p:sldLayoutId id="2147487126" r:id="rId11"/>
    <p:sldLayoutId id="2147487127" r:id="rId12"/>
    <p:sldLayoutId id="2147487128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5pPr>
      <a:lvl6pPr marL="483263" algn="ctr" rtl="0" fontAlgn="base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6pPr>
      <a:lvl7pPr marL="966526" algn="ctr" rtl="0" fontAlgn="base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7pPr>
      <a:lvl8pPr marL="1449788" algn="ctr" rtl="0" fontAlgn="base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8pPr>
      <a:lvl9pPr marL="1933052" algn="ctr" rtl="0" fontAlgn="base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603250" algn="l"/>
        </a:tabLst>
        <a:defRPr sz="3000">
          <a:solidFill>
            <a:srgbClr val="800000"/>
          </a:solidFill>
          <a:latin typeface="+mn-lt"/>
          <a:ea typeface="+mn-ea"/>
          <a:cs typeface="+mn-cs"/>
        </a:defRPr>
      </a:lvl1pPr>
      <a:lvl2pPr marL="784225" indent="-301625" algn="l" rtl="0" eaLnBrk="0" fontAlgn="base" hangingPunct="0">
        <a:spcBef>
          <a:spcPct val="20000"/>
        </a:spcBef>
        <a:spcAft>
          <a:spcPct val="0"/>
        </a:spcAft>
        <a:buChar char="–"/>
        <a:tabLst>
          <a:tab pos="603250" algn="l"/>
        </a:tabLst>
        <a:defRPr sz="2500">
          <a:solidFill>
            <a:srgbClr val="004699"/>
          </a:solidFill>
          <a:latin typeface="+mn-lt"/>
        </a:defRPr>
      </a:lvl2pPr>
      <a:lvl3pPr marL="1208088" indent="-2413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603250" algn="l"/>
        </a:tabLst>
        <a:defRPr sz="2100">
          <a:solidFill>
            <a:srgbClr val="800000"/>
          </a:solidFill>
          <a:latin typeface="+mn-lt"/>
        </a:defRPr>
      </a:lvl3pPr>
      <a:lvl4pPr marL="1636713" indent="-2413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603250" algn="l"/>
        </a:tabLst>
        <a:defRPr sz="2100">
          <a:solidFill>
            <a:srgbClr val="004699"/>
          </a:solidFill>
          <a:latin typeface="+mn-lt"/>
        </a:defRPr>
      </a:lvl4pPr>
      <a:lvl5pPr marL="2173288" indent="-415925" algn="l" rtl="0" eaLnBrk="0" fontAlgn="base" hangingPunct="0">
        <a:spcBef>
          <a:spcPct val="20000"/>
        </a:spcBef>
        <a:spcAft>
          <a:spcPct val="0"/>
        </a:spcAft>
        <a:buChar char="»"/>
        <a:tabLst>
          <a:tab pos="603250" algn="l"/>
        </a:tabLst>
        <a:defRPr sz="1700">
          <a:solidFill>
            <a:srgbClr val="800000"/>
          </a:solidFill>
          <a:latin typeface="+mn-lt"/>
        </a:defRPr>
      </a:lvl5pPr>
      <a:lvl6pPr marL="2657947" indent="-416143" algn="l" rtl="0" fontAlgn="base">
        <a:spcBef>
          <a:spcPct val="20000"/>
        </a:spcBef>
        <a:spcAft>
          <a:spcPct val="0"/>
        </a:spcAft>
        <a:buChar char="»"/>
        <a:tabLst>
          <a:tab pos="604079" algn="l"/>
        </a:tabLst>
        <a:defRPr sz="1700">
          <a:solidFill>
            <a:srgbClr val="800000"/>
          </a:solidFill>
          <a:latin typeface="+mn-lt"/>
        </a:defRPr>
      </a:lvl6pPr>
      <a:lvl7pPr marL="3141210" indent="-416143" algn="l" rtl="0" fontAlgn="base">
        <a:spcBef>
          <a:spcPct val="20000"/>
        </a:spcBef>
        <a:spcAft>
          <a:spcPct val="0"/>
        </a:spcAft>
        <a:buChar char="»"/>
        <a:tabLst>
          <a:tab pos="604079" algn="l"/>
        </a:tabLst>
        <a:defRPr sz="1700">
          <a:solidFill>
            <a:srgbClr val="800000"/>
          </a:solidFill>
          <a:latin typeface="+mn-lt"/>
        </a:defRPr>
      </a:lvl7pPr>
      <a:lvl8pPr marL="3624473" indent="-416143" algn="l" rtl="0" fontAlgn="base">
        <a:spcBef>
          <a:spcPct val="20000"/>
        </a:spcBef>
        <a:spcAft>
          <a:spcPct val="0"/>
        </a:spcAft>
        <a:buChar char="»"/>
        <a:tabLst>
          <a:tab pos="604079" algn="l"/>
        </a:tabLst>
        <a:defRPr sz="1700">
          <a:solidFill>
            <a:srgbClr val="800000"/>
          </a:solidFill>
          <a:latin typeface="+mn-lt"/>
        </a:defRPr>
      </a:lvl8pPr>
      <a:lvl9pPr marL="4107736" indent="-416143" algn="l" rtl="0" fontAlgn="base">
        <a:spcBef>
          <a:spcPct val="20000"/>
        </a:spcBef>
        <a:spcAft>
          <a:spcPct val="0"/>
        </a:spcAft>
        <a:buChar char="»"/>
        <a:tabLst>
          <a:tab pos="604079" algn="l"/>
        </a:tabLst>
        <a:defRPr sz="1700">
          <a:solidFill>
            <a:srgbClr val="800000"/>
          </a:solidFill>
          <a:latin typeface="+mn-lt"/>
        </a:defRPr>
      </a:lvl9pPr>
    </p:bodyStyle>
    <p:otherStyle>
      <a:defPPr>
        <a:defRPr lang="en-US"/>
      </a:defPPr>
      <a:lvl1pPr marL="0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263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52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788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05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31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84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104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293688"/>
            <a:ext cx="86423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463675"/>
            <a:ext cx="864235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9425" y="7038975"/>
            <a:ext cx="22415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256EB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D7B642A4-D93A-4622-9E3D-BAA0B8E758F5}" type="datetime1">
              <a:rPr lang="en-US"/>
              <a:pPr>
                <a:defRPr/>
              </a:pPr>
              <a:t>1/9/2016</a:t>
            </a:fld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225" y="7038975"/>
            <a:ext cx="22415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256EB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34FDCE3A-C5B6-430A-AADE-6FAB5681C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479425" y="7038975"/>
            <a:ext cx="8642350" cy="0"/>
          </a:xfrm>
          <a:prstGeom prst="line">
            <a:avLst/>
          </a:prstGeom>
          <a:noFill/>
          <a:ln w="19050">
            <a:solidFill>
              <a:srgbClr val="256EB1"/>
            </a:solidFill>
            <a:round/>
            <a:headEnd/>
            <a:tailEnd/>
          </a:ln>
          <a:effectLst/>
        </p:spPr>
        <p:txBody>
          <a:bodyPr lIns="96661" tIns="48331" rIns="96661" bIns="48331"/>
          <a:lstStyle/>
          <a:p>
            <a:pPr>
              <a:defRPr/>
            </a:pPr>
            <a:endParaRPr lang="en-US" sz="25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223" name="Picture 17" descr="TITAN-TRIUMF-MA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63025" y="80963"/>
            <a:ext cx="55880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9538" y="123825"/>
            <a:ext cx="16033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29" r:id="rId1"/>
    <p:sldLayoutId id="2147487130" r:id="rId2"/>
    <p:sldLayoutId id="2147487131" r:id="rId3"/>
    <p:sldLayoutId id="2147487132" r:id="rId4"/>
    <p:sldLayoutId id="2147487133" r:id="rId5"/>
    <p:sldLayoutId id="2147487134" r:id="rId6"/>
    <p:sldLayoutId id="2147487135" r:id="rId7"/>
    <p:sldLayoutId id="2147487136" r:id="rId8"/>
    <p:sldLayoutId id="2147487137" r:id="rId9"/>
    <p:sldLayoutId id="2147487138" r:id="rId10"/>
    <p:sldLayoutId id="2147487139" r:id="rId11"/>
    <p:sldLayoutId id="2147487140" r:id="rId12"/>
    <p:sldLayoutId id="2147487141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5pPr>
      <a:lvl6pPr marL="483306" algn="ctr" rtl="0" fontAlgn="base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6pPr>
      <a:lvl7pPr marL="966612" algn="ctr" rtl="0" fontAlgn="base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7pPr>
      <a:lvl8pPr marL="1449918" algn="ctr" rtl="0" fontAlgn="base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8pPr>
      <a:lvl9pPr marL="1933224" algn="ctr" rtl="0" fontAlgn="base">
        <a:spcBef>
          <a:spcPct val="0"/>
        </a:spcBef>
        <a:spcAft>
          <a:spcPct val="0"/>
        </a:spcAft>
        <a:defRPr sz="3000">
          <a:solidFill>
            <a:srgbClr val="004699"/>
          </a:solidFill>
          <a:latin typeface="Arial Black" pitchFamily="34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603250" algn="l"/>
        </a:tabLst>
        <a:defRPr sz="3000">
          <a:solidFill>
            <a:srgbClr val="800000"/>
          </a:solidFill>
          <a:latin typeface="+mn-lt"/>
          <a:ea typeface="+mn-ea"/>
          <a:cs typeface="+mn-cs"/>
        </a:defRPr>
      </a:lvl1pPr>
      <a:lvl2pPr marL="784225" indent="-301625" algn="l" rtl="0" eaLnBrk="0" fontAlgn="base" hangingPunct="0">
        <a:spcBef>
          <a:spcPct val="20000"/>
        </a:spcBef>
        <a:spcAft>
          <a:spcPct val="0"/>
        </a:spcAft>
        <a:buChar char="–"/>
        <a:tabLst>
          <a:tab pos="603250" algn="l"/>
        </a:tabLst>
        <a:defRPr sz="2500">
          <a:solidFill>
            <a:srgbClr val="004699"/>
          </a:solidFill>
          <a:latin typeface="+mn-lt"/>
        </a:defRPr>
      </a:lvl2pPr>
      <a:lvl3pPr marL="1208088" indent="-2413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603250" algn="l"/>
        </a:tabLst>
        <a:defRPr sz="2100">
          <a:solidFill>
            <a:srgbClr val="800000"/>
          </a:solidFill>
          <a:latin typeface="+mn-lt"/>
        </a:defRPr>
      </a:lvl3pPr>
      <a:lvl4pPr marL="1636713" indent="-2413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603250" algn="l"/>
        </a:tabLst>
        <a:defRPr sz="2100">
          <a:solidFill>
            <a:srgbClr val="004699"/>
          </a:solidFill>
          <a:latin typeface="+mn-lt"/>
        </a:defRPr>
      </a:lvl4pPr>
      <a:lvl5pPr marL="2174875" indent="-415925" algn="l" rtl="0" eaLnBrk="0" fontAlgn="base" hangingPunct="0">
        <a:spcBef>
          <a:spcPct val="20000"/>
        </a:spcBef>
        <a:spcAft>
          <a:spcPct val="0"/>
        </a:spcAft>
        <a:buChar char="»"/>
        <a:tabLst>
          <a:tab pos="603250" algn="l"/>
        </a:tabLst>
        <a:defRPr sz="1700">
          <a:solidFill>
            <a:srgbClr val="800000"/>
          </a:solidFill>
          <a:latin typeface="+mn-lt"/>
        </a:defRPr>
      </a:lvl5pPr>
      <a:lvl6pPr marL="2658184" indent="-416180" algn="l" rtl="0" fontAlgn="base">
        <a:spcBef>
          <a:spcPct val="20000"/>
        </a:spcBef>
        <a:spcAft>
          <a:spcPct val="0"/>
        </a:spcAft>
        <a:buChar char="»"/>
        <a:tabLst>
          <a:tab pos="604133" algn="l"/>
        </a:tabLst>
        <a:defRPr sz="1700">
          <a:solidFill>
            <a:srgbClr val="800000"/>
          </a:solidFill>
          <a:latin typeface="+mn-lt"/>
        </a:defRPr>
      </a:lvl6pPr>
      <a:lvl7pPr marL="3141490" indent="-416180" algn="l" rtl="0" fontAlgn="base">
        <a:spcBef>
          <a:spcPct val="20000"/>
        </a:spcBef>
        <a:spcAft>
          <a:spcPct val="0"/>
        </a:spcAft>
        <a:buChar char="»"/>
        <a:tabLst>
          <a:tab pos="604133" algn="l"/>
        </a:tabLst>
        <a:defRPr sz="1700">
          <a:solidFill>
            <a:srgbClr val="800000"/>
          </a:solidFill>
          <a:latin typeface="+mn-lt"/>
        </a:defRPr>
      </a:lvl7pPr>
      <a:lvl8pPr marL="3624796" indent="-416180" algn="l" rtl="0" fontAlgn="base">
        <a:spcBef>
          <a:spcPct val="20000"/>
        </a:spcBef>
        <a:spcAft>
          <a:spcPct val="0"/>
        </a:spcAft>
        <a:buChar char="»"/>
        <a:tabLst>
          <a:tab pos="604133" algn="l"/>
        </a:tabLst>
        <a:defRPr sz="1700">
          <a:solidFill>
            <a:srgbClr val="800000"/>
          </a:solidFill>
          <a:latin typeface="+mn-lt"/>
        </a:defRPr>
      </a:lvl8pPr>
      <a:lvl9pPr marL="4108102" indent="-416180" algn="l" rtl="0" fontAlgn="base">
        <a:spcBef>
          <a:spcPct val="20000"/>
        </a:spcBef>
        <a:spcAft>
          <a:spcPct val="0"/>
        </a:spcAft>
        <a:buChar char="»"/>
        <a:tabLst>
          <a:tab pos="604133" algn="l"/>
        </a:tabLst>
        <a:defRPr sz="1700">
          <a:solidFill>
            <a:srgbClr val="800000"/>
          </a:solidFill>
          <a:latin typeface="+mn-lt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6" y="80963"/>
            <a:ext cx="66484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94" tIns="23718" rIns="59294" bIns="2371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4" y="1138239"/>
            <a:ext cx="86391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3" r:id="rId1"/>
    <p:sldLayoutId id="2147487144" r:id="rId2"/>
    <p:sldLayoutId id="2147487145" r:id="rId3"/>
    <p:sldLayoutId id="2147487146" r:id="rId4"/>
    <p:sldLayoutId id="2147487147" r:id="rId5"/>
    <p:sldLayoutId id="2147487148" r:id="rId6"/>
    <p:sldLayoutId id="2147487149" r:id="rId7"/>
    <p:sldLayoutId id="2147487150" r:id="rId8"/>
    <p:sldLayoutId id="2147487151" r:id="rId9"/>
  </p:sldLayoutIdLst>
  <p:txStyles>
    <p:titleStyle>
      <a:lvl1pPr algn="ctr" defTabSz="853999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53999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53999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53999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53999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83263" algn="ctr" defTabSz="854101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526" algn="ctr" defTabSz="854101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788" algn="ctr" defTabSz="854101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3052" algn="ctr" defTabSz="854101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959" indent="-180959" algn="l" defTabSz="853999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100000"/>
        <a:buChar char="•"/>
        <a:defRPr sz="21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482557" indent="-180959" algn="l" defTabSz="853999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784155" indent="-180959" algn="l" defTabSz="853999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SzPct val="100000"/>
        <a:buChar char="»"/>
        <a:defRPr sz="1700"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1328619" indent="-241279" algn="l" defTabSz="853999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866734" indent="-158736" algn="l" defTabSz="853999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50873" indent="-159410" algn="l" defTabSz="854101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4138" indent="-159410" algn="l" defTabSz="854101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7401" indent="-159410" algn="l" defTabSz="854101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800664" indent="-159410" algn="l" defTabSz="854101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263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52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788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05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31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84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104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706880"/>
            <a:ext cx="864108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780107"/>
            <a:ext cx="22402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780107"/>
            <a:ext cx="30403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780107"/>
            <a:ext cx="22402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2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56" r:id="rId1"/>
    <p:sldLayoutId id="2147487157" r:id="rId2"/>
    <p:sldLayoutId id="2147487158" r:id="rId3"/>
    <p:sldLayoutId id="2147487159" r:id="rId4"/>
    <p:sldLayoutId id="2147487160" r:id="rId5"/>
    <p:sldLayoutId id="2147487161" r:id="rId6"/>
    <p:sldLayoutId id="2147487162" r:id="rId7"/>
    <p:sldLayoutId id="2147487163" r:id="rId8"/>
    <p:sldLayoutId id="2147487164" r:id="rId9"/>
    <p:sldLayoutId id="2147487165" r:id="rId10"/>
    <p:sldLayoutId id="2147487166" r:id="rId11"/>
  </p:sldLayoutIdLst>
  <p:txStyles>
    <p:titleStyle>
      <a:lvl1pPr algn="ctr" defTabSz="960120" rtl="0" eaLnBrk="1" latinLnBrk="0" hangingPunct="1"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45" indent="-360045" algn="l" defTabSz="960120" rtl="0" eaLnBrk="1" latinLnBrk="0" hangingPunct="1">
        <a:spcBef>
          <a:spcPct val="20000"/>
        </a:spcBef>
        <a:buFont typeface="Arial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780098" indent="-300038" algn="l" defTabSz="960120" rtl="0" eaLnBrk="1" latinLnBrk="0" hangingPunct="1">
        <a:spcBef>
          <a:spcPct val="20000"/>
        </a:spcBef>
        <a:buFont typeface="Arial" pitchFamily="34" charset="0"/>
        <a:buChar char="–"/>
        <a:defRPr sz="294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706880"/>
            <a:ext cx="864108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780107"/>
            <a:ext cx="22402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8889BF-8EC8-4B29-95B7-043519F4E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780107"/>
            <a:ext cx="30403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780107"/>
            <a:ext cx="22402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122488-0EF2-4161-94AB-7CE93BF0CE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5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68" r:id="rId1"/>
    <p:sldLayoutId id="2147487169" r:id="rId2"/>
    <p:sldLayoutId id="2147487170" r:id="rId3"/>
    <p:sldLayoutId id="2147487171" r:id="rId4"/>
    <p:sldLayoutId id="2147487172" r:id="rId5"/>
    <p:sldLayoutId id="2147487173" r:id="rId6"/>
    <p:sldLayoutId id="2147487174" r:id="rId7"/>
    <p:sldLayoutId id="2147487175" r:id="rId8"/>
    <p:sldLayoutId id="2147487176" r:id="rId9"/>
    <p:sldLayoutId id="2147487177" r:id="rId10"/>
    <p:sldLayoutId id="2147487178" r:id="rId11"/>
  </p:sldLayoutIdLst>
  <p:txStyles>
    <p:titleStyle>
      <a:lvl1pPr algn="ctr" defTabSz="960120" rtl="0" eaLnBrk="1" latinLnBrk="0" hangingPunct="1"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45" indent="-360045" algn="l" defTabSz="960120" rtl="0" eaLnBrk="1" latinLnBrk="0" hangingPunct="1">
        <a:spcBef>
          <a:spcPct val="20000"/>
        </a:spcBef>
        <a:buFont typeface="Arial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780098" indent="-300038" algn="l" defTabSz="960120" rtl="0" eaLnBrk="1" latinLnBrk="0" hangingPunct="1">
        <a:spcBef>
          <a:spcPct val="20000"/>
        </a:spcBef>
        <a:buFont typeface="Arial" pitchFamily="34" charset="0"/>
        <a:buChar char="–"/>
        <a:defRPr sz="294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80963"/>
            <a:ext cx="6648450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67" tIns="23708" rIns="59267" bIns="2370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138238"/>
            <a:ext cx="86391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824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80" r:id="rId1"/>
    <p:sldLayoutId id="2147487181" r:id="rId2"/>
    <p:sldLayoutId id="2147487182" r:id="rId3"/>
    <p:sldLayoutId id="2147487183" r:id="rId4"/>
    <p:sldLayoutId id="2147487184" r:id="rId5"/>
  </p:sldLayoutIdLst>
  <p:txStyles>
    <p:titleStyle>
      <a:lvl1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ＭＳ Ｐゴシック" pitchFamily="34" charset="-128"/>
          <a:cs typeface="ＭＳ Ｐゴシック" pitchFamily="-65" charset="-128"/>
        </a:defRPr>
      </a:lvl1pPr>
      <a:lvl2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ＭＳ Ｐゴシック" pitchFamily="34" charset="-128"/>
          <a:cs typeface="ＭＳ Ｐゴシック" pitchFamily="-65" charset="-128"/>
        </a:defRPr>
      </a:lvl2pPr>
      <a:lvl3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ＭＳ Ｐゴシック" pitchFamily="34" charset="-128"/>
          <a:cs typeface="ＭＳ Ｐゴシック" pitchFamily="-65" charset="-128"/>
        </a:defRPr>
      </a:lvl3pPr>
      <a:lvl4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ＭＳ Ｐゴシック" pitchFamily="34" charset="-128"/>
          <a:cs typeface="ＭＳ Ｐゴシック" pitchFamily="-65" charset="-128"/>
        </a:defRPr>
      </a:lvl4pPr>
      <a:lvl5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ＭＳ Ｐゴシック" pitchFamily="34" charset="-128"/>
          <a:cs typeface="ＭＳ Ｐゴシック" pitchFamily="-65" charset="-128"/>
        </a:defRPr>
      </a:lvl5pPr>
      <a:lvl6pPr marL="483047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096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140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2191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7800" indent="-177800" algn="l" defTabSz="8509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100000"/>
        <a:buChar char="•"/>
        <a:defRPr sz="2100">
          <a:solidFill>
            <a:srgbClr val="064308"/>
          </a:solidFill>
          <a:latin typeface="Tahoma" pitchFamily="34" charset="0"/>
          <a:ea typeface="ＭＳ Ｐゴシック" pitchFamily="34" charset="-128"/>
          <a:cs typeface="ＭＳ Ｐゴシック" pitchFamily="-65" charset="-128"/>
        </a:defRPr>
      </a:lvl1pPr>
      <a:lvl2pPr marL="479425" indent="-177800" algn="l" defTabSz="850900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Tahoma" pitchFamily="34" charset="0"/>
          <a:ea typeface="ＭＳ Ｐゴシック" pitchFamily="34" charset="-128"/>
          <a:cs typeface="ＭＳ Ｐゴシック"/>
        </a:defRPr>
      </a:lvl2pPr>
      <a:lvl3pPr marL="781050" indent="-177800" algn="l" defTabSz="850900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SzPct val="100000"/>
        <a:buChar char="»"/>
        <a:defRPr sz="1700">
          <a:solidFill>
            <a:schemeClr val="tx1"/>
          </a:solidFill>
          <a:latin typeface="Tahoma" pitchFamily="34" charset="0"/>
          <a:ea typeface="ヒラギノ角ゴ Pro W3" pitchFamily="-111" charset="-128"/>
          <a:cs typeface="ヒラギノ角ゴ Pro W3" pitchFamily="-111" charset="-128"/>
        </a:defRPr>
      </a:lvl3pPr>
      <a:lvl4pPr marL="1325563" indent="-238125" algn="l" defTabSz="8509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863725" indent="-155575" algn="l" defTabSz="8509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49825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2875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5924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798970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047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096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140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2191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5239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8289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1334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382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80963"/>
            <a:ext cx="6648450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67" tIns="23708" rIns="59267" bIns="2370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138238"/>
            <a:ext cx="86391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794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86" r:id="rId1"/>
    <p:sldLayoutId id="2147487187" r:id="rId2"/>
    <p:sldLayoutId id="2147487188" r:id="rId3"/>
    <p:sldLayoutId id="2147487189" r:id="rId4"/>
    <p:sldLayoutId id="2147487190" r:id="rId5"/>
  </p:sldLayoutIdLst>
  <p:txStyles>
    <p:titleStyle>
      <a:lvl1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1pPr>
      <a:lvl2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2pPr>
      <a:lvl3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3pPr>
      <a:lvl4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4pPr>
      <a:lvl5pPr algn="ctr" defTabSz="85090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700" b="1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5pPr>
      <a:lvl6pPr marL="483047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096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140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2191" algn="ctr" defTabSz="85372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7800" indent="-177800" algn="l" defTabSz="8509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100000"/>
        <a:buChar char="•"/>
        <a:defRPr sz="2100">
          <a:solidFill>
            <a:srgbClr val="064308"/>
          </a:solidFill>
          <a:latin typeface="Tahoma" pitchFamily="34" charset="0"/>
          <a:ea typeface="MS PGothic" pitchFamily="34" charset="-128"/>
          <a:cs typeface="ＭＳ Ｐゴシック" pitchFamily="-65" charset="-128"/>
        </a:defRPr>
      </a:lvl1pPr>
      <a:lvl2pPr marL="479425" indent="-177800" algn="l" defTabSz="850900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Tahoma" pitchFamily="34" charset="0"/>
          <a:ea typeface="MS PGothic" pitchFamily="34" charset="-128"/>
          <a:cs typeface="ＭＳ Ｐゴシック"/>
        </a:defRPr>
      </a:lvl2pPr>
      <a:lvl3pPr marL="781050" indent="-177800" algn="l" defTabSz="850900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SzPct val="100000"/>
        <a:buChar char="»"/>
        <a:defRPr sz="1700">
          <a:solidFill>
            <a:schemeClr val="tx1"/>
          </a:solidFill>
          <a:latin typeface="Tahoma" pitchFamily="34" charset="0"/>
          <a:ea typeface="ヒラギノ角ゴ Pro W3" pitchFamily="-111" charset="-128"/>
          <a:cs typeface="ヒラギノ角ゴ Pro W3" pitchFamily="-111" charset="-128"/>
        </a:defRPr>
      </a:lvl3pPr>
      <a:lvl4pPr marL="1325563" indent="-238125" algn="l" defTabSz="8509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863725" indent="-155575" algn="l" defTabSz="8509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49825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2875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5924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798970" indent="-159339" algn="l" defTabSz="85372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047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096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140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2191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5239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8289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1334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382" algn="l" defTabSz="9660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wmf"/><Relationship Id="rId10" Type="http://schemas.openxmlformats.org/officeDocument/2006/relationships/image" Target="../media/image51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0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54.wmf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8.png"/><Relationship Id="rId7" Type="http://schemas.openxmlformats.org/officeDocument/2006/relationships/image" Target="../media/image5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2.png"/><Relationship Id="rId4" Type="http://schemas.openxmlformats.org/officeDocument/2006/relationships/image" Target="../media/image6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7" Type="http://schemas.openxmlformats.org/officeDocument/2006/relationships/image" Target="../media/image600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0.pn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60.pn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2.jpeg"/><Relationship Id="rId5" Type="http://schemas.openxmlformats.org/officeDocument/2006/relationships/image" Target="../media/image29.png"/><Relationship Id="rId10" Type="http://schemas.openxmlformats.org/officeDocument/2006/relationships/image" Target="../media/image71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9.gi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8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88.png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8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89.wmf"/><Relationship Id="rId4" Type="http://schemas.openxmlformats.org/officeDocument/2006/relationships/oleObject" Target="../embeddings/oleObject24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9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96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30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31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00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13513"/>
            <a:ext cx="9601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itle 13"/>
          <p:cNvSpPr>
            <a:spLocks noGrp="1"/>
          </p:cNvSpPr>
          <p:nvPr>
            <p:ph type="title"/>
          </p:nvPr>
        </p:nvSpPr>
        <p:spPr>
          <a:xfrm>
            <a:off x="457199" y="691495"/>
            <a:ext cx="8843211" cy="7865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</a:t>
            </a:r>
            <a:r>
              <a:rPr lang="en-US" sz="2400" dirty="0" smtClean="0"/>
              <a:t>he Electron-Beam </a:t>
            </a:r>
            <a:r>
              <a:rPr lang="en-US" sz="2400" dirty="0"/>
              <a:t>I</a:t>
            </a:r>
            <a:r>
              <a:rPr lang="en-US" sz="2400" dirty="0" smtClean="0"/>
              <a:t>on Trap (EBIT) of the </a:t>
            </a:r>
            <a:r>
              <a:rPr lang="en-US" sz="2400" dirty="0" err="1" smtClean="0"/>
              <a:t>ReA</a:t>
            </a:r>
            <a:r>
              <a:rPr lang="en-US" sz="2400" dirty="0" smtClean="0"/>
              <a:t> post-accelerator</a:t>
            </a:r>
            <a:endParaRPr lang="en-US" sz="2400" b="0" dirty="0" smtClean="0"/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632641" y="1180952"/>
            <a:ext cx="833591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6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A. </a:t>
            </a:r>
            <a:r>
              <a:rPr lang="en-US" sz="1600" dirty="0" err="1" smtClean="0">
                <a:solidFill>
                  <a:schemeClr val="tx1"/>
                </a:solidFill>
              </a:rPr>
              <a:t>Lapierre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S. Schwarz, T. M Baumann, K. </a:t>
            </a:r>
            <a:r>
              <a:rPr lang="en-US" sz="1600" dirty="0" err="1" smtClean="0">
                <a:solidFill>
                  <a:schemeClr val="tx1"/>
                </a:solidFill>
              </a:rPr>
              <a:t>Kittimanapun</a:t>
            </a:r>
            <a:r>
              <a:rPr lang="en-US" sz="1600" dirty="0" smtClean="0">
                <a:solidFill>
                  <a:schemeClr val="tx1"/>
                </a:solidFill>
              </a:rPr>
              <a:t>, W. </a:t>
            </a:r>
            <a:r>
              <a:rPr lang="en-US" sz="1600" dirty="0" err="1" smtClean="0">
                <a:solidFill>
                  <a:schemeClr val="tx1"/>
                </a:solidFill>
              </a:rPr>
              <a:t>Wittmer</a:t>
            </a:r>
            <a:r>
              <a:rPr lang="en-US" sz="1600" dirty="0" smtClean="0">
                <a:solidFill>
                  <a:schemeClr val="tx1"/>
                </a:solidFill>
              </a:rPr>
              <a:t>, C. </a:t>
            </a:r>
            <a:r>
              <a:rPr lang="en-US" sz="1600" dirty="0" err="1" smtClean="0">
                <a:solidFill>
                  <a:schemeClr val="tx1"/>
                </a:solidFill>
              </a:rPr>
              <a:t>Sumithrarachchi</a:t>
            </a:r>
            <a:r>
              <a:rPr lang="en-US" sz="1600" dirty="0" smtClean="0">
                <a:solidFill>
                  <a:schemeClr val="tx1"/>
                </a:solidFill>
              </a:rPr>
              <a:t>, A. J. Rodriguez, S. J. Williams, A. </a:t>
            </a:r>
            <a:r>
              <a:rPr lang="en-US" sz="1600" dirty="0" err="1" smtClean="0">
                <a:solidFill>
                  <a:schemeClr val="tx1"/>
                </a:solidFill>
              </a:rPr>
              <a:t>Villari</a:t>
            </a:r>
            <a:r>
              <a:rPr lang="en-US" sz="1600" dirty="0" smtClean="0">
                <a:solidFill>
                  <a:schemeClr val="tx1"/>
                </a:solidFill>
              </a:rPr>
              <a:t>, G. </a:t>
            </a:r>
            <a:r>
              <a:rPr lang="en-US" sz="1600" dirty="0" err="1" smtClean="0">
                <a:solidFill>
                  <a:schemeClr val="tx1"/>
                </a:solidFill>
              </a:rPr>
              <a:t>Bollen</a:t>
            </a:r>
            <a:r>
              <a:rPr lang="en-US" sz="1600" dirty="0" smtClean="0">
                <a:solidFill>
                  <a:schemeClr val="tx1"/>
                </a:solidFill>
              </a:rPr>
              <a:t> and D. </a:t>
            </a:r>
            <a:r>
              <a:rPr lang="en-US" sz="1600" dirty="0" err="1" smtClean="0">
                <a:solidFill>
                  <a:schemeClr val="tx1"/>
                </a:solidFill>
              </a:rPr>
              <a:t>Leitner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 algn="ctr">
              <a:spcAft>
                <a:spcPts val="600"/>
              </a:spcAft>
            </a:pPr>
            <a:r>
              <a:rPr lang="en-US" sz="1300" dirty="0" smtClean="0">
                <a:solidFill>
                  <a:schemeClr val="tx1"/>
                </a:solidFill>
              </a:rPr>
              <a:t>National Superconducting Cyclotron Laboratory, Michigan State University, East Lansing, USA</a:t>
            </a:r>
            <a:endParaRPr lang="en-US" sz="1300" dirty="0">
              <a:solidFill>
                <a:schemeClr val="tx1"/>
              </a:solidFill>
            </a:endParaRPr>
          </a:p>
        </p:txBody>
      </p:sp>
      <p:pic>
        <p:nvPicPr>
          <p:cNvPr id="180226" name="Picture 2" descr="C:\Documents and Settings\All\My Documents\EBIST13_symposium\EBIST14_website_test\msu_wordm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7525" y="6652201"/>
            <a:ext cx="1673225" cy="501073"/>
          </a:xfrm>
          <a:prstGeom prst="rect">
            <a:avLst/>
          </a:prstGeom>
          <a:noFill/>
        </p:spPr>
      </p:pic>
      <p:pic>
        <p:nvPicPr>
          <p:cNvPr id="10" name="Picture 2" descr="C:\Documents and Settings\All\Desktop\P10004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1365">
            <a:off x="193981" y="2222382"/>
            <a:ext cx="2858274" cy="1966262"/>
          </a:xfrm>
          <a:prstGeom prst="rect">
            <a:avLst/>
          </a:prstGeom>
          <a:noFill/>
        </p:spPr>
      </p:pic>
      <p:pic>
        <p:nvPicPr>
          <p:cNvPr id="11" name="Picture 4" descr="E:\temp\photo\110127-nscl\110131-ebit-70-xg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644" y="4167632"/>
            <a:ext cx="3016613" cy="200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LEITNER\AppData\Local\Microsoft\Windows\Temporary Internet Files\Content.IE5\MV97PCMG\120417-agc-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5213">
            <a:off x="3022437" y="2323832"/>
            <a:ext cx="3059234" cy="2005101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3" name="Picture 2" descr="C:\Documents and Settings\All\My Documents\Talks\ICIS13\Talk\P10007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31284">
            <a:off x="6112112" y="2416433"/>
            <a:ext cx="3122679" cy="1756507"/>
          </a:xfrm>
          <a:prstGeom prst="rect">
            <a:avLst/>
          </a:prstGeom>
          <a:noFill/>
        </p:spPr>
      </p:pic>
      <p:pic>
        <p:nvPicPr>
          <p:cNvPr id="14" name="Picture 2" descr="http://www.sciencedirect.com/cache/MiamiImageURL/1-s2.0-S0168583X13008938-gr1_lrg.jpg/0?wchp=dGLbVlS-zSkWb&amp;pii=S0168583X1300893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948">
            <a:off x="6321771" y="4360446"/>
            <a:ext cx="2541205" cy="18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8" descr="E:\temp\photo\qa\110131-qa-63-xga.jpg"/>
          <p:cNvPicPr>
            <a:picLocks noChangeAspect="1" noChangeArrowheads="1"/>
          </p:cNvPicPr>
          <p:nvPr/>
        </p:nvPicPr>
        <p:blipFill>
          <a:blip r:embed="rId10" cstate="print"/>
          <a:srcRect t="8458"/>
          <a:stretch>
            <a:fillRect/>
          </a:stretch>
        </p:blipFill>
        <p:spPr bwMode="auto">
          <a:xfrm rot="21242608">
            <a:off x="3441544" y="4377170"/>
            <a:ext cx="2915084" cy="177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3862"/>
          </a:xfrm>
        </p:spPr>
        <p:txBody>
          <a:bodyPr/>
          <a:lstStyle/>
          <a:p>
            <a:r>
              <a:rPr lang="en-US" dirty="0" smtClean="0"/>
              <a:t>EBIT charge breeder in the </a:t>
            </a:r>
            <a:r>
              <a:rPr lang="en-US" dirty="0" err="1" smtClean="0"/>
              <a:t>ReA</a:t>
            </a:r>
            <a:r>
              <a:rPr lang="en-US" dirty="0" smtClean="0"/>
              <a:t> facility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900" y="553775"/>
            <a:ext cx="9363075" cy="4778375"/>
            <a:chOff x="57150" y="793750"/>
            <a:chExt cx="9363075" cy="4778375"/>
          </a:xfrm>
        </p:grpSpPr>
        <p:pic>
          <p:nvPicPr>
            <p:cNvPr id="440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301" t="5725" b="1669"/>
            <a:stretch>
              <a:fillRect/>
            </a:stretch>
          </p:blipFill>
          <p:spPr bwMode="auto">
            <a:xfrm>
              <a:off x="274638" y="793750"/>
              <a:ext cx="9145587" cy="477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7150" y="919348"/>
              <a:ext cx="1616176" cy="323058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defTabSz="9140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/>
                  </a:solidFill>
                  <a:ea typeface="ＭＳ Ｐゴシック" pitchFamily="34" charset="-128"/>
                  <a:cs typeface="Tahoma" pitchFamily="34" charset="0"/>
                </a:rPr>
                <a:t>Q/A separator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654584" y="1138842"/>
              <a:ext cx="1852675" cy="553891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defTabSz="9140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 smtClean="0">
                  <a:solidFill>
                    <a:schemeClr val="tx1"/>
                  </a:solidFill>
                  <a:ea typeface="ＭＳ Ｐゴシック" pitchFamily="34" charset="-128"/>
                  <a:cs typeface="Tahoma" pitchFamily="34" charset="0"/>
                </a:rPr>
                <a:t>Room-temperature RFQ accelerator</a:t>
              </a:r>
              <a:endParaRPr lang="en-US" sz="1500" dirty="0">
                <a:solidFill>
                  <a:schemeClr val="tx1"/>
                </a:solidFill>
                <a:ea typeface="ＭＳ Ｐゴシック" pitchFamily="34" charset="-128"/>
                <a:cs typeface="Tahoma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5924551" y="1285875"/>
              <a:ext cx="3167124" cy="323058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defTabSz="9140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/>
                  </a:solidFill>
                  <a:ea typeface="ＭＳ Ｐゴシック" pitchFamily="34" charset="-128"/>
                  <a:cs typeface="Tahoma" pitchFamily="34" charset="0"/>
                </a:rPr>
                <a:t>SRF </a:t>
              </a:r>
              <a:r>
                <a:rPr lang="en-US" sz="1500" dirty="0" smtClean="0">
                  <a:solidFill>
                    <a:schemeClr val="tx1"/>
                  </a:solidFill>
                  <a:ea typeface="ＭＳ Ｐゴシック" pitchFamily="34" charset="-128"/>
                  <a:cs typeface="Tahoma" pitchFamily="34" charset="0"/>
                </a:rPr>
                <a:t>linear accelerator (LINAC)</a:t>
              </a:r>
              <a:endParaRPr lang="en-US" sz="1500" dirty="0">
                <a:solidFill>
                  <a:schemeClr val="tx1"/>
                </a:solidFill>
                <a:ea typeface="ＭＳ Ｐゴシック" pitchFamily="34" charset="-128"/>
                <a:cs typeface="Tahoma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1649414" y="2363788"/>
              <a:ext cx="7936" cy="70326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44" name="Text Box 1300"/>
            <p:cNvSpPr txBox="1">
              <a:spLocks noChangeArrowheads="1"/>
            </p:cNvSpPr>
            <p:nvPr/>
          </p:nvSpPr>
          <p:spPr bwMode="auto">
            <a:xfrm>
              <a:off x="57150" y="4312848"/>
              <a:ext cx="1228725" cy="461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2" tIns="45716" rIns="91432" bIns="45716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500" dirty="0" smtClean="0">
                  <a:solidFill>
                    <a:schemeClr val="tx1"/>
                  </a:solidFill>
                </a:rPr>
                <a:t>Gas-cell stopper</a:t>
              </a:r>
              <a:endParaRPr lang="en-US" sz="15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724025" y="2286000"/>
              <a:ext cx="838200" cy="2286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>
              <a:off x="1885950" y="2152650"/>
              <a:ext cx="762000" cy="2286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0800000">
              <a:off x="1047750" y="1847850"/>
              <a:ext cx="762000" cy="2286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428750" y="1390650"/>
              <a:ext cx="762000" cy="1524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2876550" y="1695450"/>
              <a:ext cx="762000" cy="1524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1806575" y="3054350"/>
              <a:ext cx="2155826" cy="323058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defTabSz="9140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chemeClr val="tx1"/>
                  </a:solidFill>
                  <a:ea typeface="ＭＳ Ｐゴシック" pitchFamily="34" charset="-128"/>
                  <a:cs typeface="Tahoma" pitchFamily="34" charset="0"/>
                </a:rPr>
                <a:t>EBIT charge breeder</a:t>
              </a:r>
            </a:p>
          </p:txBody>
        </p:sp>
        <p:sp>
          <p:nvSpPr>
            <p:cNvPr id="44056" name="Oval 28"/>
            <p:cNvSpPr>
              <a:spLocks noChangeArrowheads="1"/>
            </p:cNvSpPr>
            <p:nvPr/>
          </p:nvSpPr>
          <p:spPr bwMode="auto">
            <a:xfrm rot="578255">
              <a:off x="2117725" y="2036638"/>
              <a:ext cx="1841500" cy="962025"/>
            </a:xfrm>
            <a:prstGeom prst="ellips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2" tIns="45716" rIns="91432" bIns="45716"/>
            <a:lstStyle/>
            <a:p>
              <a:pPr defTabSz="4492625"/>
              <a:endParaRPr lang="en-US">
                <a:solidFill>
                  <a:schemeClr val="tx1"/>
                </a:solidFill>
                <a:latin typeface="Arial" pitchFamily="34" charset="0"/>
              </a:endParaRPr>
            </a:p>
          </p:txBody>
        </p:sp>
        <p:pic>
          <p:nvPicPr>
            <p:cNvPr id="44063" name="Picture 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349" y="3621974"/>
              <a:ext cx="605275" cy="60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Arrow Connector 18"/>
            <p:cNvCxnSpPr/>
            <p:nvPr/>
          </p:nvCxnSpPr>
          <p:spPr>
            <a:xfrm flipV="1">
              <a:off x="790575" y="3162301"/>
              <a:ext cx="904875" cy="55244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705225" y="1885950"/>
              <a:ext cx="3005200" cy="830574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7245312" y="6947228"/>
            <a:ext cx="1898688" cy="2401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4"/>
          <p:cNvSpPr>
            <a:spLocks noChangeAspect="1" noChangeArrowheads="1"/>
          </p:cNvSpPr>
          <p:nvPr/>
        </p:nvSpPr>
        <p:spPr bwMode="auto">
          <a:xfrm>
            <a:off x="298388" y="5476612"/>
            <a:ext cx="90836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4763" defTabSz="804863"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1600" b="1" dirty="0">
                <a:solidFill>
                  <a:srgbClr val="064308"/>
                </a:solidFill>
                <a:cs typeface="Tahoma" pitchFamily="34" charset="0"/>
              </a:rPr>
              <a:t>Why do we use </a:t>
            </a:r>
            <a:r>
              <a:rPr lang="en-US" sz="1600" b="1" dirty="0" smtClean="0">
                <a:solidFill>
                  <a:srgbClr val="064308"/>
                </a:solidFill>
                <a:cs typeface="Tahoma" pitchFamily="34" charset="0"/>
              </a:rPr>
              <a:t>a charge breeder </a:t>
            </a:r>
            <a:r>
              <a:rPr lang="en-US" sz="1600" b="1" dirty="0">
                <a:solidFill>
                  <a:srgbClr val="064308"/>
                </a:solidFill>
                <a:cs typeface="Tahoma" pitchFamily="34" charset="0"/>
              </a:rPr>
              <a:t>&amp;</a:t>
            </a:r>
            <a:r>
              <a:rPr lang="en-US" sz="1600" b="1" dirty="0" smtClean="0">
                <a:solidFill>
                  <a:srgbClr val="064308"/>
                </a:solidFill>
                <a:cs typeface="Tahoma" pitchFamily="34" charset="0"/>
              </a:rPr>
              <a:t> why an EBIT (</a:t>
            </a:r>
            <a:r>
              <a:rPr lang="en-US" sz="1600" b="1" dirty="0">
                <a:solidFill>
                  <a:srgbClr val="064308"/>
                </a:solidFill>
                <a:cs typeface="Tahoma" pitchFamily="34" charset="0"/>
              </a:rPr>
              <a:t>&amp;</a:t>
            </a:r>
            <a:r>
              <a:rPr lang="en-US" sz="1600" b="1" dirty="0" smtClean="0">
                <a:solidFill>
                  <a:srgbClr val="064308"/>
                </a:solidFill>
                <a:cs typeface="Tahoma" pitchFamily="34" charset="0"/>
              </a:rPr>
              <a:t> not an Electron Cyclotron Resonance Ion Source (ECRIS) ) ?</a:t>
            </a:r>
            <a:endParaRPr lang="en-US" sz="1600" b="1" dirty="0">
              <a:solidFill>
                <a:srgbClr val="064308"/>
              </a:solidFill>
              <a:cs typeface="Tahoma" pitchFamily="34" charset="0"/>
            </a:endParaRPr>
          </a:p>
          <a:p>
            <a:pPr marL="228600" lvl="1" indent="-114300" defTabSz="804863">
              <a:spcBef>
                <a:spcPts val="0"/>
              </a:spcBef>
              <a:spcAft>
                <a:spcPts val="600"/>
              </a:spcAft>
              <a:buSzPct val="100000"/>
              <a:buFont typeface="Wingdings 3" pitchFamily="18" charset="2"/>
              <a:buChar char="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CB: Makes compact &amp; cost-efficient compared with accelerator with stripper-foil stages.</a:t>
            </a:r>
            <a:endParaRPr lang="en-US" sz="1600" i="1" dirty="0">
              <a:solidFill>
                <a:srgbClr val="000000"/>
              </a:solidFill>
              <a:cs typeface="Tahoma" pitchFamily="34" charset="0"/>
            </a:endParaRPr>
          </a:p>
          <a:p>
            <a:pPr marL="223838" lvl="1" indent="-109538" defTabSz="804863">
              <a:spcBef>
                <a:spcPts val="0"/>
              </a:spcBef>
              <a:spcAft>
                <a:spcPts val="600"/>
              </a:spcAft>
              <a:buSzPct val="100000"/>
              <a:buFont typeface="Wingdings 3" pitchFamily="18" charset="2"/>
              <a:buChar char="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EBIT: </a:t>
            </a:r>
            <a:r>
              <a:rPr lang="en-US" sz="1600" dirty="0" smtClean="0">
                <a:solidFill>
                  <a:srgbClr val="FF0000"/>
                </a:solidFill>
                <a:cs typeface="Tahoma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  <a:cs typeface="Tahoma" pitchFamily="34" charset="0"/>
              </a:rPr>
              <a:t>efficiency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Narrow charge state distribution </a:t>
            </a:r>
            <a:r>
              <a:rPr lang="en-US" sz="1600" dirty="0">
                <a:solidFill>
                  <a:schemeClr val="tx1"/>
                </a:solidFill>
                <a:cs typeface="Tahoma" pitchFamily="34" charset="0"/>
              </a:rPr>
              <a:t>(less ions lost in many charge states)</a:t>
            </a:r>
          </a:p>
          <a:p>
            <a:pPr marL="223838" lvl="1" indent="-109538" defTabSz="804863">
              <a:spcBef>
                <a:spcPts val="0"/>
              </a:spcBef>
              <a:spcAft>
                <a:spcPts val="600"/>
              </a:spcAft>
              <a:buSzPct val="100000"/>
              <a:buFont typeface="Wingdings 3" pitchFamily="18" charset="2"/>
              <a:buChar char="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EBIT: </a:t>
            </a:r>
            <a:r>
              <a:rPr lang="en-US" sz="1600" dirty="0" smtClean="0">
                <a:solidFill>
                  <a:srgbClr val="FF0000"/>
                </a:solidFill>
                <a:cs typeface="Tahoma" pitchFamily="34" charset="0"/>
              </a:rPr>
              <a:t>Fast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 B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reeding times &lt;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50 </a:t>
            </a:r>
            <a:r>
              <a:rPr lang="en-US" sz="1600" dirty="0" err="1" smtClean="0">
                <a:solidFill>
                  <a:srgbClr val="000000"/>
                </a:solidFill>
                <a:cs typeface="Tahoma" pitchFamily="34" charset="0"/>
              </a:rPr>
              <a:t>ms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(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adjustable) </a:t>
            </a:r>
            <a:endParaRPr lang="en-US" sz="1600" dirty="0" smtClean="0">
              <a:solidFill>
                <a:srgbClr val="000000"/>
              </a:solidFill>
              <a:cs typeface="Tahoma" pitchFamily="34" charset="0"/>
            </a:endParaRPr>
          </a:p>
          <a:p>
            <a:pPr marL="223838" lvl="1" indent="-109538" defTabSz="804863">
              <a:spcBef>
                <a:spcPts val="0"/>
              </a:spcBef>
              <a:spcAft>
                <a:spcPts val="600"/>
              </a:spcAft>
              <a:buSzPct val="100000"/>
              <a:buFont typeface="Wingdings 3" pitchFamily="18" charset="2"/>
              <a:buChar char="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EBIT: </a:t>
            </a:r>
            <a:r>
              <a:rPr lang="en-US" sz="1600" dirty="0" smtClean="0">
                <a:solidFill>
                  <a:srgbClr val="FF0000"/>
                </a:solidFill>
                <a:cs typeface="Tahoma" pitchFamily="34" charset="0"/>
              </a:rPr>
              <a:t>High beam purity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/ Low contamination level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 e.g., c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ryogenic trap (4K)</a:t>
            </a:r>
            <a:endParaRPr lang="en-US" sz="1600" dirty="0">
              <a:solidFill>
                <a:schemeClr val="tx1"/>
              </a:solidFill>
              <a:cs typeface="Tahoma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827012" y="1026591"/>
            <a:ext cx="482613" cy="561137"/>
          </a:xfrm>
          <a:prstGeom prst="straightConnector1">
            <a:avLst/>
          </a:prstGeom>
          <a:ln w="50800">
            <a:solidFill>
              <a:srgbClr val="FFFF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0" y="2717882"/>
            <a:ext cx="4314826" cy="26494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981950" y="1514475"/>
            <a:ext cx="161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Installed a few weeks ago!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458200" y="2055550"/>
            <a:ext cx="214250" cy="259025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5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7037"/>
          </a:xfrm>
        </p:spPr>
        <p:txBody>
          <a:bodyPr/>
          <a:lstStyle/>
          <a:p>
            <a:r>
              <a:rPr lang="en-US" dirty="0" smtClean="0"/>
              <a:t>EBIT working principle</a:t>
            </a:r>
          </a:p>
        </p:txBody>
      </p:sp>
      <p:grpSp>
        <p:nvGrpSpPr>
          <p:cNvPr id="1062" name="Group 1061"/>
          <p:cNvGrpSpPr>
            <a:grpSpLocks noChangeAspect="1"/>
          </p:cNvGrpSpPr>
          <p:nvPr/>
        </p:nvGrpSpPr>
        <p:grpSpPr>
          <a:xfrm>
            <a:off x="-220212" y="2695574"/>
            <a:ext cx="8603922" cy="4543425"/>
            <a:chOff x="-903892" y="222207"/>
            <a:chExt cx="9586810" cy="5062452"/>
          </a:xfrm>
        </p:grpSpPr>
        <p:grpSp>
          <p:nvGrpSpPr>
            <p:cNvPr id="1063" name="Group 508"/>
            <p:cNvGrpSpPr/>
            <p:nvPr/>
          </p:nvGrpSpPr>
          <p:grpSpPr>
            <a:xfrm>
              <a:off x="1303776" y="3322893"/>
              <a:ext cx="4385249" cy="1257698"/>
              <a:chOff x="1636805" y="2256319"/>
              <a:chExt cx="5341918" cy="1942651"/>
            </a:xfrm>
          </p:grpSpPr>
          <p:grpSp>
            <p:nvGrpSpPr>
              <p:cNvPr id="1575" name="Group 178"/>
              <p:cNvGrpSpPr/>
              <p:nvPr/>
            </p:nvGrpSpPr>
            <p:grpSpPr>
              <a:xfrm>
                <a:off x="1644731" y="2256319"/>
                <a:ext cx="5333992" cy="935179"/>
                <a:chOff x="1644731" y="2256319"/>
                <a:chExt cx="5333992" cy="935179"/>
              </a:xfrm>
            </p:grpSpPr>
            <p:sp>
              <p:nvSpPr>
                <p:cNvPr id="1582" name="Freeform 516"/>
                <p:cNvSpPr/>
                <p:nvPr/>
              </p:nvSpPr>
              <p:spPr>
                <a:xfrm>
                  <a:off x="1644731" y="2256319"/>
                  <a:ext cx="5326083" cy="656112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 1582"/>
                <p:cNvSpPr/>
                <p:nvPr/>
              </p:nvSpPr>
              <p:spPr>
                <a:xfrm>
                  <a:off x="1648690" y="2535388"/>
                  <a:ext cx="5326083" cy="511637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 1583"/>
                <p:cNvSpPr/>
                <p:nvPr/>
              </p:nvSpPr>
              <p:spPr>
                <a:xfrm>
                  <a:off x="1652640" y="2814452"/>
                  <a:ext cx="5326083" cy="319654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 1584"/>
                <p:cNvSpPr/>
                <p:nvPr/>
              </p:nvSpPr>
              <p:spPr>
                <a:xfrm>
                  <a:off x="1650652" y="3034145"/>
                  <a:ext cx="5326083" cy="157353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6" name="Freeform 1575"/>
              <p:cNvSpPr/>
              <p:nvPr/>
            </p:nvSpPr>
            <p:spPr>
              <a:xfrm>
                <a:off x="1636815" y="3234021"/>
                <a:ext cx="5326083" cy="0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  <a:gd name="connsiteX0" fmla="*/ 0 w 5326083"/>
                  <a:gd name="connsiteY0" fmla="*/ 0 h 17813"/>
                  <a:gd name="connsiteX1" fmla="*/ 5326083 w 5326083"/>
                  <a:gd name="connsiteY1" fmla="*/ 17813 h 1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26083" h="17813">
                    <a:moveTo>
                      <a:pt x="0" y="0"/>
                    </a:moveTo>
                    <a:lnTo>
                      <a:pt x="5326083" y="17813"/>
                    </a:lnTo>
                  </a:path>
                </a:pathLst>
              </a:custGeom>
              <a:noFill/>
              <a:ln w="2540" cap="flat" cmpd="sng" algn="ctr">
                <a:solidFill>
                  <a:sysClr val="window" lastClr="FFFFFF">
                    <a:lumMod val="50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577" name="Group 179"/>
              <p:cNvGrpSpPr/>
              <p:nvPr/>
            </p:nvGrpSpPr>
            <p:grpSpPr>
              <a:xfrm flipV="1">
                <a:off x="1636805" y="3263791"/>
                <a:ext cx="5333992" cy="935179"/>
                <a:chOff x="1644731" y="2256319"/>
                <a:chExt cx="5333992" cy="935179"/>
              </a:xfrm>
            </p:grpSpPr>
            <p:sp>
              <p:nvSpPr>
                <p:cNvPr id="1578" name="Freeform 1577"/>
                <p:cNvSpPr/>
                <p:nvPr/>
              </p:nvSpPr>
              <p:spPr>
                <a:xfrm>
                  <a:off x="1644731" y="2256319"/>
                  <a:ext cx="5326083" cy="656112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 1578"/>
                <p:cNvSpPr/>
                <p:nvPr/>
              </p:nvSpPr>
              <p:spPr>
                <a:xfrm>
                  <a:off x="1648690" y="2535388"/>
                  <a:ext cx="5326083" cy="511637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 514"/>
                <p:cNvSpPr/>
                <p:nvPr/>
              </p:nvSpPr>
              <p:spPr>
                <a:xfrm>
                  <a:off x="1652640" y="2814452"/>
                  <a:ext cx="5326083" cy="319654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 1580"/>
                <p:cNvSpPr/>
                <p:nvPr/>
              </p:nvSpPr>
              <p:spPr>
                <a:xfrm>
                  <a:off x="1650652" y="3034145"/>
                  <a:ext cx="5326083" cy="157353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64" name="Group 147"/>
            <p:cNvGrpSpPr/>
            <p:nvPr/>
          </p:nvGrpSpPr>
          <p:grpSpPr>
            <a:xfrm>
              <a:off x="6202959" y="1452016"/>
              <a:ext cx="680663" cy="626933"/>
              <a:chOff x="6888179" y="1890666"/>
              <a:chExt cx="513029" cy="725786"/>
            </a:xfrm>
          </p:grpSpPr>
          <p:sp>
            <p:nvSpPr>
              <p:cNvPr id="1572" name="Rounded Rectangle 1571"/>
              <p:cNvSpPr/>
              <p:nvPr/>
            </p:nvSpPr>
            <p:spPr>
              <a:xfrm>
                <a:off x="6888179" y="1890666"/>
                <a:ext cx="511979" cy="725786"/>
              </a:xfrm>
              <a:prstGeom prst="roundRect">
                <a:avLst>
                  <a:gd name="adj" fmla="val 9608"/>
                </a:avLst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3" name="Rounded Rectangle 1572"/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4" name="Rounded Rectangle 1573"/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oup 99"/>
            <p:cNvGrpSpPr/>
            <p:nvPr/>
          </p:nvGrpSpPr>
          <p:grpSpPr>
            <a:xfrm>
              <a:off x="3813283" y="375338"/>
              <a:ext cx="599087" cy="2768049"/>
              <a:chOff x="6644636" y="2529840"/>
              <a:chExt cx="565292" cy="2339340"/>
            </a:xfrm>
          </p:grpSpPr>
          <p:sp>
            <p:nvSpPr>
              <p:cNvPr id="1563" name="Rectangle 1562"/>
              <p:cNvSpPr>
                <a:spLocks noChangeAspect="1"/>
              </p:cNvSpPr>
              <p:nvPr/>
            </p:nvSpPr>
            <p:spPr>
              <a:xfrm>
                <a:off x="6644636" y="2529840"/>
                <a:ext cx="563782" cy="2331720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564" name="Group 94"/>
              <p:cNvGrpSpPr>
                <a:grpSpLocks noChangeAspect="1"/>
              </p:cNvGrpSpPr>
              <p:nvPr/>
            </p:nvGrpSpPr>
            <p:grpSpPr>
              <a:xfrm>
                <a:off x="6644640" y="2529840"/>
                <a:ext cx="565288" cy="571500"/>
                <a:chOff x="6644640" y="4168140"/>
                <a:chExt cx="693420" cy="701040"/>
              </a:xfrm>
            </p:grpSpPr>
            <p:sp>
              <p:nvSpPr>
                <p:cNvPr id="1569" name="Rectangle 1568"/>
                <p:cNvSpPr>
                  <a:spLocks noChangeAspect="1"/>
                </p:cNvSpPr>
                <p:nvPr/>
              </p:nvSpPr>
              <p:spPr>
                <a:xfrm>
                  <a:off x="6644640" y="4168140"/>
                  <a:ext cx="693420" cy="693420"/>
                </a:xfrm>
                <a:prstGeom prst="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70" name="Straight Connector 1569"/>
                <p:cNvCxnSpPr/>
                <p:nvPr/>
              </p:nvCxnSpPr>
              <p:spPr>
                <a:xfrm rot="5400000" flipH="1">
                  <a:off x="6644640" y="417576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571" name="Straight Connector 1570"/>
                <p:cNvCxnSpPr/>
                <p:nvPr/>
              </p:nvCxnSpPr>
              <p:spPr>
                <a:xfrm flipH="1">
                  <a:off x="6644640" y="418338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565" name="Group 95"/>
              <p:cNvGrpSpPr>
                <a:grpSpLocks noChangeAspect="1"/>
              </p:cNvGrpSpPr>
              <p:nvPr/>
            </p:nvGrpSpPr>
            <p:grpSpPr>
              <a:xfrm>
                <a:off x="6644640" y="4297680"/>
                <a:ext cx="565288" cy="571500"/>
                <a:chOff x="6644640" y="4168140"/>
                <a:chExt cx="693420" cy="701040"/>
              </a:xfrm>
            </p:grpSpPr>
            <p:sp>
              <p:nvSpPr>
                <p:cNvPr id="1566" name="Rectangle 1565"/>
                <p:cNvSpPr>
                  <a:spLocks noChangeAspect="1"/>
                </p:cNvSpPr>
                <p:nvPr/>
              </p:nvSpPr>
              <p:spPr>
                <a:xfrm>
                  <a:off x="6644640" y="4168140"/>
                  <a:ext cx="693420" cy="693420"/>
                </a:xfrm>
                <a:prstGeom prst="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67" name="Straight Connector 97"/>
                <p:cNvCxnSpPr/>
                <p:nvPr/>
              </p:nvCxnSpPr>
              <p:spPr>
                <a:xfrm rot="5400000" flipH="1">
                  <a:off x="6644640" y="417576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568" name="Straight Connector 1567"/>
                <p:cNvCxnSpPr/>
                <p:nvPr/>
              </p:nvCxnSpPr>
              <p:spPr>
                <a:xfrm flipH="1">
                  <a:off x="6644640" y="418338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1066" name="Group 539"/>
            <p:cNvGrpSpPr/>
            <p:nvPr/>
          </p:nvGrpSpPr>
          <p:grpSpPr>
            <a:xfrm>
              <a:off x="2750597" y="376126"/>
              <a:ext cx="599081" cy="2768048"/>
              <a:chOff x="3373443" y="747127"/>
              <a:chExt cx="693544" cy="3204507"/>
            </a:xfrm>
          </p:grpSpPr>
          <p:sp>
            <p:nvSpPr>
              <p:cNvPr id="1554" name="Rectangle 101"/>
              <p:cNvSpPr>
                <a:spLocks noChangeAspect="1"/>
              </p:cNvSpPr>
              <p:nvPr/>
            </p:nvSpPr>
            <p:spPr>
              <a:xfrm>
                <a:off x="3373446" y="747127"/>
                <a:ext cx="691015" cy="3194069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555" name="Group 94"/>
              <p:cNvGrpSpPr>
                <a:grpSpLocks noChangeAspect="1"/>
              </p:cNvGrpSpPr>
              <p:nvPr/>
            </p:nvGrpSpPr>
            <p:grpSpPr>
              <a:xfrm>
                <a:off x="3373443" y="747127"/>
                <a:ext cx="693544" cy="782860"/>
                <a:chOff x="6644640" y="4168140"/>
                <a:chExt cx="693420" cy="701040"/>
              </a:xfrm>
            </p:grpSpPr>
            <p:sp>
              <p:nvSpPr>
                <p:cNvPr id="1560" name="Rectangle 1559"/>
                <p:cNvSpPr>
                  <a:spLocks noChangeAspect="1"/>
                </p:cNvSpPr>
                <p:nvPr/>
              </p:nvSpPr>
              <p:spPr>
                <a:xfrm>
                  <a:off x="6644640" y="4168140"/>
                  <a:ext cx="693420" cy="693420"/>
                </a:xfrm>
                <a:prstGeom prst="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61" name="Straight Connector 1560"/>
                <p:cNvCxnSpPr/>
                <p:nvPr/>
              </p:nvCxnSpPr>
              <p:spPr>
                <a:xfrm rot="5400000" flipH="1">
                  <a:off x="6644640" y="417576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562" name="Straight Connector 109"/>
                <p:cNvCxnSpPr/>
                <p:nvPr/>
              </p:nvCxnSpPr>
              <p:spPr>
                <a:xfrm flipH="1">
                  <a:off x="6644640" y="418338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556" name="Group 95"/>
              <p:cNvGrpSpPr>
                <a:grpSpLocks noChangeAspect="1"/>
              </p:cNvGrpSpPr>
              <p:nvPr/>
            </p:nvGrpSpPr>
            <p:grpSpPr>
              <a:xfrm>
                <a:off x="3373443" y="3168774"/>
                <a:ext cx="693544" cy="782860"/>
                <a:chOff x="6644640" y="4168140"/>
                <a:chExt cx="693420" cy="701040"/>
              </a:xfrm>
            </p:grpSpPr>
            <p:sp>
              <p:nvSpPr>
                <p:cNvPr id="1557" name="Rectangle 104"/>
                <p:cNvSpPr>
                  <a:spLocks noChangeAspect="1"/>
                </p:cNvSpPr>
                <p:nvPr/>
              </p:nvSpPr>
              <p:spPr>
                <a:xfrm>
                  <a:off x="6644640" y="4168140"/>
                  <a:ext cx="693420" cy="693420"/>
                </a:xfrm>
                <a:prstGeom prst="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58" name="Straight Connector 105"/>
                <p:cNvCxnSpPr/>
                <p:nvPr/>
              </p:nvCxnSpPr>
              <p:spPr>
                <a:xfrm rot="5400000" flipH="1">
                  <a:off x="6644640" y="417576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559" name="Straight Connector 1558"/>
                <p:cNvCxnSpPr/>
                <p:nvPr/>
              </p:nvCxnSpPr>
              <p:spPr>
                <a:xfrm flipH="1">
                  <a:off x="6644640" y="418338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1067" name="Group 111"/>
            <p:cNvGrpSpPr/>
            <p:nvPr/>
          </p:nvGrpSpPr>
          <p:grpSpPr>
            <a:xfrm>
              <a:off x="4236711" y="1438339"/>
              <a:ext cx="443154" cy="626933"/>
              <a:chOff x="6888180" y="1890666"/>
              <a:chExt cx="513029" cy="725786"/>
            </a:xfrm>
          </p:grpSpPr>
          <p:sp>
            <p:nvSpPr>
              <p:cNvPr id="1551" name="Rounded Rectangle 1550"/>
              <p:cNvSpPr/>
              <p:nvPr/>
            </p:nvSpPr>
            <p:spPr>
              <a:xfrm>
                <a:off x="6888181" y="1890666"/>
                <a:ext cx="513028" cy="725786"/>
              </a:xfrm>
              <a:prstGeom prst="roundRect">
                <a:avLst>
                  <a:gd name="adj" fmla="val 9608"/>
                </a:avLst>
              </a:prstGeom>
              <a:solidFill>
                <a:sysClr val="window" lastClr="FFFFFF">
                  <a:lumMod val="85000"/>
                </a:sys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2" name="Rounded Rectangle 1551"/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3" name="Rounded Rectangle 110"/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68" name="Group 117"/>
            <p:cNvGrpSpPr/>
            <p:nvPr/>
          </p:nvGrpSpPr>
          <p:grpSpPr>
            <a:xfrm>
              <a:off x="2998511" y="1435733"/>
              <a:ext cx="1135268" cy="626933"/>
              <a:chOff x="6888180" y="1890666"/>
              <a:chExt cx="513029" cy="725786"/>
            </a:xfrm>
          </p:grpSpPr>
          <p:sp>
            <p:nvSpPr>
              <p:cNvPr id="1548" name="Rounded Rectangle 1547"/>
              <p:cNvSpPr/>
              <p:nvPr/>
            </p:nvSpPr>
            <p:spPr>
              <a:xfrm>
                <a:off x="6888181" y="1890666"/>
                <a:ext cx="513028" cy="725786"/>
              </a:xfrm>
              <a:prstGeom prst="roundRect">
                <a:avLst>
                  <a:gd name="adj" fmla="val 9608"/>
                </a:avLst>
              </a:prstGeom>
              <a:solidFill>
                <a:sysClr val="window" lastClr="FFFFFF">
                  <a:lumMod val="85000"/>
                </a:sys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9" name="Rounded Rectangle 1548"/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0" name="Rounded Rectangle 1549"/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69" name="Group 127"/>
            <p:cNvGrpSpPr/>
            <p:nvPr/>
          </p:nvGrpSpPr>
          <p:grpSpPr>
            <a:xfrm>
              <a:off x="2457613" y="1434466"/>
              <a:ext cx="443154" cy="626933"/>
              <a:chOff x="6888180" y="1890666"/>
              <a:chExt cx="513029" cy="725786"/>
            </a:xfrm>
          </p:grpSpPr>
          <p:sp>
            <p:nvSpPr>
              <p:cNvPr id="1545" name="Rounded Rectangle 1544"/>
              <p:cNvSpPr/>
              <p:nvPr/>
            </p:nvSpPr>
            <p:spPr>
              <a:xfrm>
                <a:off x="6888181" y="1890666"/>
                <a:ext cx="513028" cy="725786"/>
              </a:xfrm>
              <a:prstGeom prst="roundRect">
                <a:avLst>
                  <a:gd name="adj" fmla="val 9608"/>
                </a:avLst>
              </a:prstGeom>
              <a:solidFill>
                <a:sysClr val="window" lastClr="FFFFFF">
                  <a:lumMod val="85000"/>
                </a:sys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6" name="Rounded Rectangle 1545"/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7" name="Rounded Rectangle 1546"/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0" name="Group 348"/>
            <p:cNvGrpSpPr/>
            <p:nvPr/>
          </p:nvGrpSpPr>
          <p:grpSpPr>
            <a:xfrm>
              <a:off x="364022" y="1613313"/>
              <a:ext cx="6475189" cy="304238"/>
              <a:chOff x="571500" y="3061947"/>
              <a:chExt cx="7496176" cy="352209"/>
            </a:xfrm>
          </p:grpSpPr>
          <p:sp>
            <p:nvSpPr>
              <p:cNvPr id="1543" name="Freeform 1542"/>
              <p:cNvSpPr/>
              <p:nvPr/>
            </p:nvSpPr>
            <p:spPr>
              <a:xfrm>
                <a:off x="572991" y="3061947"/>
                <a:ext cx="7494685" cy="192555"/>
              </a:xfrm>
              <a:custGeom>
                <a:avLst/>
                <a:gdLst>
                  <a:gd name="connsiteX0" fmla="*/ 6867525 w 6917267"/>
                  <a:gd name="connsiteY0" fmla="*/ 304800 h 313267"/>
                  <a:gd name="connsiteX1" fmla="*/ 6867525 w 6917267"/>
                  <a:gd name="connsiteY1" fmla="*/ 44450 h 313267"/>
                  <a:gd name="connsiteX2" fmla="*/ 6569075 w 6917267"/>
                  <a:gd name="connsiteY2" fmla="*/ 38100 h 313267"/>
                  <a:gd name="connsiteX3" fmla="*/ 3559175 w 6917267"/>
                  <a:gd name="connsiteY3" fmla="*/ 298450 h 313267"/>
                  <a:gd name="connsiteX4" fmla="*/ 498475 w 6917267"/>
                  <a:gd name="connsiteY4" fmla="*/ 127000 h 313267"/>
                  <a:gd name="connsiteX5" fmla="*/ 568325 w 6917267"/>
                  <a:gd name="connsiteY5" fmla="*/ 133350 h 313267"/>
                  <a:gd name="connsiteX6" fmla="*/ 568325 w 6917267"/>
                  <a:gd name="connsiteY6" fmla="*/ 209550 h 313267"/>
                  <a:gd name="connsiteX7" fmla="*/ 568325 w 6917267"/>
                  <a:gd name="connsiteY7" fmla="*/ 266700 h 313267"/>
                  <a:gd name="connsiteX8" fmla="*/ 568325 w 6917267"/>
                  <a:gd name="connsiteY8" fmla="*/ 292100 h 313267"/>
                  <a:gd name="connsiteX9" fmla="*/ 568325 w 6917267"/>
                  <a:gd name="connsiteY9" fmla="*/ 304800 h 313267"/>
                  <a:gd name="connsiteX10" fmla="*/ 6867525 w 6917267"/>
                  <a:gd name="connsiteY10" fmla="*/ 3048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17267" h="313267">
                    <a:moveTo>
                      <a:pt x="6867525" y="304800"/>
                    </a:moveTo>
                    <a:cubicBezTo>
                      <a:pt x="6892396" y="196850"/>
                      <a:pt x="6917267" y="88900"/>
                      <a:pt x="6867525" y="44450"/>
                    </a:cubicBezTo>
                    <a:cubicBezTo>
                      <a:pt x="6817783" y="0"/>
                      <a:pt x="6569075" y="38100"/>
                      <a:pt x="6569075" y="38100"/>
                    </a:cubicBezTo>
                    <a:cubicBezTo>
                      <a:pt x="6017683" y="80433"/>
                      <a:pt x="4570942" y="283633"/>
                      <a:pt x="3559175" y="298450"/>
                    </a:cubicBezTo>
                    <a:cubicBezTo>
                      <a:pt x="2547408" y="313267"/>
                      <a:pt x="996950" y="154517"/>
                      <a:pt x="498475" y="127000"/>
                    </a:cubicBezTo>
                    <a:cubicBezTo>
                      <a:pt x="0" y="99483"/>
                      <a:pt x="556683" y="119592"/>
                      <a:pt x="568325" y="133350"/>
                    </a:cubicBezTo>
                    <a:cubicBezTo>
                      <a:pt x="579967" y="147108"/>
                      <a:pt x="568325" y="209550"/>
                      <a:pt x="568325" y="209550"/>
                    </a:cubicBezTo>
                    <a:lnTo>
                      <a:pt x="568325" y="266700"/>
                    </a:lnTo>
                    <a:lnTo>
                      <a:pt x="568325" y="292100"/>
                    </a:lnTo>
                    <a:lnTo>
                      <a:pt x="568325" y="304800"/>
                    </a:lnTo>
                    <a:lnTo>
                      <a:pt x="6867525" y="30480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4" name="Freeform 1543"/>
              <p:cNvSpPr/>
              <p:nvPr/>
            </p:nvSpPr>
            <p:spPr>
              <a:xfrm flipV="1">
                <a:off x="571500" y="3226262"/>
                <a:ext cx="7494685" cy="187894"/>
              </a:xfrm>
              <a:custGeom>
                <a:avLst/>
                <a:gdLst>
                  <a:gd name="connsiteX0" fmla="*/ 6867525 w 6917267"/>
                  <a:gd name="connsiteY0" fmla="*/ 304800 h 313267"/>
                  <a:gd name="connsiteX1" fmla="*/ 6867525 w 6917267"/>
                  <a:gd name="connsiteY1" fmla="*/ 44450 h 313267"/>
                  <a:gd name="connsiteX2" fmla="*/ 6569075 w 6917267"/>
                  <a:gd name="connsiteY2" fmla="*/ 38100 h 313267"/>
                  <a:gd name="connsiteX3" fmla="*/ 3559175 w 6917267"/>
                  <a:gd name="connsiteY3" fmla="*/ 298450 h 313267"/>
                  <a:gd name="connsiteX4" fmla="*/ 498475 w 6917267"/>
                  <a:gd name="connsiteY4" fmla="*/ 127000 h 313267"/>
                  <a:gd name="connsiteX5" fmla="*/ 568325 w 6917267"/>
                  <a:gd name="connsiteY5" fmla="*/ 133350 h 313267"/>
                  <a:gd name="connsiteX6" fmla="*/ 568325 w 6917267"/>
                  <a:gd name="connsiteY6" fmla="*/ 209550 h 313267"/>
                  <a:gd name="connsiteX7" fmla="*/ 568325 w 6917267"/>
                  <a:gd name="connsiteY7" fmla="*/ 266700 h 313267"/>
                  <a:gd name="connsiteX8" fmla="*/ 568325 w 6917267"/>
                  <a:gd name="connsiteY8" fmla="*/ 292100 h 313267"/>
                  <a:gd name="connsiteX9" fmla="*/ 568325 w 6917267"/>
                  <a:gd name="connsiteY9" fmla="*/ 304800 h 313267"/>
                  <a:gd name="connsiteX10" fmla="*/ 6867525 w 6917267"/>
                  <a:gd name="connsiteY10" fmla="*/ 3048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17267" h="313267">
                    <a:moveTo>
                      <a:pt x="6867525" y="304800"/>
                    </a:moveTo>
                    <a:cubicBezTo>
                      <a:pt x="6892396" y="196850"/>
                      <a:pt x="6917267" y="88900"/>
                      <a:pt x="6867525" y="44450"/>
                    </a:cubicBezTo>
                    <a:cubicBezTo>
                      <a:pt x="6817783" y="0"/>
                      <a:pt x="6569075" y="38100"/>
                      <a:pt x="6569075" y="38100"/>
                    </a:cubicBezTo>
                    <a:cubicBezTo>
                      <a:pt x="6017683" y="80433"/>
                      <a:pt x="4570942" y="283633"/>
                      <a:pt x="3559175" y="298450"/>
                    </a:cubicBezTo>
                    <a:cubicBezTo>
                      <a:pt x="2547408" y="313267"/>
                      <a:pt x="996950" y="154517"/>
                      <a:pt x="498475" y="127000"/>
                    </a:cubicBezTo>
                    <a:cubicBezTo>
                      <a:pt x="0" y="99483"/>
                      <a:pt x="556683" y="119592"/>
                      <a:pt x="568325" y="133350"/>
                    </a:cubicBezTo>
                    <a:cubicBezTo>
                      <a:pt x="579967" y="147108"/>
                      <a:pt x="568325" y="209550"/>
                      <a:pt x="568325" y="209550"/>
                    </a:cubicBezTo>
                    <a:lnTo>
                      <a:pt x="568325" y="266700"/>
                    </a:lnTo>
                    <a:lnTo>
                      <a:pt x="568325" y="292100"/>
                    </a:lnTo>
                    <a:lnTo>
                      <a:pt x="568325" y="304800"/>
                    </a:lnTo>
                    <a:lnTo>
                      <a:pt x="6867525" y="30480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71" name="Rounded Rectangle 1070"/>
            <p:cNvSpPr/>
            <p:nvPr/>
          </p:nvSpPr>
          <p:spPr>
            <a:xfrm>
              <a:off x="649959" y="1525872"/>
              <a:ext cx="249100" cy="443308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72" name="Group 155"/>
            <p:cNvGrpSpPr/>
            <p:nvPr/>
          </p:nvGrpSpPr>
          <p:grpSpPr>
            <a:xfrm>
              <a:off x="6910623" y="1614433"/>
              <a:ext cx="140263" cy="292856"/>
              <a:chOff x="6888180" y="1890666"/>
              <a:chExt cx="513029" cy="725786"/>
            </a:xfrm>
          </p:grpSpPr>
          <p:sp>
            <p:nvSpPr>
              <p:cNvPr id="1540" name="Rounded Rectangle 1539"/>
              <p:cNvSpPr/>
              <p:nvPr/>
            </p:nvSpPr>
            <p:spPr>
              <a:xfrm>
                <a:off x="6888181" y="1890666"/>
                <a:ext cx="513028" cy="725786"/>
              </a:xfrm>
              <a:prstGeom prst="roundRect">
                <a:avLst>
                  <a:gd name="adj" fmla="val 9608"/>
                </a:avLst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1" name="Rounded Rectangle 157"/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2" name="Rounded Rectangle 158"/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3" name="Group 178"/>
            <p:cNvGrpSpPr/>
            <p:nvPr/>
          </p:nvGrpSpPr>
          <p:grpSpPr>
            <a:xfrm>
              <a:off x="1405293" y="727818"/>
              <a:ext cx="4378744" cy="986353"/>
              <a:chOff x="1644731" y="2293819"/>
              <a:chExt cx="5333992" cy="897679"/>
            </a:xfrm>
          </p:grpSpPr>
          <p:sp>
            <p:nvSpPr>
              <p:cNvPr id="1536" name="Freeform 1535"/>
              <p:cNvSpPr/>
              <p:nvPr/>
            </p:nvSpPr>
            <p:spPr>
              <a:xfrm>
                <a:off x="1644731" y="2293819"/>
                <a:ext cx="5326083" cy="656111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7" name="Freeform 1536"/>
              <p:cNvSpPr/>
              <p:nvPr/>
            </p:nvSpPr>
            <p:spPr>
              <a:xfrm>
                <a:off x="1648690" y="2535388"/>
                <a:ext cx="5326083" cy="511637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8" name="Freeform 1537"/>
              <p:cNvSpPr/>
              <p:nvPr/>
            </p:nvSpPr>
            <p:spPr>
              <a:xfrm>
                <a:off x="1652640" y="2814452"/>
                <a:ext cx="5326083" cy="319654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9" name="Freeform 1538"/>
              <p:cNvSpPr/>
              <p:nvPr/>
            </p:nvSpPr>
            <p:spPr>
              <a:xfrm>
                <a:off x="1650652" y="3034145"/>
                <a:ext cx="5326083" cy="157353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74" name="Freeform 1073"/>
            <p:cNvSpPr/>
            <p:nvPr/>
          </p:nvSpPr>
          <p:spPr>
            <a:xfrm>
              <a:off x="1398796" y="1760889"/>
              <a:ext cx="4372250" cy="0"/>
            </a:xfrm>
            <a:custGeom>
              <a:avLst/>
              <a:gdLst>
                <a:gd name="connsiteX0" fmla="*/ 0 w 5326083"/>
                <a:gd name="connsiteY0" fmla="*/ 0 h 656112"/>
                <a:gd name="connsiteX1" fmla="*/ 2618509 w 5326083"/>
                <a:gd name="connsiteY1" fmla="*/ 653143 h 656112"/>
                <a:gd name="connsiteX2" fmla="*/ 5326083 w 5326083"/>
                <a:gd name="connsiteY2" fmla="*/ 17813 h 656112"/>
                <a:gd name="connsiteX0" fmla="*/ 0 w 5326083"/>
                <a:gd name="connsiteY0" fmla="*/ 0 h 17813"/>
                <a:gd name="connsiteX1" fmla="*/ 5326083 w 5326083"/>
                <a:gd name="connsiteY1" fmla="*/ 17813 h 1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6083" h="17813">
                  <a:moveTo>
                    <a:pt x="0" y="0"/>
                  </a:moveTo>
                  <a:lnTo>
                    <a:pt x="5326083" y="17813"/>
                  </a:lnTo>
                </a:path>
              </a:pathLst>
            </a:custGeom>
            <a:noFill/>
            <a:ln w="2540" cap="flat" cmpd="sng" algn="ctr">
              <a:solidFill>
                <a:sysClr val="windowText" lastClr="000000">
                  <a:lumMod val="95000"/>
                  <a:lumOff val="5000"/>
                  <a:alpha val="65000"/>
                </a:sysClr>
              </a:solidFill>
              <a:prstDash val="solid"/>
              <a:tailEnd type="stealth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75" name="Group 179"/>
            <p:cNvGrpSpPr/>
            <p:nvPr/>
          </p:nvGrpSpPr>
          <p:grpSpPr>
            <a:xfrm flipV="1">
              <a:off x="1398787" y="1786727"/>
              <a:ext cx="4378744" cy="986353"/>
              <a:chOff x="1644731" y="2293819"/>
              <a:chExt cx="5333992" cy="897679"/>
            </a:xfrm>
          </p:grpSpPr>
          <p:sp>
            <p:nvSpPr>
              <p:cNvPr id="1532" name="Freeform 1531"/>
              <p:cNvSpPr/>
              <p:nvPr/>
            </p:nvSpPr>
            <p:spPr>
              <a:xfrm>
                <a:off x="1644731" y="2293819"/>
                <a:ext cx="5326083" cy="656111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3" name="Freeform 1532"/>
              <p:cNvSpPr/>
              <p:nvPr/>
            </p:nvSpPr>
            <p:spPr>
              <a:xfrm>
                <a:off x="1648690" y="2535388"/>
                <a:ext cx="5326083" cy="511637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4" name="Freeform 1533"/>
              <p:cNvSpPr/>
              <p:nvPr/>
            </p:nvSpPr>
            <p:spPr>
              <a:xfrm>
                <a:off x="1652640" y="2814452"/>
                <a:ext cx="5326083" cy="319654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5" name="Freeform 1534"/>
              <p:cNvSpPr/>
              <p:nvPr/>
            </p:nvSpPr>
            <p:spPr>
              <a:xfrm>
                <a:off x="1650652" y="3034145"/>
                <a:ext cx="5326083" cy="157353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6" name="Group 219"/>
            <p:cNvGrpSpPr/>
            <p:nvPr/>
          </p:nvGrpSpPr>
          <p:grpSpPr>
            <a:xfrm>
              <a:off x="1813472" y="4419190"/>
              <a:ext cx="3513814" cy="469810"/>
              <a:chOff x="2302706" y="4856132"/>
              <a:chExt cx="3598501" cy="607436"/>
            </a:xfrm>
          </p:grpSpPr>
          <p:sp>
            <p:nvSpPr>
              <p:cNvPr id="1530" name="Freeform 209"/>
              <p:cNvSpPr/>
              <p:nvPr/>
            </p:nvSpPr>
            <p:spPr>
              <a:xfrm>
                <a:off x="2302706" y="4856132"/>
                <a:ext cx="1805049" cy="604539"/>
              </a:xfrm>
              <a:custGeom>
                <a:avLst/>
                <a:gdLst>
                  <a:gd name="connsiteX0" fmla="*/ 0 w 1805049"/>
                  <a:gd name="connsiteY0" fmla="*/ 741218 h 895598"/>
                  <a:gd name="connsiteX1" fmla="*/ 587829 w 1805049"/>
                  <a:gd name="connsiteY1" fmla="*/ 129639 h 895598"/>
                  <a:gd name="connsiteX2" fmla="*/ 1128156 w 1805049"/>
                  <a:gd name="connsiteY2" fmla="*/ 105888 h 895598"/>
                  <a:gd name="connsiteX3" fmla="*/ 1223159 w 1805049"/>
                  <a:gd name="connsiteY3" fmla="*/ 764969 h 895598"/>
                  <a:gd name="connsiteX4" fmla="*/ 1805049 w 1805049"/>
                  <a:gd name="connsiteY4" fmla="*/ 889660 h 895598"/>
                  <a:gd name="connsiteX0" fmla="*/ 0 w 1805049"/>
                  <a:gd name="connsiteY0" fmla="*/ 747377 h 938708"/>
                  <a:gd name="connsiteX1" fmla="*/ 587829 w 1805049"/>
                  <a:gd name="connsiteY1" fmla="*/ 135798 h 938708"/>
                  <a:gd name="connsiteX2" fmla="*/ 1128156 w 1805049"/>
                  <a:gd name="connsiteY2" fmla="*/ 112047 h 938708"/>
                  <a:gd name="connsiteX3" fmla="*/ 1223159 w 1805049"/>
                  <a:gd name="connsiteY3" fmla="*/ 808079 h 938708"/>
                  <a:gd name="connsiteX4" fmla="*/ 1805049 w 1805049"/>
                  <a:gd name="connsiteY4" fmla="*/ 895819 h 938708"/>
                  <a:gd name="connsiteX0" fmla="*/ 0 w 1805049"/>
                  <a:gd name="connsiteY0" fmla="*/ 747377 h 940511"/>
                  <a:gd name="connsiteX1" fmla="*/ 587829 w 1805049"/>
                  <a:gd name="connsiteY1" fmla="*/ 135798 h 940511"/>
                  <a:gd name="connsiteX2" fmla="*/ 1128156 w 1805049"/>
                  <a:gd name="connsiteY2" fmla="*/ 112047 h 940511"/>
                  <a:gd name="connsiteX3" fmla="*/ 1223159 w 1805049"/>
                  <a:gd name="connsiteY3" fmla="*/ 808079 h 940511"/>
                  <a:gd name="connsiteX4" fmla="*/ 1805049 w 1805049"/>
                  <a:gd name="connsiteY4" fmla="*/ 906638 h 940511"/>
                  <a:gd name="connsiteX0" fmla="*/ 0 w 1805049"/>
                  <a:gd name="connsiteY0" fmla="*/ 747377 h 940511"/>
                  <a:gd name="connsiteX1" fmla="*/ 587829 w 1805049"/>
                  <a:gd name="connsiteY1" fmla="*/ 135798 h 940511"/>
                  <a:gd name="connsiteX2" fmla="*/ 1128156 w 1805049"/>
                  <a:gd name="connsiteY2" fmla="*/ 112047 h 940511"/>
                  <a:gd name="connsiteX3" fmla="*/ 1223159 w 1805049"/>
                  <a:gd name="connsiteY3" fmla="*/ 808079 h 940511"/>
                  <a:gd name="connsiteX4" fmla="*/ 1805049 w 1805049"/>
                  <a:gd name="connsiteY4" fmla="*/ 906638 h 9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5049" h="940511">
                    <a:moveTo>
                      <a:pt x="0" y="747377"/>
                    </a:moveTo>
                    <a:cubicBezTo>
                      <a:pt x="199901" y="494531"/>
                      <a:pt x="399803" y="241686"/>
                      <a:pt x="587829" y="135798"/>
                    </a:cubicBezTo>
                    <a:cubicBezTo>
                      <a:pt x="775855" y="29910"/>
                      <a:pt x="1022268" y="0"/>
                      <a:pt x="1128156" y="112047"/>
                    </a:cubicBezTo>
                    <a:cubicBezTo>
                      <a:pt x="1234044" y="224094"/>
                      <a:pt x="1110344" y="675647"/>
                      <a:pt x="1223159" y="808079"/>
                    </a:cubicBezTo>
                    <a:cubicBezTo>
                      <a:pt x="1335974" y="940511"/>
                      <a:pt x="1570512" y="893380"/>
                      <a:pt x="1805049" y="906638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1" name="Freeform 1530"/>
              <p:cNvSpPr/>
              <p:nvPr/>
            </p:nvSpPr>
            <p:spPr>
              <a:xfrm flipH="1">
                <a:off x="4096158" y="4859029"/>
                <a:ext cx="1805049" cy="604539"/>
              </a:xfrm>
              <a:custGeom>
                <a:avLst/>
                <a:gdLst>
                  <a:gd name="connsiteX0" fmla="*/ 0 w 1805049"/>
                  <a:gd name="connsiteY0" fmla="*/ 741218 h 895598"/>
                  <a:gd name="connsiteX1" fmla="*/ 587829 w 1805049"/>
                  <a:gd name="connsiteY1" fmla="*/ 129639 h 895598"/>
                  <a:gd name="connsiteX2" fmla="*/ 1128156 w 1805049"/>
                  <a:gd name="connsiteY2" fmla="*/ 105888 h 895598"/>
                  <a:gd name="connsiteX3" fmla="*/ 1223159 w 1805049"/>
                  <a:gd name="connsiteY3" fmla="*/ 764969 h 895598"/>
                  <a:gd name="connsiteX4" fmla="*/ 1805049 w 1805049"/>
                  <a:gd name="connsiteY4" fmla="*/ 889660 h 895598"/>
                  <a:gd name="connsiteX0" fmla="*/ 0 w 1805049"/>
                  <a:gd name="connsiteY0" fmla="*/ 747377 h 938708"/>
                  <a:gd name="connsiteX1" fmla="*/ 587829 w 1805049"/>
                  <a:gd name="connsiteY1" fmla="*/ 135798 h 938708"/>
                  <a:gd name="connsiteX2" fmla="*/ 1128156 w 1805049"/>
                  <a:gd name="connsiteY2" fmla="*/ 112047 h 938708"/>
                  <a:gd name="connsiteX3" fmla="*/ 1223159 w 1805049"/>
                  <a:gd name="connsiteY3" fmla="*/ 808079 h 938708"/>
                  <a:gd name="connsiteX4" fmla="*/ 1805049 w 1805049"/>
                  <a:gd name="connsiteY4" fmla="*/ 895819 h 938708"/>
                  <a:gd name="connsiteX0" fmla="*/ 0 w 1805049"/>
                  <a:gd name="connsiteY0" fmla="*/ 747377 h 940511"/>
                  <a:gd name="connsiteX1" fmla="*/ 587829 w 1805049"/>
                  <a:gd name="connsiteY1" fmla="*/ 135798 h 940511"/>
                  <a:gd name="connsiteX2" fmla="*/ 1128156 w 1805049"/>
                  <a:gd name="connsiteY2" fmla="*/ 112047 h 940511"/>
                  <a:gd name="connsiteX3" fmla="*/ 1223159 w 1805049"/>
                  <a:gd name="connsiteY3" fmla="*/ 808079 h 940511"/>
                  <a:gd name="connsiteX4" fmla="*/ 1805049 w 1805049"/>
                  <a:gd name="connsiteY4" fmla="*/ 906638 h 940511"/>
                  <a:gd name="connsiteX0" fmla="*/ 0 w 1805049"/>
                  <a:gd name="connsiteY0" fmla="*/ 747377 h 940511"/>
                  <a:gd name="connsiteX1" fmla="*/ 587829 w 1805049"/>
                  <a:gd name="connsiteY1" fmla="*/ 135798 h 940511"/>
                  <a:gd name="connsiteX2" fmla="*/ 1128156 w 1805049"/>
                  <a:gd name="connsiteY2" fmla="*/ 112047 h 940511"/>
                  <a:gd name="connsiteX3" fmla="*/ 1223159 w 1805049"/>
                  <a:gd name="connsiteY3" fmla="*/ 808079 h 940511"/>
                  <a:gd name="connsiteX4" fmla="*/ 1805049 w 1805049"/>
                  <a:gd name="connsiteY4" fmla="*/ 906638 h 9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5049" h="940511">
                    <a:moveTo>
                      <a:pt x="0" y="747377"/>
                    </a:moveTo>
                    <a:cubicBezTo>
                      <a:pt x="199901" y="494531"/>
                      <a:pt x="399803" y="241686"/>
                      <a:pt x="587829" y="135798"/>
                    </a:cubicBezTo>
                    <a:cubicBezTo>
                      <a:pt x="775855" y="29910"/>
                      <a:pt x="1022268" y="0"/>
                      <a:pt x="1128156" y="112047"/>
                    </a:cubicBezTo>
                    <a:cubicBezTo>
                      <a:pt x="1234044" y="224094"/>
                      <a:pt x="1110344" y="675647"/>
                      <a:pt x="1223159" y="808079"/>
                    </a:cubicBezTo>
                    <a:cubicBezTo>
                      <a:pt x="1335974" y="940511"/>
                      <a:pt x="1570512" y="893380"/>
                      <a:pt x="1805049" y="906638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7" name="Group 227"/>
            <p:cNvGrpSpPr>
              <a:grpSpLocks noChangeAspect="1"/>
            </p:cNvGrpSpPr>
            <p:nvPr/>
          </p:nvGrpSpPr>
          <p:grpSpPr>
            <a:xfrm>
              <a:off x="1692117" y="3850259"/>
              <a:ext cx="123218" cy="214944"/>
              <a:chOff x="3336202" y="5744424"/>
              <a:chExt cx="420986" cy="734384"/>
            </a:xfrm>
          </p:grpSpPr>
          <p:sp>
            <p:nvSpPr>
              <p:cNvPr id="1527" name="Oval 1526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8" name="Oval 1527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9" name="Oval 1528"/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8" name="Group 228"/>
            <p:cNvGrpSpPr>
              <a:grpSpLocks noChangeAspect="1"/>
            </p:cNvGrpSpPr>
            <p:nvPr/>
          </p:nvGrpSpPr>
          <p:grpSpPr>
            <a:xfrm rot="17618759">
              <a:off x="1836593" y="3982773"/>
              <a:ext cx="123218" cy="191672"/>
              <a:chOff x="3336202" y="5744424"/>
              <a:chExt cx="420986" cy="654867"/>
            </a:xfrm>
          </p:grpSpPr>
          <p:sp>
            <p:nvSpPr>
              <p:cNvPr id="1524" name="Oval 1523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5" name="Oval 230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6" name="Oval 231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79" name="Group 232"/>
            <p:cNvGrpSpPr>
              <a:grpSpLocks noChangeAspect="1"/>
            </p:cNvGrpSpPr>
            <p:nvPr/>
          </p:nvGrpSpPr>
          <p:grpSpPr>
            <a:xfrm rot="17618759">
              <a:off x="1672650" y="4141998"/>
              <a:ext cx="156515" cy="226667"/>
              <a:chOff x="3222430" y="5744424"/>
              <a:chExt cx="534758" cy="774420"/>
            </a:xfrm>
          </p:grpSpPr>
          <p:sp>
            <p:nvSpPr>
              <p:cNvPr id="1521" name="Oval 233"/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2" name="Oval 1521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3" name="Oval 1522"/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80" name="Group 236"/>
            <p:cNvGrpSpPr>
              <a:grpSpLocks noChangeAspect="1"/>
            </p:cNvGrpSpPr>
            <p:nvPr/>
          </p:nvGrpSpPr>
          <p:grpSpPr>
            <a:xfrm rot="14937451">
              <a:off x="1904839" y="3813701"/>
              <a:ext cx="123218" cy="191672"/>
              <a:chOff x="3336202" y="5744424"/>
              <a:chExt cx="420986" cy="654867"/>
            </a:xfrm>
          </p:grpSpPr>
          <p:sp>
            <p:nvSpPr>
              <p:cNvPr id="1518" name="Oval 1517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9" name="Oval 1518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0" name="Oval 1519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81" name="Group 257"/>
            <p:cNvGrpSpPr/>
            <p:nvPr/>
          </p:nvGrpSpPr>
          <p:grpSpPr>
            <a:xfrm rot="15937221">
              <a:off x="2121160" y="3957981"/>
              <a:ext cx="368940" cy="344684"/>
              <a:chOff x="3878061" y="6213695"/>
              <a:chExt cx="502467" cy="469432"/>
            </a:xfrm>
          </p:grpSpPr>
          <p:grpSp>
            <p:nvGrpSpPr>
              <p:cNvPr id="1503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515" name="Oval 1514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Oval 1515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Oval 1516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4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512" name="Oval 1511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Oval 1512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Oval 1513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5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509" name="Oval 265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0" name="Oval 266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Oval 267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oup 252"/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1507" name="Oval 1506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08" name="Oval 1507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82" name="Group 278"/>
            <p:cNvGrpSpPr>
              <a:grpSpLocks noChangeAspect="1"/>
            </p:cNvGrpSpPr>
            <p:nvPr/>
          </p:nvGrpSpPr>
          <p:grpSpPr>
            <a:xfrm rot="15975965">
              <a:off x="1978567" y="4123087"/>
              <a:ext cx="117475" cy="223276"/>
              <a:chOff x="3336202" y="5636452"/>
              <a:chExt cx="401370" cy="762839"/>
            </a:xfrm>
          </p:grpSpPr>
          <p:sp>
            <p:nvSpPr>
              <p:cNvPr id="1500" name="Oval 279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1" name="Oval 280"/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2" name="Oval 281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83" name="Group 282"/>
            <p:cNvGrpSpPr>
              <a:grpSpLocks noChangeAspect="1"/>
            </p:cNvGrpSpPr>
            <p:nvPr/>
          </p:nvGrpSpPr>
          <p:grpSpPr>
            <a:xfrm rot="234534">
              <a:off x="2013415" y="3972342"/>
              <a:ext cx="123218" cy="191671"/>
              <a:chOff x="3336202" y="5744424"/>
              <a:chExt cx="420986" cy="654867"/>
            </a:xfrm>
          </p:grpSpPr>
          <p:sp>
            <p:nvSpPr>
              <p:cNvPr id="1497" name="Oval 1496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8" name="Oval 1497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9" name="Oval 1498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84" name="Group 286"/>
            <p:cNvGrpSpPr>
              <a:grpSpLocks noChangeAspect="1"/>
            </p:cNvGrpSpPr>
            <p:nvPr/>
          </p:nvGrpSpPr>
          <p:grpSpPr>
            <a:xfrm>
              <a:off x="2827745" y="3859122"/>
              <a:ext cx="123218" cy="214944"/>
              <a:chOff x="3336202" y="5744424"/>
              <a:chExt cx="420986" cy="734384"/>
            </a:xfrm>
          </p:grpSpPr>
          <p:sp>
            <p:nvSpPr>
              <p:cNvPr id="1494" name="Oval 1493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5" name="Oval 1494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6" name="Oval 1495"/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85" name="Group 290"/>
            <p:cNvGrpSpPr>
              <a:grpSpLocks noChangeAspect="1"/>
            </p:cNvGrpSpPr>
            <p:nvPr/>
          </p:nvGrpSpPr>
          <p:grpSpPr>
            <a:xfrm rot="17618759">
              <a:off x="2992826" y="3971031"/>
              <a:ext cx="123218" cy="191672"/>
              <a:chOff x="3336202" y="5744424"/>
              <a:chExt cx="420986" cy="654867"/>
            </a:xfrm>
          </p:grpSpPr>
          <p:sp>
            <p:nvSpPr>
              <p:cNvPr id="1491" name="Oval 1490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2" name="Oval 1491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3" name="Oval 1492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86" name="Group 294"/>
            <p:cNvGrpSpPr>
              <a:grpSpLocks noChangeAspect="1"/>
            </p:cNvGrpSpPr>
            <p:nvPr/>
          </p:nvGrpSpPr>
          <p:grpSpPr>
            <a:xfrm rot="17618759">
              <a:off x="2808279" y="4047840"/>
              <a:ext cx="156515" cy="226667"/>
              <a:chOff x="3222430" y="5744424"/>
              <a:chExt cx="534758" cy="774420"/>
            </a:xfrm>
          </p:grpSpPr>
          <p:sp>
            <p:nvSpPr>
              <p:cNvPr id="1488" name="Oval 1487"/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9" name="Oval 1488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0" name="Oval 1489"/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87" name="Group 298"/>
            <p:cNvGrpSpPr>
              <a:grpSpLocks noChangeAspect="1"/>
            </p:cNvGrpSpPr>
            <p:nvPr/>
          </p:nvGrpSpPr>
          <p:grpSpPr>
            <a:xfrm rot="14937451">
              <a:off x="3040468" y="3822564"/>
              <a:ext cx="123218" cy="191672"/>
              <a:chOff x="3336202" y="5744424"/>
              <a:chExt cx="420986" cy="654867"/>
            </a:xfrm>
          </p:grpSpPr>
          <p:sp>
            <p:nvSpPr>
              <p:cNvPr id="1485" name="Oval 1484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6" name="Oval 1485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7" name="Oval 1486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88" name="Group 302"/>
            <p:cNvGrpSpPr/>
            <p:nvPr/>
          </p:nvGrpSpPr>
          <p:grpSpPr>
            <a:xfrm rot="15937221">
              <a:off x="2371396" y="3888815"/>
              <a:ext cx="416581" cy="344684"/>
              <a:chOff x="3878061" y="6213695"/>
              <a:chExt cx="567351" cy="469432"/>
            </a:xfrm>
          </p:grpSpPr>
          <p:grpSp>
            <p:nvGrpSpPr>
              <p:cNvPr id="1469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482" name="Oval 1481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Oval 1482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4" name="Oval 1483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70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479" name="Oval 313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Oval 1479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Oval 1480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71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476" name="Oval 310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Oval 311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Oval 312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72" name="Group 252"/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473" name="Oval 1472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Oval 1473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Oval 1474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89" name="Group 319"/>
            <p:cNvGrpSpPr/>
            <p:nvPr/>
          </p:nvGrpSpPr>
          <p:grpSpPr>
            <a:xfrm rot="15937221">
              <a:off x="3256789" y="3870691"/>
              <a:ext cx="368940" cy="344684"/>
              <a:chOff x="3878061" y="6213695"/>
              <a:chExt cx="502467" cy="469432"/>
            </a:xfrm>
          </p:grpSpPr>
          <p:grpSp>
            <p:nvGrpSpPr>
              <p:cNvPr id="1454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466" name="Oval 1465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7" name="Oval 1466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Oval 1467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5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463" name="Oval 1462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4" name="Oval 1463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5" name="Oval 1464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6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460" name="Oval 1459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Oval 1460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2" name="Oval 1461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7" name="Group 252"/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1458" name="Oval 1457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Oval 1458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90" name="Group 335"/>
            <p:cNvGrpSpPr>
              <a:grpSpLocks noChangeAspect="1"/>
            </p:cNvGrpSpPr>
            <p:nvPr/>
          </p:nvGrpSpPr>
          <p:grpSpPr>
            <a:xfrm rot="20048937">
              <a:off x="2688338" y="3853199"/>
              <a:ext cx="184873" cy="135959"/>
              <a:chOff x="3336202" y="5934775"/>
              <a:chExt cx="631645" cy="464516"/>
            </a:xfrm>
          </p:grpSpPr>
          <p:sp>
            <p:nvSpPr>
              <p:cNvPr id="1451" name="Oval 1450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2" name="Oval 1451"/>
              <p:cNvSpPr>
                <a:spLocks noChangeAspect="1"/>
              </p:cNvSpPr>
              <p:nvPr/>
            </p:nvSpPr>
            <p:spPr>
              <a:xfrm>
                <a:off x="3750561" y="5934775"/>
                <a:ext cx="217286" cy="221808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3" name="Oval 1452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1" name="Group 339"/>
            <p:cNvGrpSpPr>
              <a:grpSpLocks noChangeAspect="1"/>
            </p:cNvGrpSpPr>
            <p:nvPr/>
          </p:nvGrpSpPr>
          <p:grpSpPr>
            <a:xfrm rot="15975965">
              <a:off x="3114196" y="4063268"/>
              <a:ext cx="117475" cy="223276"/>
              <a:chOff x="3336202" y="5636452"/>
              <a:chExt cx="401370" cy="762839"/>
            </a:xfrm>
          </p:grpSpPr>
          <p:sp>
            <p:nvSpPr>
              <p:cNvPr id="1448" name="Oval 1447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9" name="Oval 341"/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0" name="Oval 342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2" name="Group 343"/>
            <p:cNvGrpSpPr>
              <a:grpSpLocks noChangeAspect="1"/>
            </p:cNvGrpSpPr>
            <p:nvPr/>
          </p:nvGrpSpPr>
          <p:grpSpPr>
            <a:xfrm rot="234534">
              <a:off x="3149043" y="3871315"/>
              <a:ext cx="123218" cy="191671"/>
              <a:chOff x="3336202" y="5744424"/>
              <a:chExt cx="420986" cy="654867"/>
            </a:xfrm>
          </p:grpSpPr>
          <p:sp>
            <p:nvSpPr>
              <p:cNvPr id="1445" name="Oval 344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6" name="Oval 1445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7" name="Oval 1446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3" name="Group 227"/>
            <p:cNvGrpSpPr>
              <a:grpSpLocks noChangeAspect="1"/>
            </p:cNvGrpSpPr>
            <p:nvPr/>
          </p:nvGrpSpPr>
          <p:grpSpPr>
            <a:xfrm>
              <a:off x="4014756" y="3844537"/>
              <a:ext cx="123218" cy="214944"/>
              <a:chOff x="3336202" y="5744424"/>
              <a:chExt cx="420986" cy="734384"/>
            </a:xfrm>
          </p:grpSpPr>
          <p:sp>
            <p:nvSpPr>
              <p:cNvPr id="1442" name="Oval 1441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3" name="Oval 1442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4" name="Oval 1443"/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4" name="Group 228"/>
            <p:cNvGrpSpPr>
              <a:grpSpLocks noChangeAspect="1"/>
            </p:cNvGrpSpPr>
            <p:nvPr/>
          </p:nvGrpSpPr>
          <p:grpSpPr>
            <a:xfrm rot="17618759">
              <a:off x="4179837" y="3956446"/>
              <a:ext cx="123218" cy="191672"/>
              <a:chOff x="3336202" y="5744424"/>
              <a:chExt cx="420986" cy="654867"/>
            </a:xfrm>
          </p:grpSpPr>
          <p:sp>
            <p:nvSpPr>
              <p:cNvPr id="1439" name="Oval 1438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0" name="Oval 1439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1" name="Oval 1440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5" name="Group 232"/>
            <p:cNvGrpSpPr>
              <a:grpSpLocks noChangeAspect="1"/>
            </p:cNvGrpSpPr>
            <p:nvPr/>
          </p:nvGrpSpPr>
          <p:grpSpPr>
            <a:xfrm rot="17618759">
              <a:off x="3995290" y="4033255"/>
              <a:ext cx="156515" cy="226667"/>
              <a:chOff x="3222430" y="5744424"/>
              <a:chExt cx="534758" cy="774420"/>
            </a:xfrm>
          </p:grpSpPr>
          <p:sp>
            <p:nvSpPr>
              <p:cNvPr id="1436" name="Oval 1435"/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7" name="Oval 1436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8" name="Oval 1437"/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6" name="Group 236"/>
            <p:cNvGrpSpPr>
              <a:grpSpLocks noChangeAspect="1"/>
            </p:cNvGrpSpPr>
            <p:nvPr/>
          </p:nvGrpSpPr>
          <p:grpSpPr>
            <a:xfrm rot="14937451">
              <a:off x="4227479" y="3807979"/>
              <a:ext cx="123218" cy="191672"/>
              <a:chOff x="3336202" y="5744424"/>
              <a:chExt cx="420986" cy="654867"/>
            </a:xfrm>
          </p:grpSpPr>
          <p:sp>
            <p:nvSpPr>
              <p:cNvPr id="1433" name="Oval 1432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4" name="Oval 1433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5" name="Oval 1434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7" name="Group 256"/>
            <p:cNvGrpSpPr/>
            <p:nvPr/>
          </p:nvGrpSpPr>
          <p:grpSpPr>
            <a:xfrm rot="15937221">
              <a:off x="3558407" y="3846758"/>
              <a:ext cx="416581" cy="344684"/>
              <a:chOff x="3878061" y="6213695"/>
              <a:chExt cx="567351" cy="469432"/>
            </a:xfrm>
          </p:grpSpPr>
          <p:grpSp>
            <p:nvGrpSpPr>
              <p:cNvPr id="1417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430" name="Oval 1429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Oval 1430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Oval 1431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8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427" name="Oval 1426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Oval 1427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9" name="Oval 1428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9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424" name="Oval 1423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5" name="Oval 1424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6" name="Oval 1425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0" name="Group 252"/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421" name="Oval 1420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2" name="Oval 1421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3" name="Oval 1422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98" name="Group 257"/>
            <p:cNvGrpSpPr/>
            <p:nvPr/>
          </p:nvGrpSpPr>
          <p:grpSpPr>
            <a:xfrm rot="15937221">
              <a:off x="4443799" y="3931655"/>
              <a:ext cx="368940" cy="344684"/>
              <a:chOff x="3878061" y="6213695"/>
              <a:chExt cx="502467" cy="469432"/>
            </a:xfrm>
          </p:grpSpPr>
          <p:grpSp>
            <p:nvGrpSpPr>
              <p:cNvPr id="1402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414" name="Oval 1413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5" name="Oval 1414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6" name="Oval 1415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411" name="Oval 1410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2" name="Oval 1411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3" name="Oval 1412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408" name="Oval 1407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9" name="Oval 1408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0" name="Oval 1409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oup 252"/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1406" name="Oval 1405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7" name="Oval 1406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99" name="Group 274"/>
            <p:cNvGrpSpPr>
              <a:grpSpLocks noChangeAspect="1"/>
            </p:cNvGrpSpPr>
            <p:nvPr/>
          </p:nvGrpSpPr>
          <p:grpSpPr>
            <a:xfrm rot="20048937">
              <a:off x="3894740" y="3857494"/>
              <a:ext cx="117473" cy="193773"/>
              <a:chOff x="3336202" y="5961707"/>
              <a:chExt cx="401370" cy="662052"/>
            </a:xfrm>
          </p:grpSpPr>
          <p:sp>
            <p:nvSpPr>
              <p:cNvPr id="1399" name="Oval 1398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0" name="Oval 1399"/>
              <p:cNvSpPr>
                <a:spLocks noChangeAspect="1"/>
              </p:cNvSpPr>
              <p:nvPr/>
            </p:nvSpPr>
            <p:spPr>
              <a:xfrm>
                <a:off x="3360244" y="6401948"/>
                <a:ext cx="217289" cy="221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1" name="Oval 1400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0" name="Group 278"/>
            <p:cNvGrpSpPr>
              <a:grpSpLocks noChangeAspect="1"/>
            </p:cNvGrpSpPr>
            <p:nvPr/>
          </p:nvGrpSpPr>
          <p:grpSpPr>
            <a:xfrm rot="15975965">
              <a:off x="4301207" y="4048683"/>
              <a:ext cx="117475" cy="223276"/>
              <a:chOff x="3336202" y="5636452"/>
              <a:chExt cx="401370" cy="762839"/>
            </a:xfrm>
          </p:grpSpPr>
          <p:sp>
            <p:nvSpPr>
              <p:cNvPr id="1396" name="Oval 1395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7" name="Oval 1396"/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8" name="Oval 1397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1" name="Group 282"/>
            <p:cNvGrpSpPr>
              <a:grpSpLocks noChangeAspect="1"/>
            </p:cNvGrpSpPr>
            <p:nvPr/>
          </p:nvGrpSpPr>
          <p:grpSpPr>
            <a:xfrm rot="234534">
              <a:off x="4336054" y="3856730"/>
              <a:ext cx="123218" cy="191671"/>
              <a:chOff x="3336202" y="5744424"/>
              <a:chExt cx="420986" cy="654867"/>
            </a:xfrm>
          </p:grpSpPr>
          <p:sp>
            <p:nvSpPr>
              <p:cNvPr id="1393" name="Oval 1392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4" name="Oval 1393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5" name="Oval 1394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2" name="Group 286"/>
            <p:cNvGrpSpPr>
              <a:grpSpLocks noChangeAspect="1"/>
            </p:cNvGrpSpPr>
            <p:nvPr/>
          </p:nvGrpSpPr>
          <p:grpSpPr>
            <a:xfrm>
              <a:off x="5150385" y="3853399"/>
              <a:ext cx="123218" cy="214944"/>
              <a:chOff x="3336202" y="5744424"/>
              <a:chExt cx="420986" cy="734384"/>
            </a:xfrm>
          </p:grpSpPr>
          <p:sp>
            <p:nvSpPr>
              <p:cNvPr id="1390" name="Oval 1389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1" name="Oval 1390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2" name="Oval 1391"/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3" name="Group 294"/>
            <p:cNvGrpSpPr>
              <a:grpSpLocks noChangeAspect="1"/>
            </p:cNvGrpSpPr>
            <p:nvPr/>
          </p:nvGrpSpPr>
          <p:grpSpPr>
            <a:xfrm rot="17618759">
              <a:off x="5144655" y="4200083"/>
              <a:ext cx="156515" cy="226667"/>
              <a:chOff x="3222430" y="5744424"/>
              <a:chExt cx="534758" cy="774420"/>
            </a:xfrm>
          </p:grpSpPr>
          <p:sp>
            <p:nvSpPr>
              <p:cNvPr id="1387" name="Oval 1386"/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8" name="Oval 1387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9" name="Oval 1388"/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4" name="Group 302"/>
            <p:cNvGrpSpPr/>
            <p:nvPr/>
          </p:nvGrpSpPr>
          <p:grpSpPr>
            <a:xfrm rot="15937221">
              <a:off x="4694036" y="3999850"/>
              <a:ext cx="416581" cy="344684"/>
              <a:chOff x="3878061" y="6213695"/>
              <a:chExt cx="567351" cy="469432"/>
            </a:xfrm>
          </p:grpSpPr>
          <p:grpSp>
            <p:nvGrpSpPr>
              <p:cNvPr id="1371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384" name="Oval 1383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85" name="Oval 1384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86" name="Oval 1385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2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381" name="Oval 1380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82" name="Oval 1381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83" name="Oval 1382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3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378" name="Oval 1377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9" name="Oval 1378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80" name="Oval 1379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4" name="Group 252"/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375" name="Oval 1374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6" name="Oval 1375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7" name="Oval 1376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05" name="Group 335"/>
            <p:cNvGrpSpPr>
              <a:grpSpLocks noChangeAspect="1"/>
            </p:cNvGrpSpPr>
            <p:nvPr/>
          </p:nvGrpSpPr>
          <p:grpSpPr>
            <a:xfrm rot="20048937">
              <a:off x="4901089" y="3847476"/>
              <a:ext cx="184873" cy="135959"/>
              <a:chOff x="3336202" y="5934775"/>
              <a:chExt cx="631645" cy="464516"/>
            </a:xfrm>
          </p:grpSpPr>
          <p:sp>
            <p:nvSpPr>
              <p:cNvPr id="1368" name="Oval 1367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9" name="Oval 1368"/>
              <p:cNvSpPr>
                <a:spLocks noChangeAspect="1"/>
              </p:cNvSpPr>
              <p:nvPr/>
            </p:nvSpPr>
            <p:spPr>
              <a:xfrm>
                <a:off x="3750561" y="5934775"/>
                <a:ext cx="217286" cy="221808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0" name="Oval 1369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oup 227"/>
            <p:cNvGrpSpPr>
              <a:grpSpLocks noChangeAspect="1"/>
            </p:cNvGrpSpPr>
            <p:nvPr/>
          </p:nvGrpSpPr>
          <p:grpSpPr>
            <a:xfrm rot="10800000">
              <a:off x="2968110" y="3822742"/>
              <a:ext cx="123218" cy="214944"/>
              <a:chOff x="3336202" y="5744424"/>
              <a:chExt cx="420986" cy="734384"/>
            </a:xfrm>
          </p:grpSpPr>
          <p:sp>
            <p:nvSpPr>
              <p:cNvPr id="1365" name="Oval 1364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6" name="Oval 1365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7" name="Oval 1366"/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oup 228"/>
            <p:cNvGrpSpPr>
              <a:grpSpLocks noChangeAspect="1"/>
            </p:cNvGrpSpPr>
            <p:nvPr/>
          </p:nvGrpSpPr>
          <p:grpSpPr>
            <a:xfrm rot="6818759">
              <a:off x="2803030" y="3734106"/>
              <a:ext cx="123218" cy="191672"/>
              <a:chOff x="3336202" y="5744424"/>
              <a:chExt cx="420986" cy="654867"/>
            </a:xfrm>
          </p:grpSpPr>
          <p:sp>
            <p:nvSpPr>
              <p:cNvPr id="1362" name="Oval 1361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3" name="Oval 1362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4" name="Oval 1363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oup 232"/>
            <p:cNvGrpSpPr>
              <a:grpSpLocks noChangeAspect="1"/>
            </p:cNvGrpSpPr>
            <p:nvPr/>
          </p:nvGrpSpPr>
          <p:grpSpPr>
            <a:xfrm rot="6818759">
              <a:off x="2954280" y="3622302"/>
              <a:ext cx="156515" cy="226667"/>
              <a:chOff x="3222430" y="5744424"/>
              <a:chExt cx="534758" cy="774420"/>
            </a:xfrm>
          </p:grpSpPr>
          <p:sp>
            <p:nvSpPr>
              <p:cNvPr id="1359" name="Oval 1358"/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0" name="Oval 1359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1" name="Oval 1360"/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09" name="Group 236"/>
            <p:cNvGrpSpPr>
              <a:grpSpLocks noChangeAspect="1"/>
            </p:cNvGrpSpPr>
            <p:nvPr/>
          </p:nvGrpSpPr>
          <p:grpSpPr>
            <a:xfrm rot="4137451">
              <a:off x="2755387" y="3882573"/>
              <a:ext cx="123218" cy="191672"/>
              <a:chOff x="3336202" y="5744424"/>
              <a:chExt cx="420986" cy="654867"/>
            </a:xfrm>
          </p:grpSpPr>
          <p:sp>
            <p:nvSpPr>
              <p:cNvPr id="1356" name="Oval 1355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7" name="Oval 1356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8" name="Oval 1357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0" name="Group 256"/>
            <p:cNvGrpSpPr/>
            <p:nvPr/>
          </p:nvGrpSpPr>
          <p:grpSpPr>
            <a:xfrm rot="5137221">
              <a:off x="3131095" y="3690781"/>
              <a:ext cx="416581" cy="344684"/>
              <a:chOff x="3878061" y="6213695"/>
              <a:chExt cx="567351" cy="469432"/>
            </a:xfrm>
          </p:grpSpPr>
          <p:grpSp>
            <p:nvGrpSpPr>
              <p:cNvPr id="1340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353" name="Oval 1352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4" name="Oval 1353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5" name="Oval 1354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1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350" name="Oval 1349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1" name="Oval 1350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2" name="Oval 1351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2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347" name="Oval 1346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8" name="Oval 1347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9" name="Oval 1348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3" name="Group 252"/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344" name="Oval 1343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5" name="Oval 1344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6" name="Oval 1345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11" name="Group 257"/>
            <p:cNvGrpSpPr/>
            <p:nvPr/>
          </p:nvGrpSpPr>
          <p:grpSpPr>
            <a:xfrm rot="5137221">
              <a:off x="2293344" y="3633356"/>
              <a:ext cx="368940" cy="344684"/>
              <a:chOff x="3878061" y="6213695"/>
              <a:chExt cx="502467" cy="469432"/>
            </a:xfrm>
          </p:grpSpPr>
          <p:grpSp>
            <p:nvGrpSpPr>
              <p:cNvPr id="1325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337" name="Oval 1336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Oval 1337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Oval 1338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6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334" name="Oval 1333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5" name="Oval 1334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6" name="Oval 1335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7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331" name="Oval 1330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2" name="Oval 1331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3" name="Oval 1332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8" name="Group 252"/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1329" name="Oval 1328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0" name="Oval 1329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12" name="Group 274"/>
            <p:cNvGrpSpPr>
              <a:grpSpLocks noChangeAspect="1"/>
            </p:cNvGrpSpPr>
            <p:nvPr/>
          </p:nvGrpSpPr>
          <p:grpSpPr>
            <a:xfrm rot="9248937">
              <a:off x="3093871" y="3830957"/>
              <a:ext cx="117473" cy="193773"/>
              <a:chOff x="3336202" y="5961707"/>
              <a:chExt cx="401370" cy="662052"/>
            </a:xfrm>
          </p:grpSpPr>
          <p:sp>
            <p:nvSpPr>
              <p:cNvPr id="1322" name="Oval 1321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3" name="Oval 1322"/>
              <p:cNvSpPr>
                <a:spLocks noChangeAspect="1"/>
              </p:cNvSpPr>
              <p:nvPr/>
            </p:nvSpPr>
            <p:spPr>
              <a:xfrm>
                <a:off x="3360244" y="6401948"/>
                <a:ext cx="217289" cy="221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4" name="Oval 1323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3" name="Group 278"/>
            <p:cNvGrpSpPr>
              <a:grpSpLocks noChangeAspect="1"/>
            </p:cNvGrpSpPr>
            <p:nvPr/>
          </p:nvGrpSpPr>
          <p:grpSpPr>
            <a:xfrm rot="5175965">
              <a:off x="2687402" y="3610264"/>
              <a:ext cx="117475" cy="223276"/>
              <a:chOff x="3336202" y="5636452"/>
              <a:chExt cx="401370" cy="762839"/>
            </a:xfrm>
          </p:grpSpPr>
          <p:sp>
            <p:nvSpPr>
              <p:cNvPr id="1319" name="Oval 1318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0" name="Oval 1319"/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1" name="Oval 1320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4" name="Group 282"/>
            <p:cNvGrpSpPr>
              <a:grpSpLocks noChangeAspect="1"/>
            </p:cNvGrpSpPr>
            <p:nvPr/>
          </p:nvGrpSpPr>
          <p:grpSpPr>
            <a:xfrm rot="11034534">
              <a:off x="2646812" y="3833822"/>
              <a:ext cx="123218" cy="191671"/>
              <a:chOff x="3336202" y="5744424"/>
              <a:chExt cx="420986" cy="654867"/>
            </a:xfrm>
          </p:grpSpPr>
          <p:sp>
            <p:nvSpPr>
              <p:cNvPr id="1316" name="Oval 1315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7" name="Oval 1316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8" name="Oval 1317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5" name="Group 286"/>
            <p:cNvGrpSpPr>
              <a:grpSpLocks noChangeAspect="1"/>
            </p:cNvGrpSpPr>
            <p:nvPr/>
          </p:nvGrpSpPr>
          <p:grpSpPr>
            <a:xfrm rot="10800000">
              <a:off x="1805009" y="3669651"/>
              <a:ext cx="123218" cy="214944"/>
              <a:chOff x="3336202" y="5744424"/>
              <a:chExt cx="420986" cy="734384"/>
            </a:xfrm>
          </p:grpSpPr>
          <p:sp>
            <p:nvSpPr>
              <p:cNvPr id="1313" name="Oval 1312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4" name="Oval 1313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5" name="Oval 1314"/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6" name="Group 290"/>
            <p:cNvGrpSpPr>
              <a:grpSpLocks noChangeAspect="1"/>
            </p:cNvGrpSpPr>
            <p:nvPr/>
          </p:nvGrpSpPr>
          <p:grpSpPr>
            <a:xfrm rot="6818759">
              <a:off x="1756685" y="3436785"/>
              <a:ext cx="123218" cy="191672"/>
              <a:chOff x="3336202" y="5744424"/>
              <a:chExt cx="420986" cy="654867"/>
            </a:xfrm>
          </p:grpSpPr>
          <p:sp>
            <p:nvSpPr>
              <p:cNvPr id="1310" name="Oval 1309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1" name="Oval 1310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2" name="Oval 1311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7" name="Group 294"/>
            <p:cNvGrpSpPr>
              <a:grpSpLocks noChangeAspect="1"/>
            </p:cNvGrpSpPr>
            <p:nvPr/>
          </p:nvGrpSpPr>
          <p:grpSpPr>
            <a:xfrm rot="6818759">
              <a:off x="1818652" y="3517286"/>
              <a:ext cx="156515" cy="226667"/>
              <a:chOff x="3222430" y="5744424"/>
              <a:chExt cx="534758" cy="774420"/>
            </a:xfrm>
          </p:grpSpPr>
          <p:sp>
            <p:nvSpPr>
              <p:cNvPr id="1307" name="Oval 1306"/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8" name="Oval 1307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9" name="Oval 1308"/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8" name="Group 302"/>
            <p:cNvGrpSpPr/>
            <p:nvPr/>
          </p:nvGrpSpPr>
          <p:grpSpPr>
            <a:xfrm rot="5137221">
              <a:off x="1981730" y="3585766"/>
              <a:ext cx="416581" cy="344684"/>
              <a:chOff x="3878061" y="6213695"/>
              <a:chExt cx="567351" cy="469432"/>
            </a:xfrm>
          </p:grpSpPr>
          <p:grpSp>
            <p:nvGrpSpPr>
              <p:cNvPr id="1291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304" name="Oval 1303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5" name="Oval 1304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6" name="Oval 1305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2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301" name="Oval 1300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2" name="Oval 1301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3" name="Oval 1302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3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298" name="Oval 1297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9" name="Oval 1298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0" name="Oval 1299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4" name="Group 252"/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295" name="Oval 1294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6" name="Oval 1295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7" name="Oval 1296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19" name="Group 335"/>
            <p:cNvGrpSpPr>
              <a:grpSpLocks noChangeAspect="1"/>
            </p:cNvGrpSpPr>
            <p:nvPr/>
          </p:nvGrpSpPr>
          <p:grpSpPr>
            <a:xfrm rot="9248937">
              <a:off x="1903364" y="4228455"/>
              <a:ext cx="184873" cy="135959"/>
              <a:chOff x="3336202" y="5934775"/>
              <a:chExt cx="631645" cy="464516"/>
            </a:xfrm>
          </p:grpSpPr>
          <p:sp>
            <p:nvSpPr>
              <p:cNvPr id="1288" name="Oval 1287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9" name="Oval 1288"/>
              <p:cNvSpPr>
                <a:spLocks noChangeAspect="1"/>
              </p:cNvSpPr>
              <p:nvPr/>
            </p:nvSpPr>
            <p:spPr>
              <a:xfrm>
                <a:off x="3750561" y="5934775"/>
                <a:ext cx="217286" cy="221808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0" name="Oval 1289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0" name="Group 228"/>
            <p:cNvGrpSpPr>
              <a:grpSpLocks noChangeAspect="1"/>
            </p:cNvGrpSpPr>
            <p:nvPr/>
          </p:nvGrpSpPr>
          <p:grpSpPr>
            <a:xfrm rot="6818759">
              <a:off x="5242426" y="3645967"/>
              <a:ext cx="123218" cy="191672"/>
              <a:chOff x="3336202" y="5744424"/>
              <a:chExt cx="420986" cy="654867"/>
            </a:xfrm>
          </p:grpSpPr>
          <p:sp>
            <p:nvSpPr>
              <p:cNvPr id="1285" name="Oval 1284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6" name="Oval 1285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7" name="Oval 1286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1" name="Group 236"/>
            <p:cNvGrpSpPr>
              <a:grpSpLocks noChangeAspect="1"/>
            </p:cNvGrpSpPr>
            <p:nvPr/>
          </p:nvGrpSpPr>
          <p:grpSpPr>
            <a:xfrm rot="4137451">
              <a:off x="5194784" y="3986740"/>
              <a:ext cx="123218" cy="191672"/>
              <a:chOff x="3336202" y="5744424"/>
              <a:chExt cx="420986" cy="654867"/>
            </a:xfrm>
          </p:grpSpPr>
          <p:sp>
            <p:nvSpPr>
              <p:cNvPr id="1282" name="Oval 1281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3" name="Oval 1282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4" name="Oval 1283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2" name="Group 257"/>
            <p:cNvGrpSpPr/>
            <p:nvPr/>
          </p:nvGrpSpPr>
          <p:grpSpPr>
            <a:xfrm rot="5137221">
              <a:off x="4732740" y="3538349"/>
              <a:ext cx="368940" cy="344684"/>
              <a:chOff x="3878061" y="6213695"/>
              <a:chExt cx="502467" cy="469432"/>
            </a:xfrm>
          </p:grpSpPr>
          <p:grpSp>
            <p:nvGrpSpPr>
              <p:cNvPr id="1267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279" name="Oval 1278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0" name="Oval 1279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1" name="Oval 1280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8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276" name="Oval 1275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Oval 1276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8" name="Oval 1277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9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273" name="Oval 1272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Oval 1273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Oval 1274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0" name="Group 252"/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1271" name="Oval 1270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Oval 1271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23" name="Group 278"/>
            <p:cNvGrpSpPr>
              <a:grpSpLocks noChangeAspect="1"/>
            </p:cNvGrpSpPr>
            <p:nvPr/>
          </p:nvGrpSpPr>
          <p:grpSpPr>
            <a:xfrm rot="5175965">
              <a:off x="5126799" y="3453444"/>
              <a:ext cx="117475" cy="223276"/>
              <a:chOff x="3336202" y="5636452"/>
              <a:chExt cx="401370" cy="762839"/>
            </a:xfrm>
          </p:grpSpPr>
          <p:sp>
            <p:nvSpPr>
              <p:cNvPr id="1264" name="Oval 1263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5" name="Oval 1264"/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6" name="Oval 1265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4" name="Group 282"/>
            <p:cNvGrpSpPr>
              <a:grpSpLocks noChangeAspect="1"/>
            </p:cNvGrpSpPr>
            <p:nvPr/>
          </p:nvGrpSpPr>
          <p:grpSpPr>
            <a:xfrm rot="11034534">
              <a:off x="5058737" y="3979197"/>
              <a:ext cx="123218" cy="191671"/>
              <a:chOff x="3336202" y="5744424"/>
              <a:chExt cx="420986" cy="654867"/>
            </a:xfrm>
          </p:grpSpPr>
          <p:sp>
            <p:nvSpPr>
              <p:cNvPr id="1261" name="Oval 1260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2" name="Oval 1261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3" name="Oval 1262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5" name="Group 286"/>
            <p:cNvGrpSpPr>
              <a:grpSpLocks noChangeAspect="1"/>
            </p:cNvGrpSpPr>
            <p:nvPr/>
          </p:nvGrpSpPr>
          <p:grpSpPr>
            <a:xfrm rot="10800000">
              <a:off x="4271879" y="3815026"/>
              <a:ext cx="123218" cy="214944"/>
              <a:chOff x="3336202" y="5744424"/>
              <a:chExt cx="420986" cy="734384"/>
            </a:xfrm>
          </p:grpSpPr>
          <p:sp>
            <p:nvSpPr>
              <p:cNvPr id="1258" name="Oval 1257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9" name="Oval 1258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0" name="Oval 1259"/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6" name="Group 290"/>
            <p:cNvGrpSpPr>
              <a:grpSpLocks noChangeAspect="1"/>
            </p:cNvGrpSpPr>
            <p:nvPr/>
          </p:nvGrpSpPr>
          <p:grpSpPr>
            <a:xfrm rot="6818759">
              <a:off x="4106798" y="3726389"/>
              <a:ext cx="123218" cy="191672"/>
              <a:chOff x="3336202" y="5744424"/>
              <a:chExt cx="420986" cy="654867"/>
            </a:xfrm>
          </p:grpSpPr>
          <p:sp>
            <p:nvSpPr>
              <p:cNvPr id="1255" name="Oval 1254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6" name="Oval 1255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7" name="Oval 1256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7" name="Group 294"/>
            <p:cNvGrpSpPr>
              <a:grpSpLocks noChangeAspect="1"/>
            </p:cNvGrpSpPr>
            <p:nvPr/>
          </p:nvGrpSpPr>
          <p:grpSpPr>
            <a:xfrm rot="6818759">
              <a:off x="4258048" y="3614585"/>
              <a:ext cx="156515" cy="226667"/>
              <a:chOff x="3222430" y="5744424"/>
              <a:chExt cx="534758" cy="774420"/>
            </a:xfrm>
          </p:grpSpPr>
          <p:sp>
            <p:nvSpPr>
              <p:cNvPr id="1252" name="Oval 1251"/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3" name="Oval 1252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4" name="Oval 1253"/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8" name="Group 298"/>
            <p:cNvGrpSpPr>
              <a:grpSpLocks noChangeAspect="1"/>
            </p:cNvGrpSpPr>
            <p:nvPr/>
          </p:nvGrpSpPr>
          <p:grpSpPr>
            <a:xfrm rot="4137451">
              <a:off x="4059155" y="3874855"/>
              <a:ext cx="123218" cy="191672"/>
              <a:chOff x="3336202" y="5744424"/>
              <a:chExt cx="420986" cy="654867"/>
            </a:xfrm>
          </p:grpSpPr>
          <p:sp>
            <p:nvSpPr>
              <p:cNvPr id="1249" name="Oval 1248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0" name="Oval 1249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1" name="Oval 1250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9" name="Group 302"/>
            <p:cNvGrpSpPr/>
            <p:nvPr/>
          </p:nvGrpSpPr>
          <p:grpSpPr>
            <a:xfrm rot="5137221">
              <a:off x="4434863" y="3683064"/>
              <a:ext cx="416581" cy="344684"/>
              <a:chOff x="3878061" y="6213695"/>
              <a:chExt cx="567351" cy="469432"/>
            </a:xfrm>
          </p:grpSpPr>
          <p:grpSp>
            <p:nvGrpSpPr>
              <p:cNvPr id="1233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246" name="Oval 1245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7" name="Oval 1246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8" name="Oval 1247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4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243" name="Oval 1242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4" name="Oval 1243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5" name="Oval 1244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5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240" name="Oval 1239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1" name="Oval 1240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2" name="Oval 1241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6" name="Group 252"/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237" name="Oval 1236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38" name="Oval 1237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39" name="Oval 1238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0" name="Group 319"/>
            <p:cNvGrpSpPr/>
            <p:nvPr/>
          </p:nvGrpSpPr>
          <p:grpSpPr>
            <a:xfrm rot="5137221">
              <a:off x="3597112" y="3673716"/>
              <a:ext cx="368940" cy="344684"/>
              <a:chOff x="3878061" y="6213695"/>
              <a:chExt cx="502467" cy="469432"/>
            </a:xfrm>
          </p:grpSpPr>
          <p:grpSp>
            <p:nvGrpSpPr>
              <p:cNvPr id="1218" name="Group 240"/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230" name="Oval 1229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31" name="Oval 1230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32" name="Oval 1231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9" name="Group 244"/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227" name="Oval 1226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8" name="Oval 1227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9" name="Oval 1228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0" name="Group 248"/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224" name="Oval 1223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5" name="Oval 1224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6" name="Oval 1225"/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1" name="Group 252"/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1222" name="Oval 1221"/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3" name="Oval 1222"/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1" name="Group 335"/>
            <p:cNvGrpSpPr>
              <a:grpSpLocks noChangeAspect="1"/>
            </p:cNvGrpSpPr>
            <p:nvPr/>
          </p:nvGrpSpPr>
          <p:grpSpPr>
            <a:xfrm rot="9248937">
              <a:off x="4349630" y="3899933"/>
              <a:ext cx="184873" cy="135959"/>
              <a:chOff x="3336202" y="5934775"/>
              <a:chExt cx="631645" cy="464516"/>
            </a:xfrm>
          </p:grpSpPr>
          <p:sp>
            <p:nvSpPr>
              <p:cNvPr id="1215" name="Oval 1214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6" name="Oval 1215"/>
              <p:cNvSpPr>
                <a:spLocks noChangeAspect="1"/>
              </p:cNvSpPr>
              <p:nvPr/>
            </p:nvSpPr>
            <p:spPr>
              <a:xfrm>
                <a:off x="3750561" y="5934775"/>
                <a:ext cx="217286" cy="221808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7" name="Oval 1216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32" name="Group 339"/>
            <p:cNvGrpSpPr>
              <a:grpSpLocks noChangeAspect="1"/>
            </p:cNvGrpSpPr>
            <p:nvPr/>
          </p:nvGrpSpPr>
          <p:grpSpPr>
            <a:xfrm rot="5175965">
              <a:off x="3991170" y="3602548"/>
              <a:ext cx="117475" cy="223276"/>
              <a:chOff x="3336202" y="5636452"/>
              <a:chExt cx="401370" cy="762839"/>
            </a:xfrm>
          </p:grpSpPr>
          <p:sp>
            <p:nvSpPr>
              <p:cNvPr id="1212" name="Oval 1211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3" name="Oval 1212"/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4" name="Oval 1213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33" name="Group 343"/>
            <p:cNvGrpSpPr>
              <a:grpSpLocks noChangeAspect="1"/>
            </p:cNvGrpSpPr>
            <p:nvPr/>
          </p:nvGrpSpPr>
          <p:grpSpPr>
            <a:xfrm rot="11034534">
              <a:off x="3950581" y="3826106"/>
              <a:ext cx="123218" cy="191671"/>
              <a:chOff x="3336202" y="5744424"/>
              <a:chExt cx="420986" cy="654867"/>
            </a:xfrm>
          </p:grpSpPr>
          <p:sp>
            <p:nvSpPr>
              <p:cNvPr id="1209" name="Oval 1208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0" name="Oval 1209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1" name="Oval 1210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34" name="Oval 1133"/>
            <p:cNvSpPr>
              <a:spLocks noChangeAspect="1"/>
            </p:cNvSpPr>
            <p:nvPr/>
          </p:nvSpPr>
          <p:spPr>
            <a:xfrm rot="15937221">
              <a:off x="3512386" y="3705641"/>
              <a:ext cx="63596" cy="64922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35" name="Group 598"/>
            <p:cNvGrpSpPr>
              <a:grpSpLocks noChangeAspect="1"/>
            </p:cNvGrpSpPr>
            <p:nvPr/>
          </p:nvGrpSpPr>
          <p:grpSpPr>
            <a:xfrm>
              <a:off x="2912701" y="3759901"/>
              <a:ext cx="1334524" cy="385263"/>
              <a:chOff x="6297814" y="6043004"/>
              <a:chExt cx="1039457" cy="300084"/>
            </a:xfrm>
            <a:solidFill>
              <a:srgbClr val="FF0000"/>
            </a:solidFill>
          </p:grpSpPr>
          <p:grpSp>
            <p:nvGrpSpPr>
              <p:cNvPr id="1158" name="Group 228"/>
              <p:cNvGrpSpPr>
                <a:grpSpLocks noChangeAspect="1"/>
              </p:cNvGrpSpPr>
              <p:nvPr/>
            </p:nvGrpSpPr>
            <p:grpSpPr>
              <a:xfrm rot="17618759">
                <a:off x="6407803" y="6085032"/>
                <a:ext cx="173785" cy="342327"/>
                <a:chOff x="3571639" y="6294674"/>
                <a:chExt cx="512861" cy="1010293"/>
              </a:xfrm>
              <a:grpFill/>
            </p:grpSpPr>
            <p:sp>
              <p:nvSpPr>
                <p:cNvPr id="1207" name="Oval 1206"/>
                <p:cNvSpPr>
                  <a:spLocks noChangeAspect="1"/>
                </p:cNvSpPr>
                <p:nvPr/>
              </p:nvSpPr>
              <p:spPr>
                <a:xfrm>
                  <a:off x="3867225" y="7083159"/>
                  <a:ext cx="217275" cy="221808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8" name="Oval 1207"/>
                <p:cNvSpPr>
                  <a:spLocks noChangeAspect="1"/>
                </p:cNvSpPr>
                <p:nvPr/>
              </p:nvSpPr>
              <p:spPr>
                <a:xfrm>
                  <a:off x="3571639" y="6294674"/>
                  <a:ext cx="217283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9" name="Oval 1158"/>
              <p:cNvSpPr>
                <a:spLocks noChangeAspect="1"/>
              </p:cNvSpPr>
              <p:nvPr/>
            </p:nvSpPr>
            <p:spPr>
              <a:xfrm rot="14937451">
                <a:off x="6298581" y="6120828"/>
                <a:ext cx="73624" cy="75157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60" name="Group 257"/>
              <p:cNvGrpSpPr/>
              <p:nvPr/>
            </p:nvGrpSpPr>
            <p:grpSpPr>
              <a:xfrm rot="15937221">
                <a:off x="6566162" y="5996797"/>
                <a:ext cx="232442" cy="398222"/>
                <a:chOff x="4017057" y="6220931"/>
                <a:chExt cx="273453" cy="468482"/>
              </a:xfrm>
              <a:grpFill/>
            </p:grpSpPr>
            <p:grpSp>
              <p:nvGrpSpPr>
                <p:cNvPr id="1192" name="Group 240"/>
                <p:cNvGrpSpPr>
                  <a:grpSpLocks noChangeAspect="1"/>
                </p:cNvGrpSpPr>
                <p:nvPr/>
              </p:nvGrpSpPr>
              <p:grpSpPr>
                <a:xfrm>
                  <a:off x="4064983" y="6220931"/>
                  <a:ext cx="142770" cy="276501"/>
                  <a:chOff x="3635198" y="5762604"/>
                  <a:chExt cx="358165" cy="693654"/>
                </a:xfrm>
                <a:grpFill/>
              </p:grpSpPr>
              <p:sp>
                <p:nvSpPr>
                  <p:cNvPr id="1204" name="Oval 1203"/>
                  <p:cNvSpPr>
                    <a:spLocks noChangeAspect="1"/>
                  </p:cNvSpPr>
                  <p:nvPr/>
                </p:nvSpPr>
                <p:spPr>
                  <a:xfrm>
                    <a:off x="3635198" y="5984672"/>
                    <a:ext cx="217287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Oval 1204"/>
                  <p:cNvSpPr>
                    <a:spLocks noChangeAspect="1"/>
                  </p:cNvSpPr>
                  <p:nvPr/>
                </p:nvSpPr>
                <p:spPr>
                  <a:xfrm>
                    <a:off x="3776078" y="5762604"/>
                    <a:ext cx="217285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Oval 1205"/>
                  <p:cNvSpPr>
                    <a:spLocks noChangeAspect="1"/>
                  </p:cNvSpPr>
                  <p:nvPr/>
                </p:nvSpPr>
                <p:spPr>
                  <a:xfrm>
                    <a:off x="3642646" y="6234446"/>
                    <a:ext cx="217283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3" name="Group 244"/>
                <p:cNvGrpSpPr>
                  <a:grpSpLocks noChangeAspect="1"/>
                </p:cNvGrpSpPr>
                <p:nvPr/>
              </p:nvGrpSpPr>
              <p:grpSpPr>
                <a:xfrm rot="17618759">
                  <a:off x="4109002" y="6403570"/>
                  <a:ext cx="193230" cy="169315"/>
                  <a:chOff x="3289309" y="5744424"/>
                  <a:chExt cx="484747" cy="424753"/>
                </a:xfrm>
                <a:grpFill/>
              </p:grpSpPr>
              <p:sp>
                <p:nvSpPr>
                  <p:cNvPr id="1201" name="Oval 1200"/>
                  <p:cNvSpPr>
                    <a:spLocks noChangeAspect="1"/>
                  </p:cNvSpPr>
                  <p:nvPr/>
                </p:nvSpPr>
                <p:spPr>
                  <a:xfrm>
                    <a:off x="3289309" y="5827550"/>
                    <a:ext cx="217284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Oval 1201"/>
                  <p:cNvSpPr>
                    <a:spLocks noChangeAspect="1"/>
                  </p:cNvSpPr>
                  <p:nvPr/>
                </p:nvSpPr>
                <p:spPr>
                  <a:xfrm>
                    <a:off x="3539905" y="5744424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Oval 1202"/>
                  <p:cNvSpPr>
                    <a:spLocks noChangeAspect="1"/>
                  </p:cNvSpPr>
                  <p:nvPr/>
                </p:nvSpPr>
                <p:spPr>
                  <a:xfrm>
                    <a:off x="3556773" y="5947366"/>
                    <a:ext cx="217283" cy="22181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4" name="Group 248"/>
                <p:cNvGrpSpPr>
                  <a:grpSpLocks noChangeAspect="1"/>
                </p:cNvGrpSpPr>
                <p:nvPr/>
              </p:nvGrpSpPr>
              <p:grpSpPr>
                <a:xfrm rot="17618759">
                  <a:off x="3986880" y="6528925"/>
                  <a:ext cx="190665" cy="130311"/>
                  <a:chOff x="3393430" y="6072386"/>
                  <a:chExt cx="478316" cy="326905"/>
                </a:xfrm>
                <a:grpFill/>
              </p:grpSpPr>
              <p:sp>
                <p:nvSpPr>
                  <p:cNvPr id="1198" name="Oval 1197"/>
                  <p:cNvSpPr>
                    <a:spLocks noChangeAspect="1"/>
                  </p:cNvSpPr>
                  <p:nvPr/>
                </p:nvSpPr>
                <p:spPr>
                  <a:xfrm>
                    <a:off x="3393430" y="6125661"/>
                    <a:ext cx="217285" cy="221808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Oval 1198"/>
                  <p:cNvSpPr>
                    <a:spLocks noChangeAspect="1"/>
                  </p:cNvSpPr>
                  <p:nvPr/>
                </p:nvSpPr>
                <p:spPr>
                  <a:xfrm>
                    <a:off x="3654462" y="6072386"/>
                    <a:ext cx="217284" cy="22181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Oval 1199"/>
                  <p:cNvSpPr>
                    <a:spLocks noChangeAspect="1"/>
                  </p:cNvSpPr>
                  <p:nvPr/>
                </p:nvSpPr>
                <p:spPr>
                  <a:xfrm>
                    <a:off x="3520289" y="6177481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5" name="Group 252"/>
                <p:cNvGrpSpPr>
                  <a:grpSpLocks noChangeAspect="1"/>
                </p:cNvGrpSpPr>
                <p:nvPr/>
              </p:nvGrpSpPr>
              <p:grpSpPr>
                <a:xfrm rot="14937451">
                  <a:off x="4169388" y="6258130"/>
                  <a:ext cx="135437" cy="106807"/>
                  <a:chOff x="3417419" y="5744424"/>
                  <a:chExt cx="339769" cy="267944"/>
                </a:xfrm>
                <a:grpFill/>
              </p:grpSpPr>
              <p:sp>
                <p:nvSpPr>
                  <p:cNvPr id="1196" name="Oval 1195"/>
                  <p:cNvSpPr>
                    <a:spLocks noChangeAspect="1"/>
                  </p:cNvSpPr>
                  <p:nvPr/>
                </p:nvSpPr>
                <p:spPr>
                  <a:xfrm>
                    <a:off x="3417419" y="5790557"/>
                    <a:ext cx="217285" cy="22181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Oval 1196"/>
                  <p:cNvSpPr>
                    <a:spLocks noChangeAspect="1"/>
                  </p:cNvSpPr>
                  <p:nvPr/>
                </p:nvSpPr>
                <p:spPr>
                  <a:xfrm>
                    <a:off x="3539905" y="5744424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61" name="Group 278"/>
              <p:cNvGrpSpPr>
                <a:grpSpLocks noChangeAspect="1"/>
              </p:cNvGrpSpPr>
              <p:nvPr/>
            </p:nvGrpSpPr>
            <p:grpSpPr>
              <a:xfrm rot="15975965">
                <a:off x="6365990" y="6159285"/>
                <a:ext cx="124043" cy="151645"/>
                <a:chOff x="3738796" y="5997697"/>
                <a:chExt cx="366095" cy="447536"/>
              </a:xfrm>
              <a:grpFill/>
            </p:grpSpPr>
            <p:sp>
              <p:nvSpPr>
                <p:cNvPr id="1190" name="Oval 1189"/>
                <p:cNvSpPr>
                  <a:spLocks noChangeAspect="1"/>
                </p:cNvSpPr>
                <p:nvPr/>
              </p:nvSpPr>
              <p:spPr>
                <a:xfrm>
                  <a:off x="3887606" y="5997697"/>
                  <a:ext cx="217285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1" name="Oval 1190"/>
                <p:cNvSpPr>
                  <a:spLocks noChangeAspect="1"/>
                </p:cNvSpPr>
                <p:nvPr/>
              </p:nvSpPr>
              <p:spPr>
                <a:xfrm>
                  <a:off x="3738796" y="6223421"/>
                  <a:ext cx="217285" cy="221812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62" name="Group 282"/>
              <p:cNvGrpSpPr>
                <a:grpSpLocks noChangeAspect="1"/>
              </p:cNvGrpSpPr>
              <p:nvPr/>
            </p:nvGrpSpPr>
            <p:grpSpPr>
              <a:xfrm rot="234534">
                <a:off x="6337668" y="6059887"/>
                <a:ext cx="147750" cy="142942"/>
                <a:chOff x="3329726" y="5867166"/>
                <a:chExt cx="436045" cy="421859"/>
              </a:xfrm>
              <a:grpFill/>
            </p:grpSpPr>
            <p:sp>
              <p:nvSpPr>
                <p:cNvPr id="1187" name="Oval 1186"/>
                <p:cNvSpPr>
                  <a:spLocks noChangeAspect="1"/>
                </p:cNvSpPr>
                <p:nvPr/>
              </p:nvSpPr>
              <p:spPr>
                <a:xfrm>
                  <a:off x="3329726" y="5867166"/>
                  <a:ext cx="217283" cy="22181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8" name="Oval 1187"/>
                <p:cNvSpPr>
                  <a:spLocks noChangeAspect="1"/>
                </p:cNvSpPr>
                <p:nvPr/>
              </p:nvSpPr>
              <p:spPr>
                <a:xfrm>
                  <a:off x="3548489" y="5870435"/>
                  <a:ext cx="217282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9" name="Oval 1188"/>
                <p:cNvSpPr>
                  <a:spLocks noChangeAspect="1"/>
                </p:cNvSpPr>
                <p:nvPr/>
              </p:nvSpPr>
              <p:spPr>
                <a:xfrm>
                  <a:off x="3512754" y="6067215"/>
                  <a:ext cx="217283" cy="22181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63" name="Group 286"/>
              <p:cNvGrpSpPr>
                <a:grpSpLocks noChangeAspect="1"/>
              </p:cNvGrpSpPr>
              <p:nvPr/>
            </p:nvGrpSpPr>
            <p:grpSpPr>
              <a:xfrm>
                <a:off x="7245561" y="6088039"/>
                <a:ext cx="91710" cy="159213"/>
                <a:chOff x="3226542" y="5961707"/>
                <a:chExt cx="270664" cy="469881"/>
              </a:xfrm>
              <a:grpFill/>
            </p:grpSpPr>
            <p:sp>
              <p:nvSpPr>
                <p:cNvPr id="1185" name="Oval 1184"/>
                <p:cNvSpPr>
                  <a:spLocks noChangeAspect="1"/>
                </p:cNvSpPr>
                <p:nvPr/>
              </p:nvSpPr>
              <p:spPr>
                <a:xfrm>
                  <a:off x="3226542" y="5961707"/>
                  <a:ext cx="217283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6" name="Oval 1185"/>
                <p:cNvSpPr>
                  <a:spLocks noChangeAspect="1"/>
                </p:cNvSpPr>
                <p:nvPr/>
              </p:nvSpPr>
              <p:spPr>
                <a:xfrm>
                  <a:off x="3279921" y="6209777"/>
                  <a:ext cx="217285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64" name="Oval 1163"/>
              <p:cNvSpPr>
                <a:spLocks noChangeAspect="1"/>
              </p:cNvSpPr>
              <p:nvPr/>
            </p:nvSpPr>
            <p:spPr>
              <a:xfrm rot="17618759">
                <a:off x="7225009" y="6213009"/>
                <a:ext cx="73623" cy="7515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65" name="Group 302"/>
              <p:cNvGrpSpPr/>
              <p:nvPr/>
            </p:nvGrpSpPr>
            <p:grpSpPr>
              <a:xfrm rot="15937221">
                <a:off x="6866237" y="5959993"/>
                <a:ext cx="259585" cy="425607"/>
                <a:chOff x="4060294" y="6202526"/>
                <a:chExt cx="305384" cy="500693"/>
              </a:xfrm>
              <a:grpFill/>
            </p:grpSpPr>
            <p:grpSp>
              <p:nvGrpSpPr>
                <p:cNvPr id="1170" name="Group 240"/>
                <p:cNvGrpSpPr>
                  <a:grpSpLocks noChangeAspect="1"/>
                </p:cNvGrpSpPr>
                <p:nvPr/>
              </p:nvGrpSpPr>
              <p:grpSpPr>
                <a:xfrm>
                  <a:off x="4063112" y="6312305"/>
                  <a:ext cx="126153" cy="165754"/>
                  <a:chOff x="3630448" y="5991822"/>
                  <a:chExt cx="316473" cy="415824"/>
                </a:xfrm>
                <a:grpFill/>
              </p:grpSpPr>
              <p:sp>
                <p:nvSpPr>
                  <p:cNvPr id="1183" name="Oval 1182"/>
                  <p:cNvSpPr>
                    <a:spLocks noChangeAspect="1"/>
                  </p:cNvSpPr>
                  <p:nvPr/>
                </p:nvSpPr>
                <p:spPr>
                  <a:xfrm>
                    <a:off x="3729642" y="5991822"/>
                    <a:ext cx="217279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Oval 1183"/>
                  <p:cNvSpPr>
                    <a:spLocks noChangeAspect="1"/>
                  </p:cNvSpPr>
                  <p:nvPr/>
                </p:nvSpPr>
                <p:spPr>
                  <a:xfrm>
                    <a:off x="3630448" y="6185836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1" name="Group 244"/>
                <p:cNvGrpSpPr>
                  <a:grpSpLocks noChangeAspect="1"/>
                </p:cNvGrpSpPr>
                <p:nvPr/>
              </p:nvGrpSpPr>
              <p:grpSpPr>
                <a:xfrm rot="17618759">
                  <a:off x="4123503" y="6391495"/>
                  <a:ext cx="178446" cy="175028"/>
                  <a:chOff x="3336202" y="5744424"/>
                  <a:chExt cx="447661" cy="439093"/>
                </a:xfrm>
                <a:grpFill/>
              </p:grpSpPr>
              <p:sp>
                <p:nvSpPr>
                  <p:cNvPr id="1180" name="Oval 1179"/>
                  <p:cNvSpPr>
                    <a:spLocks noChangeAspect="1"/>
                  </p:cNvSpPr>
                  <p:nvPr/>
                </p:nvSpPr>
                <p:spPr>
                  <a:xfrm>
                    <a:off x="3336202" y="5961707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Oval 1180"/>
                  <p:cNvSpPr>
                    <a:spLocks noChangeAspect="1"/>
                  </p:cNvSpPr>
                  <p:nvPr/>
                </p:nvSpPr>
                <p:spPr>
                  <a:xfrm>
                    <a:off x="3539905" y="5744424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Oval 1181"/>
                  <p:cNvSpPr>
                    <a:spLocks noChangeAspect="1"/>
                  </p:cNvSpPr>
                  <p:nvPr/>
                </p:nvSpPr>
                <p:spPr>
                  <a:xfrm>
                    <a:off x="3566581" y="5927166"/>
                    <a:ext cx="217282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2" name="Group 248"/>
                <p:cNvGrpSpPr>
                  <a:grpSpLocks noChangeAspect="1"/>
                </p:cNvGrpSpPr>
                <p:nvPr/>
              </p:nvGrpSpPr>
              <p:grpSpPr>
                <a:xfrm rot="17618759">
                  <a:off x="4028702" y="6525181"/>
                  <a:ext cx="209630" cy="146445"/>
                  <a:chOff x="3411340" y="6174477"/>
                  <a:chExt cx="525894" cy="367384"/>
                </a:xfrm>
                <a:grpFill/>
              </p:grpSpPr>
              <p:sp>
                <p:nvSpPr>
                  <p:cNvPr id="1177" name="Oval 1176"/>
                  <p:cNvSpPr>
                    <a:spLocks noChangeAspect="1"/>
                  </p:cNvSpPr>
                  <p:nvPr/>
                </p:nvSpPr>
                <p:spPr>
                  <a:xfrm>
                    <a:off x="3411340" y="6320049"/>
                    <a:ext cx="217283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Oval 1177"/>
                  <p:cNvSpPr>
                    <a:spLocks noChangeAspect="1"/>
                  </p:cNvSpPr>
                  <p:nvPr/>
                </p:nvSpPr>
                <p:spPr>
                  <a:xfrm>
                    <a:off x="3672268" y="6266665"/>
                    <a:ext cx="217285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Oval 1178"/>
                  <p:cNvSpPr>
                    <a:spLocks noChangeAspect="1"/>
                  </p:cNvSpPr>
                  <p:nvPr/>
                </p:nvSpPr>
                <p:spPr>
                  <a:xfrm>
                    <a:off x="3719951" y="6174477"/>
                    <a:ext cx="217283" cy="22181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3" name="Group 252"/>
                <p:cNvGrpSpPr>
                  <a:grpSpLocks noChangeAspect="1"/>
                </p:cNvGrpSpPr>
                <p:nvPr/>
              </p:nvGrpSpPr>
              <p:grpSpPr>
                <a:xfrm rot="14937451">
                  <a:off x="4183989" y="6197075"/>
                  <a:ext cx="176237" cy="187140"/>
                  <a:chOff x="3383608" y="5744424"/>
                  <a:chExt cx="442121" cy="469473"/>
                </a:xfrm>
                <a:grpFill/>
              </p:grpSpPr>
              <p:sp>
                <p:nvSpPr>
                  <p:cNvPr id="1174" name="Oval 1173"/>
                  <p:cNvSpPr>
                    <a:spLocks noChangeAspect="1"/>
                  </p:cNvSpPr>
                  <p:nvPr/>
                </p:nvSpPr>
                <p:spPr>
                  <a:xfrm>
                    <a:off x="3383608" y="5861843"/>
                    <a:ext cx="217281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Oval 1174"/>
                  <p:cNvSpPr>
                    <a:spLocks noChangeAspect="1"/>
                  </p:cNvSpPr>
                  <p:nvPr/>
                </p:nvSpPr>
                <p:spPr>
                  <a:xfrm>
                    <a:off x="3539905" y="5744424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Oval 1175"/>
                  <p:cNvSpPr>
                    <a:spLocks noChangeAspect="1"/>
                  </p:cNvSpPr>
                  <p:nvPr/>
                </p:nvSpPr>
                <p:spPr>
                  <a:xfrm>
                    <a:off x="3608446" y="5992087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66" name="Group 335"/>
              <p:cNvGrpSpPr>
                <a:grpSpLocks noChangeAspect="1"/>
              </p:cNvGrpSpPr>
              <p:nvPr/>
            </p:nvGrpSpPr>
            <p:grpSpPr>
              <a:xfrm rot="20048937">
                <a:off x="7142986" y="6089099"/>
                <a:ext cx="156985" cy="225307"/>
                <a:chOff x="3253476" y="6132370"/>
                <a:chExt cx="463308" cy="664926"/>
              </a:xfrm>
              <a:grpFill/>
            </p:grpSpPr>
            <p:sp>
              <p:nvSpPr>
                <p:cNvPr id="1167" name="Oval 1166"/>
                <p:cNvSpPr>
                  <a:spLocks noChangeAspect="1"/>
                </p:cNvSpPr>
                <p:nvPr/>
              </p:nvSpPr>
              <p:spPr>
                <a:xfrm>
                  <a:off x="3253476" y="6132370"/>
                  <a:ext cx="217282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8" name="Oval 1167"/>
                <p:cNvSpPr>
                  <a:spLocks noChangeAspect="1"/>
                </p:cNvSpPr>
                <p:nvPr/>
              </p:nvSpPr>
              <p:spPr>
                <a:xfrm>
                  <a:off x="3334795" y="6575491"/>
                  <a:ext cx="217285" cy="22180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9" name="Oval 1168"/>
                <p:cNvSpPr>
                  <a:spLocks noChangeAspect="1"/>
                </p:cNvSpPr>
                <p:nvPr/>
              </p:nvSpPr>
              <p:spPr>
                <a:xfrm>
                  <a:off x="3499504" y="6220165"/>
                  <a:ext cx="217280" cy="221809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6" name="Group 282"/>
            <p:cNvGrpSpPr>
              <a:grpSpLocks noChangeAspect="1"/>
            </p:cNvGrpSpPr>
            <p:nvPr/>
          </p:nvGrpSpPr>
          <p:grpSpPr>
            <a:xfrm rot="11034534">
              <a:off x="5107959" y="3671269"/>
              <a:ext cx="123218" cy="191671"/>
              <a:chOff x="3336202" y="5744424"/>
              <a:chExt cx="420986" cy="654867"/>
            </a:xfrm>
          </p:grpSpPr>
          <p:sp>
            <p:nvSpPr>
              <p:cNvPr id="1155" name="Oval 1154"/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6" name="Oval 1155"/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7" name="Oval 1156"/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37" name="Group 507"/>
            <p:cNvGrpSpPr/>
            <p:nvPr/>
          </p:nvGrpSpPr>
          <p:grpSpPr>
            <a:xfrm rot="16200000">
              <a:off x="5459970" y="3593431"/>
              <a:ext cx="1233008" cy="719602"/>
              <a:chOff x="6766561" y="5119818"/>
              <a:chExt cx="1427425" cy="833068"/>
            </a:xfrm>
          </p:grpSpPr>
          <p:sp>
            <p:nvSpPr>
              <p:cNvPr id="1153" name="Freeform 1152"/>
              <p:cNvSpPr/>
              <p:nvPr/>
            </p:nvSpPr>
            <p:spPr>
              <a:xfrm>
                <a:off x="6766561" y="5119818"/>
                <a:ext cx="718765" cy="833066"/>
              </a:xfrm>
              <a:custGeom>
                <a:avLst/>
                <a:gdLst>
                  <a:gd name="connsiteX0" fmla="*/ 0 w 699715"/>
                  <a:gd name="connsiteY0" fmla="*/ 0 h 817660"/>
                  <a:gd name="connsiteX1" fmla="*/ 270344 w 699715"/>
                  <a:gd name="connsiteY1" fmla="*/ 63611 h 817660"/>
                  <a:gd name="connsiteX2" fmla="*/ 516835 w 699715"/>
                  <a:gd name="connsiteY2" fmla="*/ 373711 h 817660"/>
                  <a:gd name="connsiteX3" fmla="*/ 644056 w 699715"/>
                  <a:gd name="connsiteY3" fmla="*/ 747423 h 817660"/>
                  <a:gd name="connsiteX4" fmla="*/ 699715 w 699715"/>
                  <a:gd name="connsiteY4" fmla="*/ 795131 h 817660"/>
                  <a:gd name="connsiteX0" fmla="*/ 0 w 699715"/>
                  <a:gd name="connsiteY0" fmla="*/ 0 h 816334"/>
                  <a:gd name="connsiteX1" fmla="*/ 270344 w 699715"/>
                  <a:gd name="connsiteY1" fmla="*/ 63611 h 816334"/>
                  <a:gd name="connsiteX2" fmla="*/ 485030 w 699715"/>
                  <a:gd name="connsiteY2" fmla="*/ 381663 h 816334"/>
                  <a:gd name="connsiteX3" fmla="*/ 644056 w 699715"/>
                  <a:gd name="connsiteY3" fmla="*/ 747423 h 816334"/>
                  <a:gd name="connsiteX4" fmla="*/ 699715 w 699715"/>
                  <a:gd name="connsiteY4" fmla="*/ 795131 h 816334"/>
                  <a:gd name="connsiteX0" fmla="*/ 0 w 699715"/>
                  <a:gd name="connsiteY0" fmla="*/ 0 h 816334"/>
                  <a:gd name="connsiteX1" fmla="*/ 270344 w 699715"/>
                  <a:gd name="connsiteY1" fmla="*/ 95416 h 816334"/>
                  <a:gd name="connsiteX2" fmla="*/ 485030 w 699715"/>
                  <a:gd name="connsiteY2" fmla="*/ 381663 h 816334"/>
                  <a:gd name="connsiteX3" fmla="*/ 644056 w 699715"/>
                  <a:gd name="connsiteY3" fmla="*/ 747423 h 816334"/>
                  <a:gd name="connsiteX4" fmla="*/ 699715 w 699715"/>
                  <a:gd name="connsiteY4" fmla="*/ 795131 h 816334"/>
                  <a:gd name="connsiteX0" fmla="*/ 0 w 703525"/>
                  <a:gd name="connsiteY0" fmla="*/ 0 h 818239"/>
                  <a:gd name="connsiteX1" fmla="*/ 270344 w 703525"/>
                  <a:gd name="connsiteY1" fmla="*/ 95416 h 818239"/>
                  <a:gd name="connsiteX2" fmla="*/ 485030 w 703525"/>
                  <a:gd name="connsiteY2" fmla="*/ 381663 h 818239"/>
                  <a:gd name="connsiteX3" fmla="*/ 644056 w 703525"/>
                  <a:gd name="connsiteY3" fmla="*/ 747423 h 818239"/>
                  <a:gd name="connsiteX4" fmla="*/ 703525 w 703525"/>
                  <a:gd name="connsiteY4" fmla="*/ 806561 h 818239"/>
                  <a:gd name="connsiteX0" fmla="*/ 0 w 718765"/>
                  <a:gd name="connsiteY0" fmla="*/ 0 h 833065"/>
                  <a:gd name="connsiteX1" fmla="*/ 270344 w 718765"/>
                  <a:gd name="connsiteY1" fmla="*/ 95416 h 833065"/>
                  <a:gd name="connsiteX2" fmla="*/ 485030 w 718765"/>
                  <a:gd name="connsiteY2" fmla="*/ 381663 h 833065"/>
                  <a:gd name="connsiteX3" fmla="*/ 644056 w 718765"/>
                  <a:gd name="connsiteY3" fmla="*/ 747423 h 833065"/>
                  <a:gd name="connsiteX4" fmla="*/ 718765 w 718765"/>
                  <a:gd name="connsiteY4" fmla="*/ 821801 h 83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765" h="833065">
                    <a:moveTo>
                      <a:pt x="0" y="0"/>
                    </a:moveTo>
                    <a:cubicBezTo>
                      <a:pt x="92102" y="663"/>
                      <a:pt x="189506" y="31806"/>
                      <a:pt x="270344" y="95416"/>
                    </a:cubicBezTo>
                    <a:cubicBezTo>
                      <a:pt x="351182" y="159026"/>
                      <a:pt x="422745" y="272995"/>
                      <a:pt x="485030" y="381663"/>
                    </a:cubicBezTo>
                    <a:cubicBezTo>
                      <a:pt x="547315" y="490331"/>
                      <a:pt x="605100" y="674067"/>
                      <a:pt x="644056" y="747423"/>
                    </a:cubicBezTo>
                    <a:cubicBezTo>
                      <a:pt x="683012" y="820779"/>
                      <a:pt x="706175" y="833065"/>
                      <a:pt x="718765" y="821801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4" name="Freeform 1153"/>
              <p:cNvSpPr/>
              <p:nvPr/>
            </p:nvSpPr>
            <p:spPr>
              <a:xfrm flipH="1">
                <a:off x="7475221" y="5119820"/>
                <a:ext cx="718765" cy="833066"/>
              </a:xfrm>
              <a:custGeom>
                <a:avLst/>
                <a:gdLst>
                  <a:gd name="connsiteX0" fmla="*/ 0 w 699715"/>
                  <a:gd name="connsiteY0" fmla="*/ 0 h 817660"/>
                  <a:gd name="connsiteX1" fmla="*/ 270344 w 699715"/>
                  <a:gd name="connsiteY1" fmla="*/ 63611 h 817660"/>
                  <a:gd name="connsiteX2" fmla="*/ 516835 w 699715"/>
                  <a:gd name="connsiteY2" fmla="*/ 373711 h 817660"/>
                  <a:gd name="connsiteX3" fmla="*/ 644056 w 699715"/>
                  <a:gd name="connsiteY3" fmla="*/ 747423 h 817660"/>
                  <a:gd name="connsiteX4" fmla="*/ 699715 w 699715"/>
                  <a:gd name="connsiteY4" fmla="*/ 795131 h 817660"/>
                  <a:gd name="connsiteX0" fmla="*/ 0 w 699715"/>
                  <a:gd name="connsiteY0" fmla="*/ 0 h 816334"/>
                  <a:gd name="connsiteX1" fmla="*/ 270344 w 699715"/>
                  <a:gd name="connsiteY1" fmla="*/ 63611 h 816334"/>
                  <a:gd name="connsiteX2" fmla="*/ 485030 w 699715"/>
                  <a:gd name="connsiteY2" fmla="*/ 381663 h 816334"/>
                  <a:gd name="connsiteX3" fmla="*/ 644056 w 699715"/>
                  <a:gd name="connsiteY3" fmla="*/ 747423 h 816334"/>
                  <a:gd name="connsiteX4" fmla="*/ 699715 w 699715"/>
                  <a:gd name="connsiteY4" fmla="*/ 795131 h 816334"/>
                  <a:gd name="connsiteX0" fmla="*/ 0 w 699715"/>
                  <a:gd name="connsiteY0" fmla="*/ 0 h 816334"/>
                  <a:gd name="connsiteX1" fmla="*/ 270344 w 699715"/>
                  <a:gd name="connsiteY1" fmla="*/ 95416 h 816334"/>
                  <a:gd name="connsiteX2" fmla="*/ 485030 w 699715"/>
                  <a:gd name="connsiteY2" fmla="*/ 381663 h 816334"/>
                  <a:gd name="connsiteX3" fmla="*/ 644056 w 699715"/>
                  <a:gd name="connsiteY3" fmla="*/ 747423 h 816334"/>
                  <a:gd name="connsiteX4" fmla="*/ 699715 w 699715"/>
                  <a:gd name="connsiteY4" fmla="*/ 795131 h 816334"/>
                  <a:gd name="connsiteX0" fmla="*/ 0 w 703525"/>
                  <a:gd name="connsiteY0" fmla="*/ 0 h 818239"/>
                  <a:gd name="connsiteX1" fmla="*/ 270344 w 703525"/>
                  <a:gd name="connsiteY1" fmla="*/ 95416 h 818239"/>
                  <a:gd name="connsiteX2" fmla="*/ 485030 w 703525"/>
                  <a:gd name="connsiteY2" fmla="*/ 381663 h 818239"/>
                  <a:gd name="connsiteX3" fmla="*/ 644056 w 703525"/>
                  <a:gd name="connsiteY3" fmla="*/ 747423 h 818239"/>
                  <a:gd name="connsiteX4" fmla="*/ 703525 w 703525"/>
                  <a:gd name="connsiteY4" fmla="*/ 806561 h 818239"/>
                  <a:gd name="connsiteX0" fmla="*/ 0 w 718765"/>
                  <a:gd name="connsiteY0" fmla="*/ 0 h 833065"/>
                  <a:gd name="connsiteX1" fmla="*/ 270344 w 718765"/>
                  <a:gd name="connsiteY1" fmla="*/ 95416 h 833065"/>
                  <a:gd name="connsiteX2" fmla="*/ 485030 w 718765"/>
                  <a:gd name="connsiteY2" fmla="*/ 381663 h 833065"/>
                  <a:gd name="connsiteX3" fmla="*/ 644056 w 718765"/>
                  <a:gd name="connsiteY3" fmla="*/ 747423 h 833065"/>
                  <a:gd name="connsiteX4" fmla="*/ 718765 w 718765"/>
                  <a:gd name="connsiteY4" fmla="*/ 821801 h 83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765" h="833065">
                    <a:moveTo>
                      <a:pt x="0" y="0"/>
                    </a:moveTo>
                    <a:cubicBezTo>
                      <a:pt x="92102" y="663"/>
                      <a:pt x="189506" y="31806"/>
                      <a:pt x="270344" y="95416"/>
                    </a:cubicBezTo>
                    <a:cubicBezTo>
                      <a:pt x="351182" y="159026"/>
                      <a:pt x="422745" y="272995"/>
                      <a:pt x="485030" y="381663"/>
                    </a:cubicBezTo>
                    <a:cubicBezTo>
                      <a:pt x="547315" y="490331"/>
                      <a:pt x="605100" y="674067"/>
                      <a:pt x="644056" y="747423"/>
                    </a:cubicBezTo>
                    <a:cubicBezTo>
                      <a:pt x="683012" y="820779"/>
                      <a:pt x="706175" y="833065"/>
                      <a:pt x="718765" y="821801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38" name="Plus 1137"/>
            <p:cNvSpPr/>
            <p:nvPr/>
          </p:nvSpPr>
          <p:spPr>
            <a:xfrm>
              <a:off x="2439116" y="4538588"/>
              <a:ext cx="343417" cy="336548"/>
            </a:xfrm>
            <a:prstGeom prst="mathPl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9" name="Plus 1138"/>
            <p:cNvSpPr/>
            <p:nvPr/>
          </p:nvSpPr>
          <p:spPr>
            <a:xfrm>
              <a:off x="4342787" y="4532865"/>
              <a:ext cx="343417" cy="336548"/>
            </a:xfrm>
            <a:prstGeom prst="mathPl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0" name="TextBox 1139"/>
            <p:cNvSpPr txBox="1"/>
            <p:nvPr/>
          </p:nvSpPr>
          <p:spPr>
            <a:xfrm>
              <a:off x="2791884" y="1035144"/>
              <a:ext cx="1579897" cy="344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Trap electrodes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1" name="TextBox 1140"/>
            <p:cNvSpPr txBox="1"/>
            <p:nvPr/>
          </p:nvSpPr>
          <p:spPr>
            <a:xfrm>
              <a:off x="4572306" y="222207"/>
              <a:ext cx="1875788" cy="582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Magnetic field,</a:t>
              </a:r>
              <a:endParaRPr lang="en-US" sz="1400" kern="0" dirty="0">
                <a:solidFill>
                  <a:sysClr val="windowText" lastClr="000000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up to several Tesla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2" name="TextBox 1141"/>
            <p:cNvSpPr txBox="1"/>
            <p:nvPr/>
          </p:nvSpPr>
          <p:spPr>
            <a:xfrm>
              <a:off x="6076990" y="824449"/>
              <a:ext cx="948799" cy="58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Electron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collector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3" name="TextBox 1142"/>
            <p:cNvSpPr txBox="1"/>
            <p:nvPr/>
          </p:nvSpPr>
          <p:spPr>
            <a:xfrm>
              <a:off x="-607693" y="1275940"/>
              <a:ext cx="1363171" cy="582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Electron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1400" kern="0" dirty="0" smtClean="0">
                  <a:solidFill>
                    <a:sysClr val="windowText" lastClr="000000"/>
                  </a:solidFill>
                </a:rPr>
                <a:t>gun cathode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4" name="TextBox 1143"/>
            <p:cNvSpPr txBox="1"/>
            <p:nvPr/>
          </p:nvSpPr>
          <p:spPr>
            <a:xfrm>
              <a:off x="6237060" y="3599866"/>
              <a:ext cx="2445858" cy="82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Radial space-charge potential from the electron beam</a:t>
              </a:r>
            </a:p>
          </p:txBody>
        </p:sp>
        <p:sp>
          <p:nvSpPr>
            <p:cNvPr id="1145" name="Freeform 1144"/>
            <p:cNvSpPr/>
            <p:nvPr/>
          </p:nvSpPr>
          <p:spPr>
            <a:xfrm>
              <a:off x="1040920" y="850789"/>
              <a:ext cx="1249055" cy="825162"/>
            </a:xfrm>
            <a:custGeom>
              <a:avLst/>
              <a:gdLst>
                <a:gd name="connsiteX0" fmla="*/ 278295 w 1248354"/>
                <a:gd name="connsiteY0" fmla="*/ 39756 h 787179"/>
                <a:gd name="connsiteX1" fmla="*/ 0 w 1248354"/>
                <a:gd name="connsiteY1" fmla="*/ 270344 h 787179"/>
                <a:gd name="connsiteX2" fmla="*/ 206734 w 1248354"/>
                <a:gd name="connsiteY2" fmla="*/ 429370 h 787179"/>
                <a:gd name="connsiteX3" fmla="*/ 174928 w 1248354"/>
                <a:gd name="connsiteY3" fmla="*/ 652007 h 787179"/>
                <a:gd name="connsiteX4" fmla="*/ 437321 w 1248354"/>
                <a:gd name="connsiteY4" fmla="*/ 787179 h 787179"/>
                <a:gd name="connsiteX5" fmla="*/ 572494 w 1248354"/>
                <a:gd name="connsiteY5" fmla="*/ 699715 h 787179"/>
                <a:gd name="connsiteX6" fmla="*/ 898497 w 1248354"/>
                <a:gd name="connsiteY6" fmla="*/ 771276 h 787179"/>
                <a:gd name="connsiteX7" fmla="*/ 906448 w 1248354"/>
                <a:gd name="connsiteY7" fmla="*/ 524786 h 787179"/>
                <a:gd name="connsiteX8" fmla="*/ 1137036 w 1248354"/>
                <a:gd name="connsiteY8" fmla="*/ 469127 h 787179"/>
                <a:gd name="connsiteX9" fmla="*/ 1121134 w 1248354"/>
                <a:gd name="connsiteY9" fmla="*/ 278295 h 787179"/>
                <a:gd name="connsiteX10" fmla="*/ 1248354 w 1248354"/>
                <a:gd name="connsiteY10" fmla="*/ 111318 h 787179"/>
                <a:gd name="connsiteX11" fmla="*/ 914400 w 1248354"/>
                <a:gd name="connsiteY11" fmla="*/ 111318 h 787179"/>
                <a:gd name="connsiteX12" fmla="*/ 747422 w 1248354"/>
                <a:gd name="connsiteY12" fmla="*/ 0 h 787179"/>
                <a:gd name="connsiteX13" fmla="*/ 628153 w 1248354"/>
                <a:gd name="connsiteY13" fmla="*/ 47708 h 787179"/>
                <a:gd name="connsiteX14" fmla="*/ 278295 w 1248354"/>
                <a:gd name="connsiteY14" fmla="*/ 39756 h 787179"/>
                <a:gd name="connsiteX0" fmla="*/ 278295 w 1137036"/>
                <a:gd name="connsiteY0" fmla="*/ 39756 h 787179"/>
                <a:gd name="connsiteX1" fmla="*/ 0 w 1137036"/>
                <a:gd name="connsiteY1" fmla="*/ 270344 h 787179"/>
                <a:gd name="connsiteX2" fmla="*/ 206734 w 1137036"/>
                <a:gd name="connsiteY2" fmla="*/ 429370 h 787179"/>
                <a:gd name="connsiteX3" fmla="*/ 174928 w 1137036"/>
                <a:gd name="connsiteY3" fmla="*/ 652007 h 787179"/>
                <a:gd name="connsiteX4" fmla="*/ 437321 w 1137036"/>
                <a:gd name="connsiteY4" fmla="*/ 787179 h 787179"/>
                <a:gd name="connsiteX5" fmla="*/ 572494 w 1137036"/>
                <a:gd name="connsiteY5" fmla="*/ 699715 h 787179"/>
                <a:gd name="connsiteX6" fmla="*/ 898497 w 1137036"/>
                <a:gd name="connsiteY6" fmla="*/ 771276 h 787179"/>
                <a:gd name="connsiteX7" fmla="*/ 906448 w 1137036"/>
                <a:gd name="connsiteY7" fmla="*/ 524786 h 787179"/>
                <a:gd name="connsiteX8" fmla="*/ 1137036 w 1137036"/>
                <a:gd name="connsiteY8" fmla="*/ 469127 h 787179"/>
                <a:gd name="connsiteX9" fmla="*/ 1121134 w 1137036"/>
                <a:gd name="connsiteY9" fmla="*/ 278295 h 787179"/>
                <a:gd name="connsiteX10" fmla="*/ 954156 w 1137036"/>
                <a:gd name="connsiteY10" fmla="*/ 270344 h 787179"/>
                <a:gd name="connsiteX11" fmla="*/ 914400 w 1137036"/>
                <a:gd name="connsiteY11" fmla="*/ 111318 h 787179"/>
                <a:gd name="connsiteX12" fmla="*/ 747422 w 1137036"/>
                <a:gd name="connsiteY12" fmla="*/ 0 h 787179"/>
                <a:gd name="connsiteX13" fmla="*/ 628153 w 1137036"/>
                <a:gd name="connsiteY13" fmla="*/ 47708 h 787179"/>
                <a:gd name="connsiteX14" fmla="*/ 278295 w 1137036"/>
                <a:gd name="connsiteY14" fmla="*/ 39756 h 787179"/>
                <a:gd name="connsiteX0" fmla="*/ 278295 w 1137036"/>
                <a:gd name="connsiteY0" fmla="*/ 39756 h 787179"/>
                <a:gd name="connsiteX1" fmla="*/ 0 w 1137036"/>
                <a:gd name="connsiteY1" fmla="*/ 270344 h 787179"/>
                <a:gd name="connsiteX2" fmla="*/ 206734 w 1137036"/>
                <a:gd name="connsiteY2" fmla="*/ 429370 h 787179"/>
                <a:gd name="connsiteX3" fmla="*/ 174928 w 1137036"/>
                <a:gd name="connsiteY3" fmla="*/ 652007 h 787179"/>
                <a:gd name="connsiteX4" fmla="*/ 437321 w 1137036"/>
                <a:gd name="connsiteY4" fmla="*/ 787179 h 787179"/>
                <a:gd name="connsiteX5" fmla="*/ 572494 w 1137036"/>
                <a:gd name="connsiteY5" fmla="*/ 699715 h 787179"/>
                <a:gd name="connsiteX6" fmla="*/ 898497 w 1137036"/>
                <a:gd name="connsiteY6" fmla="*/ 771276 h 787179"/>
                <a:gd name="connsiteX7" fmla="*/ 906448 w 1137036"/>
                <a:gd name="connsiteY7" fmla="*/ 524786 h 787179"/>
                <a:gd name="connsiteX8" fmla="*/ 1137036 w 1137036"/>
                <a:gd name="connsiteY8" fmla="*/ 469127 h 787179"/>
                <a:gd name="connsiteX9" fmla="*/ 1121134 w 1137036"/>
                <a:gd name="connsiteY9" fmla="*/ 278295 h 787179"/>
                <a:gd name="connsiteX10" fmla="*/ 954156 w 1137036"/>
                <a:gd name="connsiteY10" fmla="*/ 270344 h 787179"/>
                <a:gd name="connsiteX11" fmla="*/ 914400 w 1137036"/>
                <a:gd name="connsiteY11" fmla="*/ 111318 h 787179"/>
                <a:gd name="connsiteX12" fmla="*/ 747422 w 1137036"/>
                <a:gd name="connsiteY12" fmla="*/ 0 h 787179"/>
                <a:gd name="connsiteX13" fmla="*/ 572494 w 1137036"/>
                <a:gd name="connsiteY13" fmla="*/ 127221 h 787179"/>
                <a:gd name="connsiteX14" fmla="*/ 278295 w 1137036"/>
                <a:gd name="connsiteY14" fmla="*/ 39756 h 787179"/>
                <a:gd name="connsiteX0" fmla="*/ 278295 w 1137036"/>
                <a:gd name="connsiteY0" fmla="*/ 0 h 747423"/>
                <a:gd name="connsiteX1" fmla="*/ 0 w 1137036"/>
                <a:gd name="connsiteY1" fmla="*/ 230588 h 747423"/>
                <a:gd name="connsiteX2" fmla="*/ 206734 w 1137036"/>
                <a:gd name="connsiteY2" fmla="*/ 389614 h 747423"/>
                <a:gd name="connsiteX3" fmla="*/ 174928 w 1137036"/>
                <a:gd name="connsiteY3" fmla="*/ 612251 h 747423"/>
                <a:gd name="connsiteX4" fmla="*/ 437321 w 1137036"/>
                <a:gd name="connsiteY4" fmla="*/ 747423 h 747423"/>
                <a:gd name="connsiteX5" fmla="*/ 572494 w 1137036"/>
                <a:gd name="connsiteY5" fmla="*/ 659959 h 747423"/>
                <a:gd name="connsiteX6" fmla="*/ 898497 w 1137036"/>
                <a:gd name="connsiteY6" fmla="*/ 731520 h 747423"/>
                <a:gd name="connsiteX7" fmla="*/ 906448 w 1137036"/>
                <a:gd name="connsiteY7" fmla="*/ 485030 h 747423"/>
                <a:gd name="connsiteX8" fmla="*/ 1137036 w 1137036"/>
                <a:gd name="connsiteY8" fmla="*/ 429371 h 747423"/>
                <a:gd name="connsiteX9" fmla="*/ 1121134 w 1137036"/>
                <a:gd name="connsiteY9" fmla="*/ 238539 h 747423"/>
                <a:gd name="connsiteX10" fmla="*/ 954156 w 1137036"/>
                <a:gd name="connsiteY10" fmla="*/ 230588 h 747423"/>
                <a:gd name="connsiteX11" fmla="*/ 914400 w 1137036"/>
                <a:gd name="connsiteY11" fmla="*/ 71562 h 747423"/>
                <a:gd name="connsiteX12" fmla="*/ 763325 w 1137036"/>
                <a:gd name="connsiteY12" fmla="*/ 143124 h 747423"/>
                <a:gd name="connsiteX13" fmla="*/ 572494 w 1137036"/>
                <a:gd name="connsiteY13" fmla="*/ 87465 h 747423"/>
                <a:gd name="connsiteX14" fmla="*/ 278295 w 1137036"/>
                <a:gd name="connsiteY14" fmla="*/ 0 h 747423"/>
                <a:gd name="connsiteX0" fmla="*/ 278295 w 1137036"/>
                <a:gd name="connsiteY0" fmla="*/ 0 h 747423"/>
                <a:gd name="connsiteX1" fmla="*/ 0 w 1137036"/>
                <a:gd name="connsiteY1" fmla="*/ 230588 h 747423"/>
                <a:gd name="connsiteX2" fmla="*/ 95416 w 1137036"/>
                <a:gd name="connsiteY2" fmla="*/ 397565 h 747423"/>
                <a:gd name="connsiteX3" fmla="*/ 174928 w 1137036"/>
                <a:gd name="connsiteY3" fmla="*/ 612251 h 747423"/>
                <a:gd name="connsiteX4" fmla="*/ 437321 w 1137036"/>
                <a:gd name="connsiteY4" fmla="*/ 747423 h 747423"/>
                <a:gd name="connsiteX5" fmla="*/ 572494 w 1137036"/>
                <a:gd name="connsiteY5" fmla="*/ 659959 h 747423"/>
                <a:gd name="connsiteX6" fmla="*/ 898497 w 1137036"/>
                <a:gd name="connsiteY6" fmla="*/ 731520 h 747423"/>
                <a:gd name="connsiteX7" fmla="*/ 906448 w 1137036"/>
                <a:gd name="connsiteY7" fmla="*/ 485030 h 747423"/>
                <a:gd name="connsiteX8" fmla="*/ 1137036 w 1137036"/>
                <a:gd name="connsiteY8" fmla="*/ 429371 h 747423"/>
                <a:gd name="connsiteX9" fmla="*/ 1121134 w 1137036"/>
                <a:gd name="connsiteY9" fmla="*/ 238539 h 747423"/>
                <a:gd name="connsiteX10" fmla="*/ 954156 w 1137036"/>
                <a:gd name="connsiteY10" fmla="*/ 230588 h 747423"/>
                <a:gd name="connsiteX11" fmla="*/ 914400 w 1137036"/>
                <a:gd name="connsiteY11" fmla="*/ 71562 h 747423"/>
                <a:gd name="connsiteX12" fmla="*/ 763325 w 1137036"/>
                <a:gd name="connsiteY12" fmla="*/ 143124 h 747423"/>
                <a:gd name="connsiteX13" fmla="*/ 572494 w 1137036"/>
                <a:gd name="connsiteY13" fmla="*/ 87465 h 747423"/>
                <a:gd name="connsiteX14" fmla="*/ 278295 w 1137036"/>
                <a:gd name="connsiteY14" fmla="*/ 0 h 747423"/>
                <a:gd name="connsiteX0" fmla="*/ 278295 w 1137036"/>
                <a:gd name="connsiteY0" fmla="*/ 0 h 747423"/>
                <a:gd name="connsiteX1" fmla="*/ 0 w 1137036"/>
                <a:gd name="connsiteY1" fmla="*/ 230588 h 747423"/>
                <a:gd name="connsiteX2" fmla="*/ 95416 w 1137036"/>
                <a:gd name="connsiteY2" fmla="*/ 397565 h 747423"/>
                <a:gd name="connsiteX3" fmla="*/ 174928 w 1137036"/>
                <a:gd name="connsiteY3" fmla="*/ 612251 h 747423"/>
                <a:gd name="connsiteX4" fmla="*/ 437321 w 1137036"/>
                <a:gd name="connsiteY4" fmla="*/ 747423 h 747423"/>
                <a:gd name="connsiteX5" fmla="*/ 588397 w 1137036"/>
                <a:gd name="connsiteY5" fmla="*/ 699716 h 747423"/>
                <a:gd name="connsiteX6" fmla="*/ 898497 w 1137036"/>
                <a:gd name="connsiteY6" fmla="*/ 731520 h 747423"/>
                <a:gd name="connsiteX7" fmla="*/ 906448 w 1137036"/>
                <a:gd name="connsiteY7" fmla="*/ 485030 h 747423"/>
                <a:gd name="connsiteX8" fmla="*/ 1137036 w 1137036"/>
                <a:gd name="connsiteY8" fmla="*/ 429371 h 747423"/>
                <a:gd name="connsiteX9" fmla="*/ 1121134 w 1137036"/>
                <a:gd name="connsiteY9" fmla="*/ 238539 h 747423"/>
                <a:gd name="connsiteX10" fmla="*/ 954156 w 1137036"/>
                <a:gd name="connsiteY10" fmla="*/ 230588 h 747423"/>
                <a:gd name="connsiteX11" fmla="*/ 914400 w 1137036"/>
                <a:gd name="connsiteY11" fmla="*/ 71562 h 747423"/>
                <a:gd name="connsiteX12" fmla="*/ 763325 w 1137036"/>
                <a:gd name="connsiteY12" fmla="*/ 143124 h 747423"/>
                <a:gd name="connsiteX13" fmla="*/ 572494 w 1137036"/>
                <a:gd name="connsiteY13" fmla="*/ 87465 h 747423"/>
                <a:gd name="connsiteX14" fmla="*/ 278295 w 1137036"/>
                <a:gd name="connsiteY14" fmla="*/ 0 h 747423"/>
                <a:gd name="connsiteX0" fmla="*/ 278295 w 1121134"/>
                <a:gd name="connsiteY0" fmla="*/ 0 h 747423"/>
                <a:gd name="connsiteX1" fmla="*/ 0 w 1121134"/>
                <a:gd name="connsiteY1" fmla="*/ 230588 h 747423"/>
                <a:gd name="connsiteX2" fmla="*/ 95416 w 1121134"/>
                <a:gd name="connsiteY2" fmla="*/ 397565 h 747423"/>
                <a:gd name="connsiteX3" fmla="*/ 174928 w 1121134"/>
                <a:gd name="connsiteY3" fmla="*/ 612251 h 747423"/>
                <a:gd name="connsiteX4" fmla="*/ 437321 w 1121134"/>
                <a:gd name="connsiteY4" fmla="*/ 747423 h 747423"/>
                <a:gd name="connsiteX5" fmla="*/ 588397 w 1121134"/>
                <a:gd name="connsiteY5" fmla="*/ 699716 h 747423"/>
                <a:gd name="connsiteX6" fmla="*/ 898497 w 1121134"/>
                <a:gd name="connsiteY6" fmla="*/ 731520 h 747423"/>
                <a:gd name="connsiteX7" fmla="*/ 906448 w 1121134"/>
                <a:gd name="connsiteY7" fmla="*/ 485030 h 747423"/>
                <a:gd name="connsiteX8" fmla="*/ 1025717 w 1121134"/>
                <a:gd name="connsiteY8" fmla="*/ 405517 h 747423"/>
                <a:gd name="connsiteX9" fmla="*/ 1121134 w 1121134"/>
                <a:gd name="connsiteY9" fmla="*/ 238539 h 747423"/>
                <a:gd name="connsiteX10" fmla="*/ 954156 w 1121134"/>
                <a:gd name="connsiteY10" fmla="*/ 230588 h 747423"/>
                <a:gd name="connsiteX11" fmla="*/ 914400 w 1121134"/>
                <a:gd name="connsiteY11" fmla="*/ 71562 h 747423"/>
                <a:gd name="connsiteX12" fmla="*/ 763325 w 1121134"/>
                <a:gd name="connsiteY12" fmla="*/ 143124 h 747423"/>
                <a:gd name="connsiteX13" fmla="*/ 572494 w 1121134"/>
                <a:gd name="connsiteY13" fmla="*/ 87465 h 747423"/>
                <a:gd name="connsiteX14" fmla="*/ 278295 w 1121134"/>
                <a:gd name="connsiteY14" fmla="*/ 0 h 74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1134" h="747423">
                  <a:moveTo>
                    <a:pt x="278295" y="0"/>
                  </a:moveTo>
                  <a:lnTo>
                    <a:pt x="0" y="230588"/>
                  </a:lnTo>
                  <a:lnTo>
                    <a:pt x="95416" y="397565"/>
                  </a:lnTo>
                  <a:lnTo>
                    <a:pt x="174928" y="612251"/>
                  </a:lnTo>
                  <a:lnTo>
                    <a:pt x="437321" y="747423"/>
                  </a:lnTo>
                  <a:lnTo>
                    <a:pt x="588397" y="699716"/>
                  </a:lnTo>
                  <a:lnTo>
                    <a:pt x="898497" y="731520"/>
                  </a:lnTo>
                  <a:lnTo>
                    <a:pt x="906448" y="485030"/>
                  </a:lnTo>
                  <a:lnTo>
                    <a:pt x="1025717" y="405517"/>
                  </a:lnTo>
                  <a:lnTo>
                    <a:pt x="1121134" y="238539"/>
                  </a:lnTo>
                  <a:lnTo>
                    <a:pt x="954156" y="230588"/>
                  </a:lnTo>
                  <a:lnTo>
                    <a:pt x="914400" y="71562"/>
                  </a:lnTo>
                  <a:lnTo>
                    <a:pt x="763325" y="143124"/>
                  </a:lnTo>
                  <a:lnTo>
                    <a:pt x="572494" y="87465"/>
                  </a:lnTo>
                  <a:lnTo>
                    <a:pt x="278295" y="0"/>
                  </a:lnTo>
                  <a:close/>
                </a:path>
              </a:pathLst>
            </a:custGeom>
            <a:solidFill>
              <a:sysClr val="window" lastClr="FFFFFF">
                <a:alpha val="6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6" name="TextBox 1145"/>
            <p:cNvSpPr txBox="1"/>
            <p:nvPr/>
          </p:nvSpPr>
          <p:spPr>
            <a:xfrm>
              <a:off x="1089323" y="1029416"/>
              <a:ext cx="1128788" cy="58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Electron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beam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7" name="TextBox 1146"/>
            <p:cNvSpPr txBox="1"/>
            <p:nvPr/>
          </p:nvSpPr>
          <p:spPr>
            <a:xfrm>
              <a:off x="1599053" y="4940423"/>
              <a:ext cx="4088154" cy="344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Axial potential well from the trap electrodes</a:t>
              </a:r>
            </a:p>
          </p:txBody>
        </p:sp>
        <p:sp>
          <p:nvSpPr>
            <p:cNvPr id="1148" name="TextBox 1147"/>
            <p:cNvSpPr txBox="1"/>
            <p:nvPr/>
          </p:nvSpPr>
          <p:spPr>
            <a:xfrm>
              <a:off x="2369479" y="3279319"/>
              <a:ext cx="2357823" cy="344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Highly charged ions</a:t>
              </a:r>
            </a:p>
          </p:txBody>
        </p:sp>
        <p:sp>
          <p:nvSpPr>
            <p:cNvPr id="1149" name="TextBox 1148"/>
            <p:cNvSpPr txBox="1"/>
            <p:nvPr/>
          </p:nvSpPr>
          <p:spPr>
            <a:xfrm>
              <a:off x="-903892" y="3608849"/>
              <a:ext cx="2800929" cy="582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Hair-like</a:t>
              </a:r>
              <a:r>
                <a:rPr kumimoji="0" lang="en-US" sz="140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e</a:t>
              </a:r>
              <a:r>
                <a:rPr kumimoji="0" lang="en-US" sz="140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lectron</a:t>
              </a:r>
              <a:r>
                <a: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beam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0" dirty="0" smtClean="0">
                  <a:solidFill>
                    <a:sysClr val="windowText" lastClr="000000"/>
                  </a:solidFill>
                  <a:latin typeface="Symbol" pitchFamily="18" charset="2"/>
                </a:rPr>
                <a:t>F</a:t>
              </a:r>
              <a:r>
                <a:rPr lang="en-US" sz="1400" kern="0" dirty="0" smtClean="0">
                  <a:solidFill>
                    <a:sysClr val="windowText" lastClr="000000"/>
                  </a:solidFill>
                </a:rPr>
                <a:t>~</a:t>
              </a:r>
              <a:r>
                <a:rPr lang="en-US" sz="1400" kern="0" noProof="0" dirty="0" smtClean="0">
                  <a:solidFill>
                    <a:sysClr val="windowText" lastClr="000000"/>
                  </a:solidFill>
                </a:rPr>
                <a:t>100 </a:t>
              </a:r>
              <a:r>
                <a:rPr lang="en-US" sz="1400" kern="0" noProof="0" dirty="0" smtClean="0">
                  <a:solidFill>
                    <a:sysClr val="windowText" lastClr="000000"/>
                  </a:solidFill>
                  <a:latin typeface="Symbol" pitchFamily="18" charset="2"/>
                </a:rPr>
                <a:t>m</a:t>
              </a:r>
              <a:r>
                <a:rPr lang="en-US" sz="1400" kern="0" noProof="0" dirty="0" smtClean="0">
                  <a:solidFill>
                    <a:sysClr val="windowText" lastClr="000000"/>
                  </a:solidFill>
                </a:rPr>
                <a:t>m</a:t>
              </a:r>
              <a:endPara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50" name="Group 552"/>
            <p:cNvGrpSpPr>
              <a:grpSpLocks noChangeAspect="1"/>
            </p:cNvGrpSpPr>
            <p:nvPr/>
          </p:nvGrpSpPr>
          <p:grpSpPr>
            <a:xfrm>
              <a:off x="759532" y="1574791"/>
              <a:ext cx="214838" cy="387826"/>
              <a:chOff x="-1148318" y="204869"/>
              <a:chExt cx="1443593" cy="2605982"/>
            </a:xfrm>
          </p:grpSpPr>
          <p:sp>
            <p:nvSpPr>
              <p:cNvPr id="1151" name="Moon 1150"/>
              <p:cNvSpPr/>
              <p:nvPr/>
            </p:nvSpPr>
            <p:spPr>
              <a:xfrm>
                <a:off x="-606047" y="219671"/>
                <a:ext cx="901322" cy="2591180"/>
              </a:xfrm>
              <a:prstGeom prst="moon">
                <a:avLst/>
              </a:prstGeom>
              <a:solidFill>
                <a:sysClr val="windowText" lastClr="000000">
                  <a:lumMod val="95000"/>
                  <a:lumOff val="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2" name="Freeform 1151"/>
              <p:cNvSpPr/>
              <p:nvPr/>
            </p:nvSpPr>
            <p:spPr>
              <a:xfrm>
                <a:off x="-1148318" y="204869"/>
                <a:ext cx="1416353" cy="2600652"/>
              </a:xfrm>
              <a:custGeom>
                <a:avLst/>
                <a:gdLst>
                  <a:gd name="connsiteX0" fmla="*/ 226337 w 226337"/>
                  <a:gd name="connsiteY0" fmla="*/ 0 h 280657"/>
                  <a:gd name="connsiteX1" fmla="*/ 144856 w 226337"/>
                  <a:gd name="connsiteY1" fmla="*/ 76954 h 280657"/>
                  <a:gd name="connsiteX2" fmla="*/ 131276 w 226337"/>
                  <a:gd name="connsiteY2" fmla="*/ 153909 h 280657"/>
                  <a:gd name="connsiteX3" fmla="*/ 162963 w 226337"/>
                  <a:gd name="connsiteY3" fmla="*/ 226336 h 280657"/>
                  <a:gd name="connsiteX4" fmla="*/ 226337 w 226337"/>
                  <a:gd name="connsiteY4" fmla="*/ 280657 h 280657"/>
                  <a:gd name="connsiteX5" fmla="*/ 0 w 226337"/>
                  <a:gd name="connsiteY5" fmla="*/ 276130 h 280657"/>
                  <a:gd name="connsiteX6" fmla="*/ 0 w 226337"/>
                  <a:gd name="connsiteY6" fmla="*/ 9053 h 280657"/>
                  <a:gd name="connsiteX7" fmla="*/ 226337 w 226337"/>
                  <a:gd name="connsiteY7" fmla="*/ 0 h 280657"/>
                  <a:gd name="connsiteX0" fmla="*/ 226337 w 226337"/>
                  <a:gd name="connsiteY0" fmla="*/ 0 h 280657"/>
                  <a:gd name="connsiteX1" fmla="*/ 144856 w 226337"/>
                  <a:gd name="connsiteY1" fmla="*/ 76954 h 280657"/>
                  <a:gd name="connsiteX2" fmla="*/ 131276 w 226337"/>
                  <a:gd name="connsiteY2" fmla="*/ 153909 h 280657"/>
                  <a:gd name="connsiteX3" fmla="*/ 162963 w 226337"/>
                  <a:gd name="connsiteY3" fmla="*/ 226336 h 280657"/>
                  <a:gd name="connsiteX4" fmla="*/ 226337 w 226337"/>
                  <a:gd name="connsiteY4" fmla="*/ 280657 h 280657"/>
                  <a:gd name="connsiteX5" fmla="*/ 0 w 226337"/>
                  <a:gd name="connsiteY5" fmla="*/ 276130 h 280657"/>
                  <a:gd name="connsiteX6" fmla="*/ 0 w 226337"/>
                  <a:gd name="connsiteY6" fmla="*/ 505 h 280657"/>
                  <a:gd name="connsiteX7" fmla="*/ 226337 w 226337"/>
                  <a:gd name="connsiteY7" fmla="*/ 0 h 280657"/>
                  <a:gd name="connsiteX0" fmla="*/ 226337 w 226337"/>
                  <a:gd name="connsiteY0" fmla="*/ 0 h 280657"/>
                  <a:gd name="connsiteX1" fmla="*/ 144856 w 226337"/>
                  <a:gd name="connsiteY1" fmla="*/ 76954 h 280657"/>
                  <a:gd name="connsiteX2" fmla="*/ 131276 w 226337"/>
                  <a:gd name="connsiteY2" fmla="*/ 153909 h 280657"/>
                  <a:gd name="connsiteX3" fmla="*/ 162963 w 226337"/>
                  <a:gd name="connsiteY3" fmla="*/ 226336 h 280657"/>
                  <a:gd name="connsiteX4" fmla="*/ 226337 w 226337"/>
                  <a:gd name="connsiteY4" fmla="*/ 280657 h 280657"/>
                  <a:gd name="connsiteX5" fmla="*/ 0 w 226337"/>
                  <a:gd name="connsiteY5" fmla="*/ 278979 h 280657"/>
                  <a:gd name="connsiteX6" fmla="*/ 0 w 226337"/>
                  <a:gd name="connsiteY6" fmla="*/ 505 h 280657"/>
                  <a:gd name="connsiteX7" fmla="*/ 226337 w 226337"/>
                  <a:gd name="connsiteY7" fmla="*/ 0 h 28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337" h="280657">
                    <a:moveTo>
                      <a:pt x="226337" y="0"/>
                    </a:moveTo>
                    <a:lnTo>
                      <a:pt x="144856" y="76954"/>
                    </a:lnTo>
                    <a:lnTo>
                      <a:pt x="131276" y="153909"/>
                    </a:lnTo>
                    <a:lnTo>
                      <a:pt x="162963" y="226336"/>
                    </a:lnTo>
                    <a:lnTo>
                      <a:pt x="226337" y="280657"/>
                    </a:lnTo>
                    <a:lnTo>
                      <a:pt x="0" y="278979"/>
                    </a:lnTo>
                    <a:lnTo>
                      <a:pt x="0" y="505"/>
                    </a:lnTo>
                    <a:lnTo>
                      <a:pt x="226337" y="0"/>
                    </a:lnTo>
                    <a:close/>
                  </a:path>
                </a:pathLst>
              </a:custGeom>
              <a:solidFill>
                <a:sysClr val="windowText" lastClr="000000">
                  <a:lumMod val="95000"/>
                  <a:lumOff val="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86" name="Rectangle 4"/>
          <p:cNvSpPr>
            <a:spLocks noChangeAspect="1" noChangeArrowheads="1"/>
          </p:cNvSpPr>
          <p:nvPr/>
        </p:nvSpPr>
        <p:spPr bwMode="auto">
          <a:xfrm>
            <a:off x="877319" y="580273"/>
            <a:ext cx="8305800" cy="200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2438" lvl="1" indent="-166688" defTabSz="804863">
              <a:spcBef>
                <a:spcPts val="600"/>
              </a:spcBef>
              <a:buSzPct val="100000"/>
            </a:pPr>
            <a:r>
              <a:rPr lang="en-US" sz="1600" b="1" dirty="0" smtClean="0">
                <a:solidFill>
                  <a:srgbClr val="064308"/>
                </a:solidFill>
              </a:rPr>
              <a:t>What is an Electron-Beam Ion Trap and how does it work</a:t>
            </a:r>
            <a:r>
              <a:rPr lang="en-US" sz="1600" b="1" dirty="0" smtClean="0">
                <a:solidFill>
                  <a:srgbClr val="064308"/>
                </a:solidFill>
                <a:cs typeface="Tahoma" pitchFamily="34" charset="0"/>
              </a:rPr>
              <a:t>?</a:t>
            </a:r>
          </a:p>
          <a:p>
            <a:pPr marL="452438" lvl="1" indent="-166688" defTabSz="804863">
              <a:spcBef>
                <a:spcPts val="600"/>
              </a:spcBef>
              <a:buSzPct val="100000"/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</a:rPr>
              <a:t> Produces &amp; traps highly charged ions with a high-current density electron beam</a:t>
            </a:r>
          </a:p>
          <a:p>
            <a:pPr marL="452438" lvl="1" indent="-166688" defTabSz="804863">
              <a:spcBef>
                <a:spcPts val="600"/>
              </a:spcBef>
              <a:buSzPct val="100000"/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</a:rPr>
              <a:t> 3 Parts: e-gun, trap + magnet , e-collector</a:t>
            </a:r>
          </a:p>
          <a:p>
            <a:pPr marL="452438" lvl="1" indent="-166688" defTabSz="804863">
              <a:spcBef>
                <a:spcPts val="600"/>
              </a:spcBef>
              <a:buSzPct val="100000"/>
              <a:buFont typeface="Wingdings 3" pitchFamily="18" charset="2"/>
              <a:buChar char="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Strong magnetic field: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Electron-beam compression &amp; Ionization by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electron impact</a:t>
            </a:r>
          </a:p>
          <a:p>
            <a:pPr marL="452438" lvl="1" indent="-166688" defTabSz="804863">
              <a:spcBef>
                <a:spcPts val="600"/>
              </a:spcBef>
              <a:buSzPct val="100000"/>
              <a:buFont typeface="Wingdings 3" pitchFamily="18" charset="2"/>
              <a:buChar char=""/>
            </a:pP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T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rap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electrodes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  <a:sym typeface="Wingdings" panose="05000000000000000000" pitchFamily="2" charset="2"/>
              </a:rPr>
              <a:t>A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xial ion confinement</a:t>
            </a:r>
          </a:p>
          <a:p>
            <a:pPr marL="452438" lvl="1" indent="-166688" defTabSz="804863">
              <a:spcBef>
                <a:spcPts val="600"/>
              </a:spcBef>
              <a:buSzPct val="100000"/>
              <a:buFont typeface="Wingdings 3" pitchFamily="18" charset="2"/>
              <a:buChar char="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Electron beam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 R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adial ion confinement </a:t>
            </a:r>
          </a:p>
          <a:p>
            <a:pPr marL="452438" lvl="1" indent="-166688" defTabSz="804863">
              <a:spcBef>
                <a:spcPts val="600"/>
              </a:spcBef>
              <a:buSzPct val="100000"/>
              <a:buFont typeface="Wingdings 3" pitchFamily="18" charset="2"/>
              <a:buChar char=""/>
            </a:pPr>
            <a:endParaRPr lang="en-US" sz="1600" dirty="0" smtClean="0">
              <a:solidFill>
                <a:srgbClr val="000000"/>
              </a:solidFill>
              <a:cs typeface="Tahoma" pitchFamily="34" charset="0"/>
            </a:endParaRPr>
          </a:p>
        </p:txBody>
      </p:sp>
      <p:cxnSp>
        <p:nvCxnSpPr>
          <p:cNvPr id="528" name="Straight Arrow Connector 527"/>
          <p:cNvCxnSpPr/>
          <p:nvPr/>
        </p:nvCxnSpPr>
        <p:spPr>
          <a:xfrm flipH="1">
            <a:off x="7074657" y="3638255"/>
            <a:ext cx="982619" cy="3619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9" name="Straight Arrow Connector 528"/>
          <p:cNvCxnSpPr/>
          <p:nvPr/>
        </p:nvCxnSpPr>
        <p:spPr>
          <a:xfrm>
            <a:off x="7110099" y="4163243"/>
            <a:ext cx="1134139" cy="7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0" name="TextBox 529"/>
          <p:cNvSpPr txBox="1"/>
          <p:nvPr/>
        </p:nvSpPr>
        <p:spPr>
          <a:xfrm>
            <a:off x="6727873" y="2761894"/>
            <a:ext cx="2962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Quasi-continuous </a:t>
            </a:r>
            <a:r>
              <a:rPr lang="en-US" sz="1600" u="sng" dirty="0" smtClean="0">
                <a:solidFill>
                  <a:srgbClr val="FF0000"/>
                </a:solidFill>
              </a:rPr>
              <a:t>injection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&amp;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</a:rPr>
              <a:t>accumulation</a:t>
            </a:r>
            <a:r>
              <a:rPr lang="en-US" sz="1600" dirty="0" smtClean="0">
                <a:solidFill>
                  <a:srgbClr val="FF0000"/>
                </a:solidFill>
              </a:rPr>
              <a:t> (~100 ms)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A</a:t>
            </a:r>
            <a:r>
              <a:rPr lang="en-US" sz="2000" baseline="30000" dirty="0" smtClean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31" name="TextBox 530"/>
          <p:cNvSpPr txBox="1"/>
          <p:nvPr/>
        </p:nvSpPr>
        <p:spPr>
          <a:xfrm>
            <a:off x="7460660" y="4328930"/>
            <a:ext cx="178895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Pulsed extraction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</a:t>
            </a:r>
            <a:r>
              <a:rPr lang="en-US" sz="2000" baseline="30000" dirty="0" smtClean="0">
                <a:solidFill>
                  <a:srgbClr val="FF0000"/>
                </a:solidFill>
              </a:rPr>
              <a:t>Q+</a:t>
            </a:r>
          </a:p>
        </p:txBody>
      </p:sp>
      <p:sp>
        <p:nvSpPr>
          <p:cNvPr id="6" name="Rectangle 5"/>
          <p:cNvSpPr/>
          <p:nvPr/>
        </p:nvSpPr>
        <p:spPr>
          <a:xfrm>
            <a:off x="226501" y="4152252"/>
            <a:ext cx="9060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  <a:latin typeface="Symbol" pitchFamily="18" charset="2"/>
              </a:rPr>
              <a:t>F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~6 mm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3492"/>
          </a:xfrm>
        </p:spPr>
        <p:txBody>
          <a:bodyPr/>
          <a:lstStyle/>
          <a:p>
            <a:r>
              <a:rPr lang="en-US" b="0" dirty="0" smtClean="0"/>
              <a:t>How do we inject &amp; extract ions ?</a:t>
            </a:r>
          </a:p>
        </p:txBody>
      </p:sp>
      <p:sp>
        <p:nvSpPr>
          <p:cNvPr id="37915" name="Rectangle 627"/>
          <p:cNvSpPr>
            <a:spLocks noChangeArrowheads="1"/>
          </p:cNvSpPr>
          <p:nvPr/>
        </p:nvSpPr>
        <p:spPr bwMode="auto">
          <a:xfrm>
            <a:off x="4729261" y="4314014"/>
            <a:ext cx="42635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0" defTabSz="804863">
              <a:spcBef>
                <a:spcPts val="200"/>
              </a:spcBef>
              <a:buSzPct val="100000"/>
            </a:pPr>
            <a:r>
              <a:rPr lang="en-US" sz="1600" b="1" dirty="0">
                <a:solidFill>
                  <a:srgbClr val="064308"/>
                </a:solidFill>
              </a:rPr>
              <a:t>Typical </a:t>
            </a:r>
            <a:r>
              <a:rPr lang="en-US" sz="1600" b="1" dirty="0" smtClean="0">
                <a:solidFill>
                  <a:srgbClr val="064308"/>
                </a:solidFill>
              </a:rPr>
              <a:t>width </a:t>
            </a:r>
            <a:r>
              <a:rPr lang="en-US" sz="1600" b="1" dirty="0">
                <a:solidFill>
                  <a:srgbClr val="064308"/>
                </a:solidFill>
              </a:rPr>
              <a:t>of </a:t>
            </a:r>
            <a:r>
              <a:rPr lang="en-US" sz="1600" b="1" dirty="0" smtClean="0">
                <a:solidFill>
                  <a:srgbClr val="064308"/>
                </a:solidFill>
              </a:rPr>
              <a:t>an </a:t>
            </a:r>
            <a:r>
              <a:rPr lang="en-US" sz="1600" b="1" dirty="0">
                <a:solidFill>
                  <a:srgbClr val="064308"/>
                </a:solidFill>
              </a:rPr>
              <a:t>extracted ion pulse</a:t>
            </a:r>
            <a:endParaRPr lang="en-US" sz="1600" b="1" dirty="0">
              <a:solidFill>
                <a:srgbClr val="064308"/>
              </a:solidFill>
              <a:cs typeface="Tahoma" pitchFamily="34" charset="0"/>
            </a:endParaRPr>
          </a:p>
        </p:txBody>
      </p:sp>
      <p:sp>
        <p:nvSpPr>
          <p:cNvPr id="631" name="Rectangle 4"/>
          <p:cNvSpPr>
            <a:spLocks noChangeAspect="1" noChangeArrowheads="1"/>
          </p:cNvSpPr>
          <p:nvPr/>
        </p:nvSpPr>
        <p:spPr bwMode="auto">
          <a:xfrm>
            <a:off x="4527649" y="4847775"/>
            <a:ext cx="4666813" cy="224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6688" lvl="1" indent="-166688" defTabSz="804863">
              <a:spcBef>
                <a:spcPts val="0"/>
              </a:spcBef>
              <a:spcAft>
                <a:spcPts val="1200"/>
              </a:spcAft>
              <a:buSzPct val="100000"/>
              <a:buFont typeface="Wingdings 3" pitchFamily="18" charset="2"/>
              <a:buChar char="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Typical </a:t>
            </a:r>
            <a:r>
              <a:rPr lang="en-US" sz="1600" dirty="0">
                <a:solidFill>
                  <a:schemeClr val="tx1"/>
                </a:solidFill>
              </a:rPr>
              <a:t>pulse width </a:t>
            </a:r>
            <a:r>
              <a:rPr lang="en-US" sz="1600" dirty="0" smtClean="0">
                <a:solidFill>
                  <a:schemeClr val="tx1"/>
                </a:solidFill>
              </a:rPr>
              <a:t>(~10 </a:t>
            </a:r>
            <a:r>
              <a:rPr lang="en-US" sz="1600" dirty="0" err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dirty="0" err="1">
                <a:solidFill>
                  <a:srgbClr val="000000"/>
                </a:solidFill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defined by the time taken by the trapped ions to freely exit the </a:t>
            </a:r>
            <a:r>
              <a:rPr lang="en-US" sz="1600" dirty="0" smtClean="0">
                <a:solidFill>
                  <a:schemeClr val="tx1"/>
                </a:solidFill>
              </a:rPr>
              <a:t>trap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166688" lvl="1" indent="-166688" defTabSz="804863">
              <a:spcBef>
                <a:spcPts val="0"/>
              </a:spcBef>
              <a:spcAft>
                <a:spcPts val="1200"/>
              </a:spcAft>
              <a:buSzPct val="100000"/>
              <a:buFont typeface="Wingdings 3" pitchFamily="18" charset="2"/>
              <a:buChar char="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Instantaneous rate of each pulse is too high for many nuclear-physics experiments</a:t>
            </a:r>
            <a:endParaRPr lang="en-US" sz="1600" dirty="0">
              <a:solidFill>
                <a:srgbClr val="000000"/>
              </a:solidFill>
            </a:endParaRPr>
          </a:p>
          <a:p>
            <a:pPr marL="166688" lvl="1" indent="-166688" defTabSz="804863">
              <a:spcBef>
                <a:spcPts val="200"/>
              </a:spcBef>
              <a:buSzPct val="100000"/>
              <a:buFont typeface="Wingdings 3" pitchFamily="18" charset="2"/>
              <a:buChar char=""/>
              <a:defRPr/>
            </a:pPr>
            <a:r>
              <a:rPr lang="en-US" sz="1600" dirty="0">
                <a:solidFill>
                  <a:schemeClr val="tx1"/>
                </a:solidFill>
                <a:cs typeface="Tahoma" pitchFamily="34" charset="0"/>
              </a:rPr>
              <a:t>New extraction </a:t>
            </a: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schemes </a:t>
            </a:r>
            <a:r>
              <a:rPr lang="en-US" sz="1600" dirty="0">
                <a:solidFill>
                  <a:schemeClr val="tx1"/>
                </a:solidFill>
                <a:cs typeface="Tahoma" pitchFamily="34" charset="0"/>
              </a:rPr>
              <a:t>being developed to spread in time pulses up to several </a:t>
            </a:r>
            <a:r>
              <a:rPr lang="en-US" sz="1600" dirty="0" err="1">
                <a:solidFill>
                  <a:schemeClr val="tx1"/>
                </a:solidFill>
                <a:cs typeface="Tahoma" pitchFamily="34" charset="0"/>
              </a:rPr>
              <a:t>ms.</a:t>
            </a:r>
            <a:endParaRPr 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cxnSp>
        <p:nvCxnSpPr>
          <p:cNvPr id="594" name="Straight Arrow Connector 593"/>
          <p:cNvCxnSpPr/>
          <p:nvPr/>
        </p:nvCxnSpPr>
        <p:spPr>
          <a:xfrm>
            <a:off x="448223" y="3713014"/>
            <a:ext cx="8523536" cy="537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02" name="TextBox 596"/>
          <p:cNvSpPr txBox="1">
            <a:spLocks noChangeArrowheads="1"/>
          </p:cNvSpPr>
          <p:nvPr/>
        </p:nvSpPr>
        <p:spPr bwMode="auto">
          <a:xfrm>
            <a:off x="0" y="2959881"/>
            <a:ext cx="20419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Inj.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&amp; </a:t>
            </a:r>
            <a:r>
              <a:rPr lang="en-US" sz="1400" dirty="0" err="1" smtClean="0">
                <a:solidFill>
                  <a:srgbClr val="000000"/>
                </a:solidFill>
              </a:rPr>
              <a:t>accu</a:t>
            </a:r>
            <a:r>
              <a:rPr lang="en-US" sz="1400" dirty="0" smtClean="0">
                <a:solidFill>
                  <a:srgbClr val="000000"/>
                </a:solidFill>
              </a:rPr>
              <a:t>. (~100 </a:t>
            </a:r>
            <a:r>
              <a:rPr lang="en-US" sz="1400" dirty="0" err="1" smtClean="0">
                <a:solidFill>
                  <a:srgbClr val="000000"/>
                </a:solidFill>
              </a:rPr>
              <a:t>ms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903" name="TextBox 598"/>
          <p:cNvSpPr txBox="1">
            <a:spLocks noChangeArrowheads="1"/>
          </p:cNvSpPr>
          <p:nvPr/>
        </p:nvSpPr>
        <p:spPr bwMode="auto">
          <a:xfrm>
            <a:off x="3385458" y="2933120"/>
            <a:ext cx="1076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Injec</a:t>
            </a:r>
            <a:r>
              <a:rPr lang="en-US" sz="1400" dirty="0" smtClean="0">
                <a:solidFill>
                  <a:srgbClr val="000000"/>
                </a:solidFill>
              </a:rPr>
              <a:t>./</a:t>
            </a:r>
            <a:r>
              <a:rPr lang="en-US" sz="1400" dirty="0" err="1" smtClean="0">
                <a:solidFill>
                  <a:srgbClr val="000000"/>
                </a:solidFill>
              </a:rPr>
              <a:t>Accu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904" name="TextBox 599"/>
          <p:cNvSpPr txBox="1">
            <a:spLocks noChangeArrowheads="1"/>
          </p:cNvSpPr>
          <p:nvPr/>
        </p:nvSpPr>
        <p:spPr bwMode="auto">
          <a:xfrm>
            <a:off x="5301796" y="2915191"/>
            <a:ext cx="1076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Injec</a:t>
            </a:r>
            <a:r>
              <a:rPr lang="en-US" sz="1400" dirty="0" smtClean="0">
                <a:solidFill>
                  <a:srgbClr val="000000"/>
                </a:solidFill>
              </a:rPr>
              <a:t>./</a:t>
            </a:r>
            <a:r>
              <a:rPr lang="en-US" sz="1400" dirty="0" err="1" smtClean="0">
                <a:solidFill>
                  <a:srgbClr val="000000"/>
                </a:solidFill>
              </a:rPr>
              <a:t>Accu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905" name="TextBox 600"/>
          <p:cNvSpPr txBox="1">
            <a:spLocks noChangeArrowheads="1"/>
          </p:cNvSpPr>
          <p:nvPr/>
        </p:nvSpPr>
        <p:spPr bwMode="auto">
          <a:xfrm>
            <a:off x="7325418" y="2933120"/>
            <a:ext cx="1076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Injec</a:t>
            </a:r>
            <a:r>
              <a:rPr lang="en-US" sz="1400" dirty="0" smtClean="0">
                <a:solidFill>
                  <a:srgbClr val="000000"/>
                </a:solidFill>
              </a:rPr>
              <a:t>./</a:t>
            </a:r>
            <a:r>
              <a:rPr lang="en-US" sz="1400" dirty="0" err="1" smtClean="0">
                <a:solidFill>
                  <a:srgbClr val="000000"/>
                </a:solidFill>
              </a:rPr>
              <a:t>Accu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906" name="TextBox 607"/>
          <p:cNvSpPr txBox="1">
            <a:spLocks noChangeArrowheads="1"/>
          </p:cNvSpPr>
          <p:nvPr/>
        </p:nvSpPr>
        <p:spPr bwMode="auto">
          <a:xfrm>
            <a:off x="8410465" y="2804169"/>
            <a:ext cx="731419" cy="24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Extract</a:t>
            </a:r>
          </a:p>
        </p:txBody>
      </p:sp>
      <p:cxnSp>
        <p:nvCxnSpPr>
          <p:cNvPr id="609" name="Straight Arrow Connector 608"/>
          <p:cNvCxnSpPr/>
          <p:nvPr/>
        </p:nvCxnSpPr>
        <p:spPr>
          <a:xfrm>
            <a:off x="8765542" y="3098030"/>
            <a:ext cx="0" cy="1647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08" name="TextBox 615"/>
          <p:cNvSpPr txBox="1">
            <a:spLocks noChangeArrowheads="1"/>
          </p:cNvSpPr>
          <p:nvPr/>
        </p:nvSpPr>
        <p:spPr bwMode="auto">
          <a:xfrm>
            <a:off x="6384291" y="2810240"/>
            <a:ext cx="731419" cy="24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Extract</a:t>
            </a:r>
          </a:p>
        </p:txBody>
      </p:sp>
      <p:cxnSp>
        <p:nvCxnSpPr>
          <p:cNvPr id="617" name="Straight Arrow Connector 616"/>
          <p:cNvCxnSpPr/>
          <p:nvPr/>
        </p:nvCxnSpPr>
        <p:spPr>
          <a:xfrm>
            <a:off x="6750001" y="3112579"/>
            <a:ext cx="0" cy="1647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10" name="TextBox 617"/>
          <p:cNvSpPr txBox="1">
            <a:spLocks noChangeArrowheads="1"/>
          </p:cNvSpPr>
          <p:nvPr/>
        </p:nvSpPr>
        <p:spPr bwMode="auto">
          <a:xfrm>
            <a:off x="4364718" y="2821098"/>
            <a:ext cx="731419" cy="24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Extract</a:t>
            </a:r>
          </a:p>
        </p:txBody>
      </p:sp>
      <p:cxnSp>
        <p:nvCxnSpPr>
          <p:cNvPr id="619" name="Straight Arrow Connector 618"/>
          <p:cNvCxnSpPr/>
          <p:nvPr/>
        </p:nvCxnSpPr>
        <p:spPr>
          <a:xfrm>
            <a:off x="4731809" y="3117728"/>
            <a:ext cx="0" cy="1647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12" name="TextBox 619"/>
          <p:cNvSpPr txBox="1">
            <a:spLocks noChangeArrowheads="1"/>
          </p:cNvSpPr>
          <p:nvPr/>
        </p:nvSpPr>
        <p:spPr bwMode="auto">
          <a:xfrm>
            <a:off x="1907091" y="2795068"/>
            <a:ext cx="15521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indent="0"/>
            <a:r>
              <a:rPr lang="en-US" sz="1400" dirty="0" smtClean="0">
                <a:solidFill>
                  <a:srgbClr val="000000"/>
                </a:solidFill>
              </a:rPr>
              <a:t>Extract (&lt; 1 </a:t>
            </a:r>
            <a:r>
              <a:rPr lang="en-US" sz="1400" dirty="0" err="1" smtClean="0">
                <a:solidFill>
                  <a:srgbClr val="000000"/>
                </a:solidFill>
              </a:rPr>
              <a:t>ms</a:t>
            </a:r>
            <a:r>
              <a:rPr lang="en-US" sz="1400" dirty="0" smtClean="0">
                <a:solidFill>
                  <a:srgbClr val="000000"/>
                </a:solidFill>
              </a:rPr>
              <a:t>) 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621" name="Straight Arrow Connector 620"/>
          <p:cNvCxnSpPr/>
          <p:nvPr/>
        </p:nvCxnSpPr>
        <p:spPr>
          <a:xfrm>
            <a:off x="2681718" y="3118060"/>
            <a:ext cx="0" cy="1647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14" name="TextBox 625"/>
          <p:cNvSpPr txBox="1">
            <a:spLocks noChangeArrowheads="1"/>
          </p:cNvSpPr>
          <p:nvPr/>
        </p:nvSpPr>
        <p:spPr bwMode="auto">
          <a:xfrm>
            <a:off x="8950493" y="3578208"/>
            <a:ext cx="575799" cy="24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Time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625296" y="3279897"/>
            <a:ext cx="0" cy="256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9092" y="3279897"/>
            <a:ext cx="183620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625296" y="3536278"/>
            <a:ext cx="1080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733308" y="3279897"/>
            <a:ext cx="0" cy="256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675320" y="3279897"/>
            <a:ext cx="0" cy="256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733308" y="3279897"/>
            <a:ext cx="194421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675320" y="3536278"/>
            <a:ext cx="11021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785536" y="3279897"/>
            <a:ext cx="0" cy="256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693748" y="3279897"/>
            <a:ext cx="0" cy="256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785536" y="3279897"/>
            <a:ext cx="19082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693748" y="3536278"/>
            <a:ext cx="112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6806168" y="3279897"/>
            <a:ext cx="0" cy="256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801760" y="3279897"/>
            <a:ext cx="19082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8709972" y="3279897"/>
            <a:ext cx="0" cy="256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709972" y="3536278"/>
            <a:ext cx="112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8822392" y="3279897"/>
            <a:ext cx="0" cy="2563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619"/>
          <p:cNvSpPr txBox="1">
            <a:spLocks noChangeArrowheads="1"/>
          </p:cNvSpPr>
          <p:nvPr/>
        </p:nvSpPr>
        <p:spPr bwMode="auto">
          <a:xfrm>
            <a:off x="897844" y="3352436"/>
            <a:ext cx="14463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Open the trap…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2303331" y="3396846"/>
            <a:ext cx="260567" cy="143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59649" y="4314014"/>
            <a:ext cx="3887363" cy="2835171"/>
            <a:chOff x="129483" y="4306968"/>
            <a:chExt cx="3887363" cy="2971300"/>
          </a:xfrm>
        </p:grpSpPr>
        <p:graphicFrame>
          <p:nvGraphicFramePr>
            <p:cNvPr id="716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2129680"/>
                </p:ext>
              </p:extLst>
            </p:nvPr>
          </p:nvGraphicFramePr>
          <p:xfrm>
            <a:off x="129483" y="4306968"/>
            <a:ext cx="3887363" cy="297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873" name="Graph" r:id="rId4" imgW="3896280" imgH="2976480" progId="Origin50.Graph">
                    <p:embed/>
                  </p:oleObj>
                </mc:Choice>
                <mc:Fallback>
                  <p:oleObj name="Graph" r:id="rId4" imgW="3896280" imgH="29764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483" y="4306968"/>
                          <a:ext cx="3887363" cy="297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5" name="Straight Arrow Connector 54"/>
            <p:cNvCxnSpPr/>
            <p:nvPr/>
          </p:nvCxnSpPr>
          <p:spPr>
            <a:xfrm flipV="1">
              <a:off x="1349418" y="6669041"/>
              <a:ext cx="292160" cy="158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377930" y="6247027"/>
              <a:ext cx="806631" cy="32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~ 10 </a:t>
              </a:r>
              <a:r>
                <a:rPr lang="en-US" sz="1400" dirty="0" err="1" smtClean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s</a:t>
              </a:r>
              <a:endParaRPr lang="en-US" sz="14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0" name="Group 140"/>
          <p:cNvGrpSpPr>
            <a:grpSpLocks/>
          </p:cNvGrpSpPr>
          <p:nvPr/>
        </p:nvGrpSpPr>
        <p:grpSpPr bwMode="auto">
          <a:xfrm>
            <a:off x="5255249" y="894984"/>
            <a:ext cx="2298237" cy="1476375"/>
            <a:chOff x="6917310" y="2132766"/>
            <a:chExt cx="2297209" cy="1476718"/>
          </a:xfrm>
        </p:grpSpPr>
        <p:grpSp>
          <p:nvGrpSpPr>
            <p:cNvPr id="66" name="Group 136"/>
            <p:cNvGrpSpPr>
              <a:grpSpLocks/>
            </p:cNvGrpSpPr>
            <p:nvPr/>
          </p:nvGrpSpPr>
          <p:grpSpPr bwMode="auto">
            <a:xfrm>
              <a:off x="6917310" y="2132766"/>
              <a:ext cx="2297209" cy="1476718"/>
              <a:chOff x="4343400" y="2333282"/>
              <a:chExt cx="2297209" cy="1476718"/>
            </a:xfrm>
          </p:grpSpPr>
          <p:sp>
            <p:nvSpPr>
              <p:cNvPr id="71" name="Rectangle 70"/>
              <p:cNvSpPr/>
              <p:nvPr/>
            </p:nvSpPr>
            <p:spPr bwMode="auto">
              <a:xfrm>
                <a:off x="4388953" y="2333282"/>
                <a:ext cx="2251656" cy="14767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72" name="Picture 4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3125"/>
              <a:stretch>
                <a:fillRect/>
              </a:stretch>
            </p:blipFill>
            <p:spPr bwMode="auto">
              <a:xfrm>
                <a:off x="4343400" y="2524125"/>
                <a:ext cx="2109207" cy="1142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3" name="Oval 72"/>
              <p:cNvSpPr/>
              <p:nvPr/>
            </p:nvSpPr>
            <p:spPr bwMode="auto">
              <a:xfrm>
                <a:off x="4623798" y="3000187"/>
                <a:ext cx="234845" cy="23818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 bwMode="auto">
              <a:xfrm>
                <a:off x="4566673" y="2971605"/>
                <a:ext cx="456996" cy="2794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q+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5093488" y="2666734"/>
                <a:ext cx="468104" cy="285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5260101" y="2990660"/>
                <a:ext cx="247539" cy="24770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 bwMode="auto">
              <a:xfrm>
                <a:off x="5228365" y="2963666"/>
                <a:ext cx="382416" cy="2778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q+</a:t>
                </a:r>
              </a:p>
            </p:txBody>
          </p:sp>
        </p:grpSp>
        <p:sp>
          <p:nvSpPr>
            <p:cNvPr id="68" name="Rectangle 67"/>
            <p:cNvSpPr/>
            <p:nvPr/>
          </p:nvSpPr>
          <p:spPr>
            <a:xfrm>
              <a:off x="7472223" y="2702811"/>
              <a:ext cx="350680" cy="312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Freeform 18"/>
            <p:cNvSpPr>
              <a:spLocks noEditPoints="1"/>
            </p:cNvSpPr>
            <p:nvPr/>
          </p:nvSpPr>
          <p:spPr bwMode="auto">
            <a:xfrm rot="10800000">
              <a:off x="7476110" y="2872884"/>
              <a:ext cx="304800" cy="7620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0" name="Straight Connector 124"/>
            <p:cNvCxnSpPr/>
            <p:nvPr/>
          </p:nvCxnSpPr>
          <p:spPr>
            <a:xfrm rot="10800000">
              <a:off x="7519827" y="3026737"/>
              <a:ext cx="336400" cy="1587"/>
            </a:xfrm>
            <a:prstGeom prst="straightConnector1">
              <a:avLst/>
            </a:prstGeom>
            <a:ln w="1651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139"/>
          <p:cNvGrpSpPr>
            <a:grpSpLocks/>
          </p:cNvGrpSpPr>
          <p:nvPr/>
        </p:nvGrpSpPr>
        <p:grpSpPr bwMode="auto">
          <a:xfrm>
            <a:off x="2504866" y="1111687"/>
            <a:ext cx="1943969" cy="1090360"/>
            <a:chOff x="4521200" y="949325"/>
            <a:chExt cx="1943100" cy="1090613"/>
          </a:xfrm>
        </p:grpSpPr>
        <p:sp>
          <p:nvSpPr>
            <p:cNvPr id="85" name="Freeform 19"/>
            <p:cNvSpPr>
              <a:spLocks noEditPoints="1"/>
            </p:cNvSpPr>
            <p:nvPr/>
          </p:nvSpPr>
          <p:spPr bwMode="auto">
            <a:xfrm>
              <a:off x="4632325" y="949325"/>
              <a:ext cx="44450" cy="1066800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0"/>
            <p:cNvSpPr>
              <a:spLocks noEditPoints="1"/>
            </p:cNvSpPr>
            <p:nvPr/>
          </p:nvSpPr>
          <p:spPr bwMode="auto">
            <a:xfrm>
              <a:off x="4654550" y="1992313"/>
              <a:ext cx="1809750" cy="47625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21"/>
            <p:cNvSpPr>
              <a:spLocks noChangeArrowheads="1"/>
            </p:cNvSpPr>
            <p:nvPr/>
          </p:nvSpPr>
          <p:spPr bwMode="auto">
            <a:xfrm>
              <a:off x="4521200" y="954088"/>
              <a:ext cx="929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/>
            </a:p>
          </p:txBody>
        </p:sp>
        <p:sp>
          <p:nvSpPr>
            <p:cNvPr id="88" name="Freeform 22"/>
            <p:cNvSpPr>
              <a:spLocks noEditPoints="1"/>
            </p:cNvSpPr>
            <p:nvPr/>
          </p:nvSpPr>
          <p:spPr bwMode="auto">
            <a:xfrm>
              <a:off x="4632325" y="949325"/>
              <a:ext cx="44450" cy="1066800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3"/>
            <p:cNvSpPr>
              <a:spLocks noEditPoints="1"/>
            </p:cNvSpPr>
            <p:nvPr/>
          </p:nvSpPr>
          <p:spPr bwMode="auto">
            <a:xfrm>
              <a:off x="4654550" y="1992313"/>
              <a:ext cx="1809750" cy="47625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24"/>
            <p:cNvSpPr>
              <a:spLocks noChangeArrowheads="1"/>
            </p:cNvSpPr>
            <p:nvPr/>
          </p:nvSpPr>
          <p:spPr bwMode="auto">
            <a:xfrm>
              <a:off x="4521200" y="954088"/>
              <a:ext cx="929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 dirty="0"/>
            </a:p>
          </p:txBody>
        </p:sp>
        <p:grpSp>
          <p:nvGrpSpPr>
            <p:cNvPr id="91" name="Group 27"/>
            <p:cNvGrpSpPr>
              <a:grpSpLocks/>
            </p:cNvGrpSpPr>
            <p:nvPr/>
          </p:nvGrpSpPr>
          <p:grpSpPr bwMode="auto">
            <a:xfrm>
              <a:off x="5470525" y="1092200"/>
              <a:ext cx="201613" cy="225425"/>
              <a:chOff x="742" y="1073"/>
              <a:chExt cx="127" cy="142"/>
            </a:xfrm>
          </p:grpSpPr>
          <p:sp>
            <p:nvSpPr>
              <p:cNvPr id="116" name="Oval 25"/>
              <p:cNvSpPr>
                <a:spLocks noChangeArrowheads="1"/>
              </p:cNvSpPr>
              <p:nvPr/>
            </p:nvSpPr>
            <p:spPr bwMode="auto">
              <a:xfrm>
                <a:off x="742" y="1074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Oval 26"/>
              <p:cNvSpPr>
                <a:spLocks noChangeArrowheads="1"/>
              </p:cNvSpPr>
              <p:nvPr/>
            </p:nvSpPr>
            <p:spPr bwMode="auto">
              <a:xfrm>
                <a:off x="742" y="1073"/>
                <a:ext cx="127" cy="142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" name="Rectangle 28"/>
            <p:cNvSpPr>
              <a:spLocks noChangeArrowheads="1"/>
            </p:cNvSpPr>
            <p:nvPr/>
          </p:nvSpPr>
          <p:spPr bwMode="auto">
            <a:xfrm>
              <a:off x="5505450" y="1130300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grpSp>
          <p:nvGrpSpPr>
            <p:cNvPr id="93" name="Group 31"/>
            <p:cNvGrpSpPr>
              <a:grpSpLocks/>
            </p:cNvGrpSpPr>
            <p:nvPr/>
          </p:nvGrpSpPr>
          <p:grpSpPr bwMode="auto">
            <a:xfrm>
              <a:off x="5470525" y="1092200"/>
              <a:ext cx="201613" cy="225425"/>
              <a:chOff x="742" y="1073"/>
              <a:chExt cx="127" cy="142"/>
            </a:xfrm>
          </p:grpSpPr>
          <p:sp>
            <p:nvSpPr>
              <p:cNvPr id="114" name="Oval 29"/>
              <p:cNvSpPr>
                <a:spLocks noChangeArrowheads="1"/>
              </p:cNvSpPr>
              <p:nvPr/>
            </p:nvSpPr>
            <p:spPr bwMode="auto">
              <a:xfrm>
                <a:off x="742" y="1074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Oval 30"/>
              <p:cNvSpPr>
                <a:spLocks noChangeArrowheads="1"/>
              </p:cNvSpPr>
              <p:nvPr/>
            </p:nvSpPr>
            <p:spPr bwMode="auto">
              <a:xfrm>
                <a:off x="742" y="1073"/>
                <a:ext cx="127" cy="142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4" name="Rectangle 32"/>
            <p:cNvSpPr>
              <a:spLocks noChangeArrowheads="1"/>
            </p:cNvSpPr>
            <p:nvPr/>
          </p:nvSpPr>
          <p:spPr bwMode="auto">
            <a:xfrm>
              <a:off x="5505450" y="1130300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sp>
          <p:nvSpPr>
            <p:cNvPr id="95" name="Freeform 35"/>
            <p:cNvSpPr>
              <a:spLocks/>
            </p:cNvSpPr>
            <p:nvPr/>
          </p:nvSpPr>
          <p:spPr bwMode="auto">
            <a:xfrm>
              <a:off x="4660900" y="1174750"/>
              <a:ext cx="1725613" cy="619125"/>
            </a:xfrm>
            <a:custGeom>
              <a:avLst/>
              <a:gdLst>
                <a:gd name="T0" fmla="*/ 0 w 1087"/>
                <a:gd name="T1" fmla="*/ 2147483647 h 390"/>
                <a:gd name="T2" fmla="*/ 2147483647 w 1087"/>
                <a:gd name="T3" fmla="*/ 2147483647 h 390"/>
                <a:gd name="T4" fmla="*/ 2147483647 w 1087"/>
                <a:gd name="T5" fmla="*/ 2147483647 h 390"/>
                <a:gd name="T6" fmla="*/ 2147483647 w 1087"/>
                <a:gd name="T7" fmla="*/ 2147483647 h 390"/>
                <a:gd name="T8" fmla="*/ 2147483647 w 1087"/>
                <a:gd name="T9" fmla="*/ 2147483647 h 390"/>
                <a:gd name="T10" fmla="*/ 2147483647 w 1087"/>
                <a:gd name="T11" fmla="*/ 2147483647 h 390"/>
                <a:gd name="T12" fmla="*/ 2147483647 w 1087"/>
                <a:gd name="T13" fmla="*/ 0 h 390"/>
                <a:gd name="T14" fmla="*/ 2147483647 w 1087"/>
                <a:gd name="T15" fmla="*/ 0 h 390"/>
                <a:gd name="T16" fmla="*/ 2147483647 w 1087"/>
                <a:gd name="T17" fmla="*/ 2147483647 h 390"/>
                <a:gd name="T18" fmla="*/ 2147483647 w 1087"/>
                <a:gd name="T19" fmla="*/ 2147483647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7"/>
                <a:gd name="T31" fmla="*/ 0 h 390"/>
                <a:gd name="T32" fmla="*/ 1087 w 1087"/>
                <a:gd name="T33" fmla="*/ 390 h 3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7" h="390">
                  <a:moveTo>
                    <a:pt x="0" y="390"/>
                  </a:moveTo>
                  <a:lnTo>
                    <a:pt x="203" y="390"/>
                  </a:lnTo>
                  <a:lnTo>
                    <a:pt x="203" y="152"/>
                  </a:lnTo>
                  <a:lnTo>
                    <a:pt x="333" y="152"/>
                  </a:lnTo>
                  <a:lnTo>
                    <a:pt x="331" y="281"/>
                  </a:lnTo>
                  <a:lnTo>
                    <a:pt x="802" y="284"/>
                  </a:lnTo>
                  <a:lnTo>
                    <a:pt x="802" y="0"/>
                  </a:lnTo>
                  <a:lnTo>
                    <a:pt x="945" y="0"/>
                  </a:lnTo>
                  <a:lnTo>
                    <a:pt x="945" y="388"/>
                  </a:lnTo>
                  <a:lnTo>
                    <a:pt x="1087" y="388"/>
                  </a:lnTo>
                </a:path>
              </a:pathLst>
            </a:cu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" name="Group 38"/>
            <p:cNvGrpSpPr>
              <a:grpSpLocks/>
            </p:cNvGrpSpPr>
            <p:nvPr/>
          </p:nvGrpSpPr>
          <p:grpSpPr bwMode="auto">
            <a:xfrm>
              <a:off x="5476875" y="1401763"/>
              <a:ext cx="201613" cy="223838"/>
              <a:chOff x="746" y="1268"/>
              <a:chExt cx="127" cy="141"/>
            </a:xfrm>
          </p:grpSpPr>
          <p:sp>
            <p:nvSpPr>
              <p:cNvPr id="112" name="Oval 36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Oval 37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" name="Rectangle 39"/>
            <p:cNvSpPr>
              <a:spLocks noChangeArrowheads="1"/>
            </p:cNvSpPr>
            <p:nvPr/>
          </p:nvSpPr>
          <p:spPr bwMode="auto">
            <a:xfrm>
              <a:off x="5511800" y="1438275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2+</a:t>
              </a:r>
              <a:endParaRPr lang="en-US"/>
            </a:p>
          </p:txBody>
        </p:sp>
        <p:grpSp>
          <p:nvGrpSpPr>
            <p:cNvPr id="98" name="Group 42"/>
            <p:cNvGrpSpPr>
              <a:grpSpLocks/>
            </p:cNvGrpSpPr>
            <p:nvPr/>
          </p:nvGrpSpPr>
          <p:grpSpPr bwMode="auto">
            <a:xfrm>
              <a:off x="5476875" y="1401763"/>
              <a:ext cx="201613" cy="223838"/>
              <a:chOff x="746" y="1268"/>
              <a:chExt cx="127" cy="141"/>
            </a:xfrm>
          </p:grpSpPr>
          <p:sp>
            <p:nvSpPr>
              <p:cNvPr id="110" name="Oval 40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Oval 41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9" name="Rectangle 43"/>
            <p:cNvSpPr>
              <a:spLocks noChangeArrowheads="1"/>
            </p:cNvSpPr>
            <p:nvPr/>
          </p:nvSpPr>
          <p:spPr bwMode="auto">
            <a:xfrm>
              <a:off x="5511800" y="1438275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2+</a:t>
              </a:r>
              <a:endParaRPr lang="en-US" dirty="0"/>
            </a:p>
          </p:txBody>
        </p:sp>
        <p:grpSp>
          <p:nvGrpSpPr>
            <p:cNvPr id="100" name="Group 46"/>
            <p:cNvGrpSpPr>
              <a:grpSpLocks/>
            </p:cNvGrpSpPr>
            <p:nvPr/>
          </p:nvGrpSpPr>
          <p:grpSpPr bwMode="auto">
            <a:xfrm>
              <a:off x="4724400" y="1066800"/>
              <a:ext cx="201613" cy="223838"/>
              <a:chOff x="-971" y="1116"/>
              <a:chExt cx="127" cy="141"/>
            </a:xfrm>
          </p:grpSpPr>
          <p:sp>
            <p:nvSpPr>
              <p:cNvPr id="108" name="Oval 44"/>
              <p:cNvSpPr>
                <a:spLocks noChangeArrowheads="1"/>
              </p:cNvSpPr>
              <p:nvPr/>
            </p:nvSpPr>
            <p:spPr bwMode="auto">
              <a:xfrm>
                <a:off x="-971" y="1116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Oval 45"/>
              <p:cNvSpPr>
                <a:spLocks noChangeArrowheads="1"/>
              </p:cNvSpPr>
              <p:nvPr/>
            </p:nvSpPr>
            <p:spPr bwMode="auto">
              <a:xfrm>
                <a:off x="-971" y="1116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" name="Rectangle 47"/>
            <p:cNvSpPr>
              <a:spLocks noChangeArrowheads="1"/>
            </p:cNvSpPr>
            <p:nvPr/>
          </p:nvSpPr>
          <p:spPr bwMode="auto">
            <a:xfrm>
              <a:off x="4759325" y="1104900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grpSp>
          <p:nvGrpSpPr>
            <p:cNvPr id="102" name="Group 50"/>
            <p:cNvGrpSpPr>
              <a:grpSpLocks/>
            </p:cNvGrpSpPr>
            <p:nvPr/>
          </p:nvGrpSpPr>
          <p:grpSpPr bwMode="auto">
            <a:xfrm>
              <a:off x="4724400" y="1066800"/>
              <a:ext cx="201613" cy="223838"/>
              <a:chOff x="-971" y="1116"/>
              <a:chExt cx="127" cy="141"/>
            </a:xfrm>
          </p:grpSpPr>
          <p:sp>
            <p:nvSpPr>
              <p:cNvPr id="106" name="Oval 48"/>
              <p:cNvSpPr>
                <a:spLocks noChangeArrowheads="1"/>
              </p:cNvSpPr>
              <p:nvPr/>
            </p:nvSpPr>
            <p:spPr bwMode="auto">
              <a:xfrm>
                <a:off x="-971" y="1116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Oval 49"/>
              <p:cNvSpPr>
                <a:spLocks noChangeArrowheads="1"/>
              </p:cNvSpPr>
              <p:nvPr/>
            </p:nvSpPr>
            <p:spPr bwMode="auto">
              <a:xfrm>
                <a:off x="-971" y="1116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" name="Rectangle 51"/>
            <p:cNvSpPr>
              <a:spLocks noChangeArrowheads="1"/>
            </p:cNvSpPr>
            <p:nvPr/>
          </p:nvSpPr>
          <p:spPr bwMode="auto">
            <a:xfrm>
              <a:off x="4759325" y="1104900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sp>
          <p:nvSpPr>
            <p:cNvPr id="104" name="Freeform 18"/>
            <p:cNvSpPr>
              <a:spLocks noEditPoints="1"/>
            </p:cNvSpPr>
            <p:nvPr/>
          </p:nvSpPr>
          <p:spPr bwMode="auto">
            <a:xfrm>
              <a:off x="4953000" y="1143001"/>
              <a:ext cx="457200" cy="7620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8"/>
            <p:cNvSpPr>
              <a:spLocks noEditPoints="1"/>
            </p:cNvSpPr>
            <p:nvPr/>
          </p:nvSpPr>
          <p:spPr bwMode="auto">
            <a:xfrm rot="5400000">
              <a:off x="5600700" y="1333500"/>
              <a:ext cx="304800" cy="7620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-993" y="1421078"/>
            <a:ext cx="26785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kern="0" dirty="0" smtClean="0">
                <a:solidFill>
                  <a:sysClr val="windowText" lastClr="000000"/>
                </a:solidFill>
              </a:rPr>
              <a:t>Ions axially trapped with potential well created by 2 barriers </a:t>
            </a:r>
          </a:p>
        </p:txBody>
      </p:sp>
      <p:sp>
        <p:nvSpPr>
          <p:cNvPr id="122" name="Rectangle 47"/>
          <p:cNvSpPr>
            <a:spLocks noChangeArrowheads="1"/>
          </p:cNvSpPr>
          <p:nvPr/>
        </p:nvSpPr>
        <p:spPr bwMode="auto">
          <a:xfrm>
            <a:off x="2192675" y="691121"/>
            <a:ext cx="2536586" cy="46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Over-the-potential </a:t>
            </a:r>
            <a:r>
              <a:rPr lang="en-US" sz="1200" dirty="0">
                <a:solidFill>
                  <a:schemeClr val="tx1"/>
                </a:solidFill>
              </a:rPr>
              <a:t>barrier </a:t>
            </a:r>
            <a:r>
              <a:rPr lang="en-US" sz="1200" dirty="0" smtClean="0">
                <a:solidFill>
                  <a:schemeClr val="tx1"/>
                </a:solidFill>
              </a:rPr>
              <a:t>injection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“Quasi-continuous”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3" name="Rectangle 141"/>
          <p:cNvSpPr>
            <a:spLocks noChangeArrowheads="1"/>
          </p:cNvSpPr>
          <p:nvPr/>
        </p:nvSpPr>
        <p:spPr bwMode="auto">
          <a:xfrm>
            <a:off x="5294197" y="711942"/>
            <a:ext cx="2143322" cy="46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Lower-the-barrier extraction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“Pulsed extraction”</a:t>
            </a:r>
          </a:p>
        </p:txBody>
      </p:sp>
      <p:sp>
        <p:nvSpPr>
          <p:cNvPr id="118" name="TextBox 596"/>
          <p:cNvSpPr txBox="1">
            <a:spLocks noChangeArrowheads="1"/>
          </p:cNvSpPr>
          <p:nvPr/>
        </p:nvSpPr>
        <p:spPr bwMode="auto">
          <a:xfrm>
            <a:off x="0" y="2474106"/>
            <a:ext cx="18895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Time sequence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5" grpId="0"/>
      <p:bldP spid="6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386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ReA</a:t>
            </a:r>
            <a:r>
              <a:rPr lang="en-US" dirty="0" smtClean="0"/>
              <a:t> EBIT</a:t>
            </a:r>
          </a:p>
        </p:txBody>
      </p:sp>
      <p:pic>
        <p:nvPicPr>
          <p:cNvPr id="46083" name="Picture 2" descr="testxx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50" y="647700"/>
            <a:ext cx="8308975" cy="4986338"/>
          </a:xfrm>
          <a:noFill/>
        </p:spPr>
      </p:pic>
      <p:pic>
        <p:nvPicPr>
          <p:cNvPr id="46087" name="Picture 8" descr="I:\projects\breeder\info\photo\trap\100127-trap-61-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0163" y="1512125"/>
            <a:ext cx="1922462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7780076" y="647700"/>
            <a:ext cx="16626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Trap structure</a:t>
            </a:r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7683330" y="943808"/>
            <a:ext cx="18026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* </a:t>
            </a:r>
            <a:r>
              <a:rPr lang="en-US" sz="1600" dirty="0" smtClean="0">
                <a:solidFill>
                  <a:schemeClr val="tx1"/>
                </a:solidFill>
              </a:rPr>
              <a:t>1.2 </a:t>
            </a:r>
            <a:r>
              <a:rPr lang="en-US" sz="1600" dirty="0">
                <a:solidFill>
                  <a:schemeClr val="tx1"/>
                </a:solidFill>
              </a:rPr>
              <a:t>m long</a:t>
            </a:r>
          </a:p>
          <a:p>
            <a:r>
              <a:rPr lang="en-US" sz="1600" dirty="0">
                <a:solidFill>
                  <a:schemeClr val="tx1"/>
                </a:solidFill>
              </a:rPr>
              <a:t>* </a:t>
            </a:r>
            <a:r>
              <a:rPr lang="en-US" sz="1600" dirty="0" smtClean="0">
                <a:solidFill>
                  <a:schemeClr val="tx1"/>
                </a:solidFill>
              </a:rPr>
              <a:t>23 </a:t>
            </a:r>
            <a:r>
              <a:rPr lang="en-US" sz="1600" dirty="0">
                <a:solidFill>
                  <a:schemeClr val="tx1"/>
                </a:solidFill>
              </a:rPr>
              <a:t>Ti electrodes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2500" y="5745164"/>
            <a:ext cx="4534880" cy="141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>
            <a:spAutoFit/>
          </a:bodyPr>
          <a:lstStyle/>
          <a:p>
            <a:pPr marL="176197" indent="-17619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64308"/>
                </a:solidFill>
              </a:rPr>
              <a:t>Main requirements of a CB for </a:t>
            </a:r>
            <a:r>
              <a:rPr lang="en-US" sz="1600" b="1" kern="0" dirty="0" err="1" smtClean="0">
                <a:solidFill>
                  <a:srgbClr val="064308"/>
                </a:solidFill>
              </a:rPr>
              <a:t>ReA</a:t>
            </a:r>
            <a:r>
              <a:rPr lang="en-US" sz="1600" b="1" kern="0" dirty="0" smtClean="0">
                <a:solidFill>
                  <a:srgbClr val="064308"/>
                </a:solidFill>
              </a:rPr>
              <a:t>:</a:t>
            </a:r>
            <a:endParaRPr lang="en-US" sz="1600" b="1" kern="0" dirty="0">
              <a:solidFill>
                <a:srgbClr val="064308"/>
              </a:solidFill>
            </a:endParaRP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500" kern="0" dirty="0" smtClean="0">
                <a:solidFill>
                  <a:schemeClr val="tx1"/>
                </a:solidFill>
              </a:rPr>
              <a:t>Breeding time </a:t>
            </a:r>
            <a:r>
              <a:rPr lang="en-US" sz="1500" kern="0" dirty="0" smtClean="0">
                <a:solidFill>
                  <a:sysClr val="windowText" lastClr="000000"/>
                </a:solidFill>
              </a:rPr>
              <a:t>&lt; 50 ms (for short-lived isotopes)</a:t>
            </a: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  <a:t> Efficiency in single charge states: 20% - 50 %</a:t>
            </a:r>
            <a:endParaRPr lang="en-US" sz="1500" kern="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Charge capacity: up to 10</a:t>
            </a:r>
            <a:r>
              <a:rPr lang="en-US" sz="1500" kern="0" baseline="30000" dirty="0" smtClean="0">
                <a:solidFill>
                  <a:sysClr val="windowText" lastClr="000000"/>
                </a:solidFill>
              </a:rPr>
              <a:t>10</a:t>
            </a:r>
            <a:r>
              <a:rPr lang="en-US" sz="1500" kern="0" dirty="0" smtClean="0">
                <a:solidFill>
                  <a:sysClr val="windowText" lastClr="000000"/>
                </a:solidFill>
              </a:rPr>
              <a:t> positive charges</a:t>
            </a:r>
            <a:endParaRPr lang="en-US" sz="1500" i="1" kern="0" dirty="0" smtClean="0">
              <a:solidFill>
                <a:sysClr val="windowText" lastClr="000000"/>
              </a:solidFill>
            </a:endParaRP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500" kern="0" dirty="0" smtClean="0">
                <a:solidFill>
                  <a:schemeClr val="tx1"/>
                </a:solidFill>
              </a:rPr>
              <a:t>Low contamination level.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39025" y="6952596"/>
            <a:ext cx="2162175" cy="236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55174" y="5744643"/>
            <a:ext cx="4212676" cy="141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>
            <a:spAutoFit/>
          </a:bodyPr>
          <a:lstStyle/>
          <a:p>
            <a:pPr marL="176197" indent="-17619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064308"/>
                </a:solidFill>
              </a:rPr>
              <a:t>ReA</a:t>
            </a:r>
            <a:r>
              <a:rPr lang="en-US" sz="1600" b="1" kern="0" dirty="0" smtClean="0">
                <a:solidFill>
                  <a:srgbClr val="064308"/>
                </a:solidFill>
              </a:rPr>
              <a:t> EBIT key </a:t>
            </a:r>
            <a:r>
              <a:rPr lang="en-US" sz="1600" b="1" kern="0" dirty="0">
                <a:solidFill>
                  <a:srgbClr val="064308"/>
                </a:solidFill>
              </a:rPr>
              <a:t>parameters:</a:t>
            </a: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High electron current: 1.4 A thru a 4T</a:t>
            </a: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E-beam </a:t>
            </a:r>
            <a:r>
              <a:rPr lang="en-US" sz="1500" kern="0" dirty="0">
                <a:solidFill>
                  <a:sysClr val="windowText" lastClr="000000"/>
                </a:solidFill>
              </a:rPr>
              <a:t>energy &lt; 30 </a:t>
            </a:r>
            <a:r>
              <a:rPr lang="en-US" sz="1500" kern="0" dirty="0" err="1">
                <a:solidFill>
                  <a:sysClr val="windowText" lastClr="000000"/>
                </a:solidFill>
              </a:rPr>
              <a:t>keV</a:t>
            </a:r>
            <a:r>
              <a:rPr lang="en-US" sz="1500" kern="0" dirty="0">
                <a:solidFill>
                  <a:sysClr val="windowText" lastClr="000000"/>
                </a:solidFill>
              </a:rPr>
              <a:t> </a:t>
            </a:r>
            <a:r>
              <a:rPr lang="en-US" sz="1500" kern="0" dirty="0" smtClean="0">
                <a:solidFill>
                  <a:sysClr val="windowText" lastClr="000000"/>
                </a:solidFill>
              </a:rPr>
              <a:t>(e.g., Ne-like U</a:t>
            </a:r>
            <a:r>
              <a:rPr lang="en-US" sz="1500" kern="0" baseline="30000" dirty="0" smtClean="0">
                <a:solidFill>
                  <a:sysClr val="windowText" lastClr="000000"/>
                </a:solidFill>
              </a:rPr>
              <a:t>82+</a:t>
            </a:r>
            <a:r>
              <a:rPr lang="en-US" sz="1500" kern="0" dirty="0" smtClean="0">
                <a:solidFill>
                  <a:sysClr val="windowText" lastClr="000000"/>
                </a:solidFill>
              </a:rPr>
              <a:t>)</a:t>
            </a:r>
            <a:endParaRPr lang="en-US" sz="1500" kern="0" dirty="0">
              <a:solidFill>
                <a:sysClr val="windowText" lastClr="000000"/>
              </a:solidFill>
            </a:endParaRP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Current </a:t>
            </a:r>
            <a:r>
              <a:rPr lang="en-US" sz="1500" kern="0" dirty="0">
                <a:solidFill>
                  <a:sysClr val="windowText" lastClr="000000"/>
                </a:solidFill>
              </a:rPr>
              <a:t>density </a:t>
            </a:r>
            <a:r>
              <a:rPr lang="en-US" sz="1500" kern="0" dirty="0" smtClean="0">
                <a:solidFill>
                  <a:sysClr val="windowText" lastClr="000000"/>
                </a:solidFill>
              </a:rPr>
              <a:t>(750mA/4T</a:t>
            </a:r>
            <a:r>
              <a:rPr lang="en-US" sz="1500" kern="0" dirty="0">
                <a:solidFill>
                  <a:sysClr val="windowText" lastClr="000000"/>
                </a:solidFill>
              </a:rPr>
              <a:t>): </a:t>
            </a:r>
            <a:r>
              <a:rPr lang="en-US" sz="1500" kern="0" dirty="0" smtClean="0">
                <a:solidFill>
                  <a:sysClr val="windowText" lastClr="000000"/>
                </a:solidFill>
              </a:rPr>
              <a:t>~500 A/cm</a:t>
            </a:r>
            <a:r>
              <a:rPr lang="en-US" sz="1500" kern="0" baseline="30000" dirty="0" smtClean="0">
                <a:solidFill>
                  <a:sysClr val="windowText" lastClr="000000"/>
                </a:solidFill>
              </a:rPr>
              <a:t>2</a:t>
            </a:r>
            <a:endParaRPr lang="en-US" sz="1500" kern="0" dirty="0" smtClean="0">
              <a:solidFill>
                <a:sysClr val="windowText" lastClr="000000"/>
              </a:solidFill>
            </a:endParaRP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Reduced contamination: 4-K trap structure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085850" y="2844877"/>
            <a:ext cx="2870128" cy="1782041"/>
          </a:xfrm>
          <a:prstGeom prst="straightConnector1">
            <a:avLst/>
          </a:prstGeom>
          <a:ln w="50800">
            <a:solidFill>
              <a:srgbClr val="FF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724" y="4693593"/>
            <a:ext cx="3857626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kern="0" dirty="0" smtClean="0">
                <a:solidFill>
                  <a:srgbClr val="FF0000"/>
                </a:solidFill>
                <a:ea typeface="MS PGothic" pitchFamily="34" charset="-128"/>
              </a:rPr>
              <a:t>Unique feature for charge breeders: Viewports for visible, X-ray or gamma </a:t>
            </a:r>
            <a:r>
              <a:rPr lang="en-US" sz="1400" kern="0" dirty="0" err="1" smtClean="0">
                <a:solidFill>
                  <a:srgbClr val="FF0000"/>
                </a:solidFill>
                <a:ea typeface="MS PGothic" pitchFamily="34" charset="-128"/>
              </a:rPr>
              <a:t>spectro</a:t>
            </a:r>
            <a:r>
              <a:rPr lang="en-US" sz="1400" kern="0" dirty="0" smtClean="0">
                <a:solidFill>
                  <a:srgbClr val="FF0000"/>
                </a:solidFill>
                <a:ea typeface="MS PGothic" pitchFamily="34" charset="-128"/>
              </a:rPr>
              <a:t>. of highly charged radioactive ions.</a:t>
            </a:r>
          </a:p>
        </p:txBody>
      </p:sp>
    </p:spTree>
    <p:extLst>
      <p:ext uri="{BB962C8B-B14F-4D97-AF65-F5344CB8AC3E}">
        <p14:creationId xmlns:p14="http://schemas.microsoft.com/office/powerpoint/2010/main" val="33837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 descr="C:\Documents and Settings\All\My Documents\Talks\ICIS13\Talk\1T6T_cape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9547" y="4264622"/>
            <a:ext cx="3253078" cy="2664066"/>
          </a:xfrm>
          <a:prstGeom prst="rect">
            <a:avLst/>
          </a:prstGeom>
          <a:noFill/>
        </p:spPr>
      </p:pic>
      <p:grpSp>
        <p:nvGrpSpPr>
          <p:cNvPr id="2" name="Group 197"/>
          <p:cNvGrpSpPr>
            <a:grpSpLocks/>
          </p:cNvGrpSpPr>
          <p:nvPr/>
        </p:nvGrpSpPr>
        <p:grpSpPr bwMode="auto">
          <a:xfrm>
            <a:off x="0" y="3824288"/>
            <a:ext cx="3340100" cy="2537187"/>
            <a:chOff x="14514" y="3875328"/>
            <a:chExt cx="3340320" cy="2538414"/>
          </a:xfrm>
        </p:grpSpPr>
        <p:pic>
          <p:nvPicPr>
            <p:cNvPr id="108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508" y="3875328"/>
              <a:ext cx="3164326" cy="2447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/>
            <p:cNvCxnSpPr/>
            <p:nvPr/>
          </p:nvCxnSpPr>
          <p:spPr bwMode="auto">
            <a:xfrm>
              <a:off x="101833" y="4818759"/>
              <a:ext cx="623928" cy="130238"/>
            </a:xfrm>
            <a:prstGeom prst="straightConnector1">
              <a:avLst/>
            </a:prstGeom>
            <a:noFill/>
            <a:ln w="635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4" name="TextBox 173"/>
            <p:cNvSpPr txBox="1"/>
            <p:nvPr/>
          </p:nvSpPr>
          <p:spPr>
            <a:xfrm>
              <a:off x="14514" y="4350220"/>
              <a:ext cx="869206" cy="3387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e-beam</a:t>
              </a:r>
            </a:p>
          </p:txBody>
        </p:sp>
        <p:sp>
          <p:nvSpPr>
            <p:cNvPr id="1091" name="TextBox 175"/>
            <p:cNvSpPr txBox="1">
              <a:spLocks noChangeArrowheads="1"/>
            </p:cNvSpPr>
            <p:nvPr/>
          </p:nvSpPr>
          <p:spPr bwMode="auto">
            <a:xfrm>
              <a:off x="2348595" y="5490042"/>
              <a:ext cx="808288" cy="3387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FF0000"/>
                  </a:solidFill>
                </a:rPr>
                <a:t>i-beam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092" name="Straight Arrow Connector 176"/>
            <p:cNvCxnSpPr>
              <a:cxnSpLocks noChangeShapeType="1"/>
            </p:cNvCxnSpPr>
            <p:nvPr/>
          </p:nvCxnSpPr>
          <p:spPr bwMode="auto">
            <a:xfrm rot="10800000">
              <a:off x="2249719" y="5254187"/>
              <a:ext cx="696683" cy="130626"/>
            </a:xfrm>
            <a:prstGeom prst="straightConnector1">
              <a:avLst/>
            </a:prstGeom>
            <a:noFill/>
            <a:ln w="635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093" name="TextBox 183"/>
            <p:cNvSpPr txBox="1">
              <a:spLocks noChangeArrowheads="1"/>
            </p:cNvSpPr>
            <p:nvPr/>
          </p:nvSpPr>
          <p:spPr bwMode="auto">
            <a:xfrm>
              <a:off x="1455967" y="6075024"/>
              <a:ext cx="992644" cy="3387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</a:rPr>
                <a:t>Low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dirty="0">
                  <a:solidFill>
                    <a:schemeClr val="tx1"/>
                  </a:solidFill>
                </a:rPr>
                <a:t>field</a:t>
              </a:r>
            </a:p>
          </p:txBody>
        </p:sp>
        <p:sp>
          <p:nvSpPr>
            <p:cNvPr id="1094" name="TextBox 184"/>
            <p:cNvSpPr txBox="1">
              <a:spLocks noChangeArrowheads="1"/>
            </p:cNvSpPr>
            <p:nvPr/>
          </p:nvSpPr>
          <p:spPr bwMode="auto">
            <a:xfrm>
              <a:off x="14514" y="5910953"/>
              <a:ext cx="1040739" cy="3387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</a:rPr>
                <a:t>High field</a:t>
              </a:r>
            </a:p>
          </p:txBody>
        </p:sp>
        <p:cxnSp>
          <p:nvCxnSpPr>
            <p:cNvPr id="1095" name="Straight Arrow Connector 185"/>
            <p:cNvCxnSpPr>
              <a:cxnSpLocks noChangeShapeType="1"/>
            </p:cNvCxnSpPr>
            <p:nvPr/>
          </p:nvCxnSpPr>
          <p:spPr bwMode="auto">
            <a:xfrm rot="5400000" flipH="1" flipV="1">
              <a:off x="674923" y="5421098"/>
              <a:ext cx="435415" cy="391886"/>
            </a:xfrm>
            <a:prstGeom prst="straightConnector1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096" name="Straight Arrow Connector 187"/>
            <p:cNvCxnSpPr>
              <a:cxnSpLocks noChangeShapeType="1"/>
            </p:cNvCxnSpPr>
            <p:nvPr/>
          </p:nvCxnSpPr>
          <p:spPr bwMode="auto">
            <a:xfrm rot="16200000" flipV="1">
              <a:off x="1611088" y="5515442"/>
              <a:ext cx="566058" cy="362859"/>
            </a:xfrm>
            <a:prstGeom prst="straightConnector1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029" name="Title 1"/>
          <p:cNvSpPr>
            <a:spLocks noGrp="1"/>
          </p:cNvSpPr>
          <p:nvPr>
            <p:ph type="title"/>
          </p:nvPr>
        </p:nvSpPr>
        <p:spPr>
          <a:xfrm>
            <a:off x="-558800" y="80963"/>
            <a:ext cx="10579100" cy="412750"/>
          </a:xfrm>
        </p:spPr>
        <p:txBody>
          <a:bodyPr/>
          <a:lstStyle/>
          <a:p>
            <a:r>
              <a:rPr lang="en-US" dirty="0" err="1" smtClean="0"/>
              <a:t>ReA</a:t>
            </a:r>
            <a:r>
              <a:rPr lang="en-US" dirty="0" smtClean="0"/>
              <a:t> EBIT: Double-magnet configuration</a:t>
            </a:r>
          </a:p>
        </p:txBody>
      </p:sp>
      <p:sp>
        <p:nvSpPr>
          <p:cNvPr id="1030" name="Rectangle 30"/>
          <p:cNvSpPr>
            <a:spLocks noChangeArrowheads="1"/>
          </p:cNvSpPr>
          <p:nvPr/>
        </p:nvSpPr>
        <p:spPr bwMode="auto">
          <a:xfrm>
            <a:off x="3785064" y="4095058"/>
            <a:ext cx="2460914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Preferred </a:t>
            </a:r>
            <a:r>
              <a:rPr lang="en-US" sz="1200" b="1" dirty="0">
                <a:solidFill>
                  <a:schemeClr val="tx1"/>
                </a:solidFill>
              </a:rPr>
              <a:t>B-field distribution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89300" y="4260850"/>
          <a:ext cx="3146708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3" name="Graph" r:id="rId6" imgW="3309120" imgH="2846880" progId="Origin50.Graph">
                  <p:embed/>
                </p:oleObj>
              </mc:Choice>
              <mc:Fallback>
                <p:oleObj name="Graph" r:id="rId6" imgW="3309120" imgH="28468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300" y="4260850"/>
                        <a:ext cx="3146708" cy="274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Rectangle 47"/>
          <p:cNvSpPr>
            <a:spLocks noChangeArrowheads="1"/>
          </p:cNvSpPr>
          <p:nvPr/>
        </p:nvSpPr>
        <p:spPr bwMode="auto">
          <a:xfrm>
            <a:off x="423370" y="901292"/>
            <a:ext cx="29447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Over-the-potential barrier </a:t>
            </a:r>
            <a:r>
              <a:rPr lang="en-US" sz="1200" b="1" dirty="0">
                <a:solidFill>
                  <a:schemeClr val="tx1"/>
                </a:solidFill>
              </a:rPr>
              <a:t>injection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6" name="Group 139"/>
          <p:cNvGrpSpPr>
            <a:grpSpLocks noChangeAspect="1"/>
          </p:cNvGrpSpPr>
          <p:nvPr/>
        </p:nvGrpSpPr>
        <p:grpSpPr bwMode="auto">
          <a:xfrm>
            <a:off x="680670" y="1438842"/>
            <a:ext cx="2274128" cy="1275544"/>
            <a:chOff x="4521200" y="949325"/>
            <a:chExt cx="1943100" cy="1090613"/>
          </a:xfrm>
        </p:grpSpPr>
        <p:sp>
          <p:nvSpPr>
            <p:cNvPr id="1044" name="Freeform 19"/>
            <p:cNvSpPr>
              <a:spLocks noEditPoints="1"/>
            </p:cNvSpPr>
            <p:nvPr/>
          </p:nvSpPr>
          <p:spPr bwMode="auto">
            <a:xfrm>
              <a:off x="4632325" y="949325"/>
              <a:ext cx="44450" cy="1066800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0"/>
            <p:cNvSpPr>
              <a:spLocks noEditPoints="1"/>
            </p:cNvSpPr>
            <p:nvPr/>
          </p:nvSpPr>
          <p:spPr bwMode="auto">
            <a:xfrm>
              <a:off x="4654550" y="1992313"/>
              <a:ext cx="1809750" cy="47625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Rectangle 21"/>
            <p:cNvSpPr>
              <a:spLocks noChangeArrowheads="1"/>
            </p:cNvSpPr>
            <p:nvPr/>
          </p:nvSpPr>
          <p:spPr bwMode="auto">
            <a:xfrm>
              <a:off x="4521200" y="954088"/>
              <a:ext cx="929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/>
            </a:p>
          </p:txBody>
        </p:sp>
        <p:sp>
          <p:nvSpPr>
            <p:cNvPr id="1047" name="Freeform 22"/>
            <p:cNvSpPr>
              <a:spLocks noEditPoints="1"/>
            </p:cNvSpPr>
            <p:nvPr/>
          </p:nvSpPr>
          <p:spPr bwMode="auto">
            <a:xfrm>
              <a:off x="4632325" y="949325"/>
              <a:ext cx="44450" cy="1066800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3"/>
            <p:cNvSpPr>
              <a:spLocks noEditPoints="1"/>
            </p:cNvSpPr>
            <p:nvPr/>
          </p:nvSpPr>
          <p:spPr bwMode="auto">
            <a:xfrm>
              <a:off x="4654550" y="1992313"/>
              <a:ext cx="1809750" cy="47625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Rectangle 24"/>
            <p:cNvSpPr>
              <a:spLocks noChangeArrowheads="1"/>
            </p:cNvSpPr>
            <p:nvPr/>
          </p:nvSpPr>
          <p:spPr bwMode="auto">
            <a:xfrm>
              <a:off x="4521200" y="954088"/>
              <a:ext cx="929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/>
            </a:p>
          </p:txBody>
        </p: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5470525" y="1092200"/>
              <a:ext cx="201613" cy="225425"/>
              <a:chOff x="742" y="1073"/>
              <a:chExt cx="127" cy="142"/>
            </a:xfrm>
          </p:grpSpPr>
          <p:sp>
            <p:nvSpPr>
              <p:cNvPr id="1075" name="Oval 25"/>
              <p:cNvSpPr>
                <a:spLocks noChangeArrowheads="1"/>
              </p:cNvSpPr>
              <p:nvPr/>
            </p:nvSpPr>
            <p:spPr bwMode="auto">
              <a:xfrm>
                <a:off x="742" y="1074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Oval 26"/>
              <p:cNvSpPr>
                <a:spLocks noChangeArrowheads="1"/>
              </p:cNvSpPr>
              <p:nvPr/>
            </p:nvSpPr>
            <p:spPr bwMode="auto">
              <a:xfrm>
                <a:off x="742" y="1073"/>
                <a:ext cx="127" cy="142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1" name="Rectangle 28"/>
            <p:cNvSpPr>
              <a:spLocks noChangeArrowheads="1"/>
            </p:cNvSpPr>
            <p:nvPr/>
          </p:nvSpPr>
          <p:spPr bwMode="auto">
            <a:xfrm>
              <a:off x="5505450" y="1130300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5470525" y="1092200"/>
              <a:ext cx="201613" cy="225425"/>
              <a:chOff x="742" y="1073"/>
              <a:chExt cx="127" cy="142"/>
            </a:xfrm>
          </p:grpSpPr>
          <p:sp>
            <p:nvSpPr>
              <p:cNvPr id="1073" name="Oval 29"/>
              <p:cNvSpPr>
                <a:spLocks noChangeArrowheads="1"/>
              </p:cNvSpPr>
              <p:nvPr/>
            </p:nvSpPr>
            <p:spPr bwMode="auto">
              <a:xfrm>
                <a:off x="742" y="1074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" name="Oval 30"/>
              <p:cNvSpPr>
                <a:spLocks noChangeArrowheads="1"/>
              </p:cNvSpPr>
              <p:nvPr/>
            </p:nvSpPr>
            <p:spPr bwMode="auto">
              <a:xfrm>
                <a:off x="742" y="1073"/>
                <a:ext cx="127" cy="142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3" name="Rectangle 32"/>
            <p:cNvSpPr>
              <a:spLocks noChangeArrowheads="1"/>
            </p:cNvSpPr>
            <p:nvPr/>
          </p:nvSpPr>
          <p:spPr bwMode="auto">
            <a:xfrm>
              <a:off x="5505450" y="1146588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 dirty="0"/>
            </a:p>
          </p:txBody>
        </p:sp>
        <p:sp>
          <p:nvSpPr>
            <p:cNvPr id="1054" name="Freeform 35"/>
            <p:cNvSpPr>
              <a:spLocks/>
            </p:cNvSpPr>
            <p:nvPr/>
          </p:nvSpPr>
          <p:spPr bwMode="auto">
            <a:xfrm>
              <a:off x="4660900" y="1174750"/>
              <a:ext cx="1725613" cy="619125"/>
            </a:xfrm>
            <a:custGeom>
              <a:avLst/>
              <a:gdLst>
                <a:gd name="T0" fmla="*/ 0 w 1087"/>
                <a:gd name="T1" fmla="*/ 2147483647 h 390"/>
                <a:gd name="T2" fmla="*/ 2147483647 w 1087"/>
                <a:gd name="T3" fmla="*/ 2147483647 h 390"/>
                <a:gd name="T4" fmla="*/ 2147483647 w 1087"/>
                <a:gd name="T5" fmla="*/ 2147483647 h 390"/>
                <a:gd name="T6" fmla="*/ 2147483647 w 1087"/>
                <a:gd name="T7" fmla="*/ 2147483647 h 390"/>
                <a:gd name="T8" fmla="*/ 2147483647 w 1087"/>
                <a:gd name="T9" fmla="*/ 2147483647 h 390"/>
                <a:gd name="T10" fmla="*/ 2147483647 w 1087"/>
                <a:gd name="T11" fmla="*/ 2147483647 h 390"/>
                <a:gd name="T12" fmla="*/ 2147483647 w 1087"/>
                <a:gd name="T13" fmla="*/ 0 h 390"/>
                <a:gd name="T14" fmla="*/ 2147483647 w 1087"/>
                <a:gd name="T15" fmla="*/ 0 h 390"/>
                <a:gd name="T16" fmla="*/ 2147483647 w 1087"/>
                <a:gd name="T17" fmla="*/ 2147483647 h 390"/>
                <a:gd name="T18" fmla="*/ 2147483647 w 1087"/>
                <a:gd name="T19" fmla="*/ 2147483647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7"/>
                <a:gd name="T31" fmla="*/ 0 h 390"/>
                <a:gd name="T32" fmla="*/ 1087 w 1087"/>
                <a:gd name="T33" fmla="*/ 390 h 3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7" h="390">
                  <a:moveTo>
                    <a:pt x="0" y="390"/>
                  </a:moveTo>
                  <a:lnTo>
                    <a:pt x="203" y="390"/>
                  </a:lnTo>
                  <a:lnTo>
                    <a:pt x="203" y="152"/>
                  </a:lnTo>
                  <a:lnTo>
                    <a:pt x="333" y="152"/>
                  </a:lnTo>
                  <a:lnTo>
                    <a:pt x="331" y="281"/>
                  </a:lnTo>
                  <a:lnTo>
                    <a:pt x="802" y="284"/>
                  </a:lnTo>
                  <a:lnTo>
                    <a:pt x="802" y="0"/>
                  </a:lnTo>
                  <a:lnTo>
                    <a:pt x="945" y="0"/>
                  </a:lnTo>
                  <a:lnTo>
                    <a:pt x="945" y="388"/>
                  </a:lnTo>
                  <a:lnTo>
                    <a:pt x="1087" y="388"/>
                  </a:lnTo>
                </a:path>
              </a:pathLst>
            </a:cu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38"/>
            <p:cNvGrpSpPr>
              <a:grpSpLocks/>
            </p:cNvGrpSpPr>
            <p:nvPr/>
          </p:nvGrpSpPr>
          <p:grpSpPr bwMode="auto">
            <a:xfrm>
              <a:off x="5476875" y="1401763"/>
              <a:ext cx="201613" cy="223838"/>
              <a:chOff x="746" y="1268"/>
              <a:chExt cx="127" cy="141"/>
            </a:xfrm>
          </p:grpSpPr>
          <p:sp>
            <p:nvSpPr>
              <p:cNvPr id="1071" name="Oval 36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Oval 37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39"/>
            <p:cNvSpPr>
              <a:spLocks noChangeArrowheads="1"/>
            </p:cNvSpPr>
            <p:nvPr/>
          </p:nvSpPr>
          <p:spPr bwMode="auto">
            <a:xfrm>
              <a:off x="5511800" y="1438275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2+</a:t>
              </a:r>
              <a:endParaRPr lang="en-US"/>
            </a:p>
          </p:txBody>
        </p: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5476875" y="1401763"/>
              <a:ext cx="201613" cy="223838"/>
              <a:chOff x="746" y="1268"/>
              <a:chExt cx="127" cy="141"/>
            </a:xfrm>
          </p:grpSpPr>
          <p:sp>
            <p:nvSpPr>
              <p:cNvPr id="1069" name="Oval 40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Oval 41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8" name="Rectangle 43"/>
            <p:cNvSpPr>
              <a:spLocks noChangeArrowheads="1"/>
            </p:cNvSpPr>
            <p:nvPr/>
          </p:nvSpPr>
          <p:spPr bwMode="auto">
            <a:xfrm>
              <a:off x="5528077" y="1446419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2+</a:t>
              </a:r>
              <a:endParaRPr lang="en-US" dirty="0"/>
            </a:p>
          </p:txBody>
        </p: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4724400" y="1066800"/>
              <a:ext cx="201613" cy="223838"/>
              <a:chOff x="-971" y="1116"/>
              <a:chExt cx="127" cy="141"/>
            </a:xfrm>
          </p:grpSpPr>
          <p:sp>
            <p:nvSpPr>
              <p:cNvPr id="1067" name="Oval 44"/>
              <p:cNvSpPr>
                <a:spLocks noChangeArrowheads="1"/>
              </p:cNvSpPr>
              <p:nvPr/>
            </p:nvSpPr>
            <p:spPr bwMode="auto">
              <a:xfrm>
                <a:off x="-971" y="1116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Oval 45"/>
              <p:cNvSpPr>
                <a:spLocks noChangeArrowheads="1"/>
              </p:cNvSpPr>
              <p:nvPr/>
            </p:nvSpPr>
            <p:spPr bwMode="auto">
              <a:xfrm>
                <a:off x="-971" y="1116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0" name="Rectangle 47"/>
            <p:cNvSpPr>
              <a:spLocks noChangeArrowheads="1"/>
            </p:cNvSpPr>
            <p:nvPr/>
          </p:nvSpPr>
          <p:spPr bwMode="auto">
            <a:xfrm>
              <a:off x="4759325" y="1104900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4724400" y="1066800"/>
              <a:ext cx="201613" cy="223838"/>
              <a:chOff x="-971" y="1116"/>
              <a:chExt cx="127" cy="141"/>
            </a:xfrm>
          </p:grpSpPr>
          <p:sp>
            <p:nvSpPr>
              <p:cNvPr id="1065" name="Oval 48"/>
              <p:cNvSpPr>
                <a:spLocks noChangeArrowheads="1"/>
              </p:cNvSpPr>
              <p:nvPr/>
            </p:nvSpPr>
            <p:spPr bwMode="auto">
              <a:xfrm>
                <a:off x="-971" y="1116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Oval 49"/>
              <p:cNvSpPr>
                <a:spLocks noChangeArrowheads="1"/>
              </p:cNvSpPr>
              <p:nvPr/>
            </p:nvSpPr>
            <p:spPr bwMode="auto">
              <a:xfrm>
                <a:off x="-971" y="1116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2" name="Rectangle 51"/>
            <p:cNvSpPr>
              <a:spLocks noChangeArrowheads="1"/>
            </p:cNvSpPr>
            <p:nvPr/>
          </p:nvSpPr>
          <p:spPr bwMode="auto">
            <a:xfrm>
              <a:off x="4767463" y="1113044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 dirty="0"/>
            </a:p>
          </p:txBody>
        </p:sp>
        <p:sp>
          <p:nvSpPr>
            <p:cNvPr id="1063" name="Freeform 18"/>
            <p:cNvSpPr>
              <a:spLocks noEditPoints="1"/>
            </p:cNvSpPr>
            <p:nvPr/>
          </p:nvSpPr>
          <p:spPr bwMode="auto">
            <a:xfrm>
              <a:off x="4953000" y="1143001"/>
              <a:ext cx="457200" cy="7620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Freeform 18"/>
            <p:cNvSpPr>
              <a:spLocks noEditPoints="1"/>
            </p:cNvSpPr>
            <p:nvPr/>
          </p:nvSpPr>
          <p:spPr bwMode="auto">
            <a:xfrm rot="5400000">
              <a:off x="5600700" y="1333500"/>
              <a:ext cx="304800" cy="7620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99"/>
          <p:cNvGrpSpPr>
            <a:grpSpLocks/>
          </p:cNvGrpSpPr>
          <p:nvPr/>
        </p:nvGrpSpPr>
        <p:grpSpPr bwMode="auto">
          <a:xfrm>
            <a:off x="3456491" y="797455"/>
            <a:ext cx="5392234" cy="2493963"/>
            <a:chOff x="4550169" y="1041400"/>
            <a:chExt cx="3996087" cy="2494790"/>
          </a:xfrm>
        </p:grpSpPr>
        <p:sp>
          <p:nvSpPr>
            <p:cNvPr id="1038" name="Rectangle 4"/>
            <p:cNvSpPr>
              <a:spLocks noChangeAspect="1" noChangeArrowheads="1"/>
            </p:cNvSpPr>
            <p:nvPr/>
          </p:nvSpPr>
          <p:spPr bwMode="auto">
            <a:xfrm>
              <a:off x="4550169" y="1041400"/>
              <a:ext cx="3996087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6688" indent="-166688" defTabSz="804863">
                <a:spcBef>
                  <a:spcPct val="50000"/>
                </a:spcBef>
                <a:buSzPct val="100000"/>
              </a:pPr>
              <a:r>
                <a:rPr lang="en-US" sz="1800" dirty="0">
                  <a:solidFill>
                    <a:srgbClr val="064308"/>
                  </a:solidFill>
                  <a:cs typeface="Tahoma" pitchFamily="34" charset="0"/>
                </a:rPr>
                <a:t>    </a:t>
              </a:r>
              <a:r>
                <a:rPr lang="en-US" sz="1800" b="1" dirty="0" smtClean="0">
                  <a:solidFill>
                    <a:srgbClr val="064308"/>
                  </a:solidFill>
                  <a:cs typeface="Tahoma" pitchFamily="34" charset="0"/>
                </a:rPr>
                <a:t>Solenoid: </a:t>
              </a:r>
              <a:r>
                <a:rPr lang="en-US" sz="1600" b="1" dirty="0">
                  <a:solidFill>
                    <a:srgbClr val="064308"/>
                  </a:solidFill>
                  <a:cs typeface="Tahoma" pitchFamily="34" charset="0"/>
                </a:rPr>
                <a:t>L</a:t>
              </a:r>
              <a:r>
                <a:rPr lang="en-US" sz="1600" b="1" dirty="0" smtClean="0">
                  <a:solidFill>
                    <a:srgbClr val="064308"/>
                  </a:solidFill>
                  <a:cs typeface="Tahoma" pitchFamily="34" charset="0"/>
                </a:rPr>
                <a:t>ong </a:t>
              </a:r>
              <a:r>
                <a:rPr lang="en-US" sz="1600" b="1" dirty="0">
                  <a:solidFill>
                    <a:srgbClr val="064308"/>
                  </a:solidFill>
                  <a:cs typeface="Tahoma" pitchFamily="34" charset="0"/>
                </a:rPr>
                <a:t>low-field </a:t>
              </a:r>
              <a:r>
                <a:rPr lang="en-US" sz="1600" b="1" dirty="0" smtClean="0">
                  <a:solidFill>
                    <a:srgbClr val="064308"/>
                  </a:solidFill>
                  <a:cs typeface="Tahoma" pitchFamily="34" charset="0"/>
                </a:rPr>
                <a:t>region</a:t>
              </a:r>
              <a:endParaRPr lang="en-US" sz="1600" b="1" dirty="0">
                <a:solidFill>
                  <a:srgbClr val="064308"/>
                </a:solidFill>
                <a:cs typeface="Tahoma" pitchFamily="34" charset="0"/>
              </a:endParaRPr>
            </a:p>
            <a:p>
              <a:pPr marL="280988" lvl="1" indent="4763" defTabSz="804863">
                <a:spcBef>
                  <a:spcPct val="25000"/>
                </a:spcBef>
                <a:buSzPct val="100000"/>
              </a:pPr>
              <a:r>
                <a:rPr lang="en-US" sz="1600" u="sng" dirty="0" smtClean="0">
                  <a:solidFill>
                    <a:schemeClr val="tx1"/>
                  </a:solidFill>
                </a:rPr>
                <a:t>To maximize ionization of </a:t>
              </a:r>
              <a:r>
                <a:rPr lang="en-US" sz="1600" u="sng" dirty="0">
                  <a:solidFill>
                    <a:schemeClr val="tx1"/>
                  </a:solidFill>
                </a:rPr>
                <a:t>1+ </a:t>
              </a:r>
              <a:r>
                <a:rPr lang="en-US" sz="1600" u="sng" dirty="0" smtClean="0">
                  <a:solidFill>
                    <a:schemeClr val="tx1"/>
                  </a:solidFill>
                </a:rPr>
                <a:t>ions within </a:t>
              </a:r>
              <a:r>
                <a:rPr lang="en-US" sz="1600" u="sng" dirty="0">
                  <a:solidFill>
                    <a:schemeClr val="tx1"/>
                  </a:solidFill>
                </a:rPr>
                <a:t>a </a:t>
              </a:r>
              <a:r>
                <a:rPr lang="en-US" sz="1600" u="sng" dirty="0" smtClean="0">
                  <a:solidFill>
                    <a:schemeClr val="tx1"/>
                  </a:solidFill>
                </a:rPr>
                <a:t>roundtrip</a:t>
              </a:r>
              <a:r>
                <a:rPr lang="en-US" sz="1600" dirty="0" smtClean="0">
                  <a:solidFill>
                    <a:schemeClr val="tx1"/>
                  </a:solidFill>
                </a:rPr>
                <a:t>:</a:t>
              </a:r>
            </a:p>
            <a:p>
              <a:pPr marL="280988" lvl="1" indent="4763" defTabSz="804863">
                <a:spcBef>
                  <a:spcPct val="25000"/>
                </a:spcBef>
                <a:buSzPct val="100000"/>
              </a:pPr>
              <a:r>
                <a:rPr lang="en-US" sz="1600" dirty="0" smtClean="0">
                  <a:solidFill>
                    <a:schemeClr val="tx1"/>
                  </a:solidFill>
                </a:rPr>
                <a:t>Keep </a:t>
              </a:r>
              <a:r>
                <a:rPr lang="en-US" sz="1600" dirty="0">
                  <a:solidFill>
                    <a:schemeClr val="tx1"/>
                  </a:solidFill>
                </a:rPr>
                <a:t>e-beam diameter for high electron-ion beam overlap upon </a:t>
              </a:r>
              <a:r>
                <a:rPr lang="en-US" sz="1600" dirty="0" smtClean="0">
                  <a:solidFill>
                    <a:schemeClr val="tx1"/>
                  </a:solidFill>
                </a:rPr>
                <a:t>injection </a:t>
              </a:r>
              <a:r>
                <a:rPr lang="en-US" sz="1600" dirty="0" smtClean="0">
                  <a:solidFill>
                    <a:schemeClr val="tx1"/>
                  </a:solidFill>
                  <a:sym typeface="Wingdings" pitchFamily="2" charset="2"/>
                </a:rPr>
                <a:t> </a:t>
              </a:r>
              <a:r>
                <a:rPr lang="en-US" sz="1600" dirty="0">
                  <a:solidFill>
                    <a:schemeClr val="tx1"/>
                  </a:solidFill>
                  <a:sym typeface="Wingdings" pitchFamily="2" charset="2"/>
                </a:rPr>
                <a:t>High capture probability</a:t>
              </a:r>
              <a:endParaRPr lang="en-US" sz="1600" dirty="0">
                <a:solidFill>
                  <a:schemeClr val="tx1"/>
                </a:solidFill>
                <a:cs typeface="Tahoma" pitchFamily="34" charset="0"/>
              </a:endParaRPr>
            </a:p>
            <a:p>
              <a:pPr marL="452438" lvl="1" indent="-166688" defTabSz="804863">
                <a:spcBef>
                  <a:spcPct val="25000"/>
                </a:spcBef>
                <a:buSzPct val="100000"/>
              </a:pPr>
              <a:endParaRPr lang="en-US" sz="1600" dirty="0">
                <a:solidFill>
                  <a:srgbClr val="000000"/>
                </a:solidFill>
                <a:cs typeface="Tahoma" pitchFamily="34" charset="0"/>
              </a:endParaRPr>
            </a:p>
          </p:txBody>
        </p:sp>
        <p:sp>
          <p:nvSpPr>
            <p:cNvPr id="1039" name="Rectangle 4"/>
            <p:cNvSpPr>
              <a:spLocks noChangeAspect="1" noChangeArrowheads="1"/>
            </p:cNvSpPr>
            <p:nvPr/>
          </p:nvSpPr>
          <p:spPr bwMode="auto">
            <a:xfrm>
              <a:off x="4567225" y="2564643"/>
              <a:ext cx="3854131" cy="971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6688" indent="-166688" defTabSz="804863">
                <a:spcBef>
                  <a:spcPct val="50000"/>
                </a:spcBef>
                <a:buSzPct val="100000"/>
              </a:pPr>
              <a:r>
                <a:rPr lang="en-US" sz="1600" b="1" dirty="0">
                  <a:solidFill>
                    <a:srgbClr val="064308"/>
                  </a:solidFill>
                  <a:cs typeface="Tahoma" pitchFamily="34" charset="0"/>
                </a:rPr>
                <a:t>    </a:t>
              </a:r>
              <a:r>
                <a:rPr lang="en-US" sz="1600" b="1" dirty="0" smtClean="0">
                  <a:solidFill>
                    <a:srgbClr val="064308"/>
                  </a:solidFill>
                  <a:cs typeface="Tahoma" pitchFamily="34" charset="0"/>
                </a:rPr>
                <a:t>Helmholtz coils: Short </a:t>
              </a:r>
              <a:r>
                <a:rPr lang="en-US" sz="1600" b="1" dirty="0">
                  <a:solidFill>
                    <a:srgbClr val="064308"/>
                  </a:solidFill>
                  <a:cs typeface="Tahoma" pitchFamily="34" charset="0"/>
                </a:rPr>
                <a:t>high-field </a:t>
              </a:r>
              <a:r>
                <a:rPr lang="en-US" sz="1600" b="1" dirty="0" smtClean="0">
                  <a:solidFill>
                    <a:srgbClr val="064308"/>
                  </a:solidFill>
                  <a:cs typeface="Tahoma" pitchFamily="34" charset="0"/>
                </a:rPr>
                <a:t>region</a:t>
              </a:r>
              <a:endParaRPr lang="en-US" sz="1600" b="1" dirty="0">
                <a:solidFill>
                  <a:srgbClr val="064308"/>
                </a:solidFill>
                <a:cs typeface="Tahoma" pitchFamily="34" charset="0"/>
              </a:endParaRPr>
            </a:p>
            <a:p>
              <a:pPr marL="228600" lvl="1" indent="4763" defTabSz="804863">
                <a:spcBef>
                  <a:spcPct val="25000"/>
                </a:spcBef>
                <a:buSzPct val="100000"/>
              </a:pPr>
              <a:r>
                <a:rPr lang="en-US" sz="1600" dirty="0">
                  <a:solidFill>
                    <a:srgbClr val="000000"/>
                  </a:solidFill>
                  <a:cs typeface="Tahoma" pitchFamily="34" charset="0"/>
                  <a:sym typeface="Wingdings" pitchFamily="2" charset="2"/>
                </a:rPr>
                <a:t>Reduce e-beam diameter for high current density   </a:t>
              </a:r>
              <a:r>
                <a:rPr lang="en-US" sz="1600" dirty="0" smtClean="0">
                  <a:solidFill>
                    <a:srgbClr val="000000"/>
                  </a:solidFill>
                  <a:cs typeface="Tahoma" pitchFamily="34" charset="0"/>
                  <a:sym typeface="Wingdings" pitchFamily="2" charset="2"/>
                </a:rPr>
                <a:t>    </a:t>
              </a:r>
              <a:r>
                <a:rPr lang="en-US" sz="1600" dirty="0">
                  <a:solidFill>
                    <a:srgbClr val="000000"/>
                  </a:solidFill>
                  <a:cs typeface="Tahoma" pitchFamily="34" charset="0"/>
                  <a:sym typeface="Wingdings" pitchFamily="2" charset="2"/>
                </a:rPr>
                <a:t>High charge states and fast charge breeding</a:t>
              </a:r>
              <a:endParaRPr lang="en-US" sz="1600" dirty="0">
                <a:solidFill>
                  <a:schemeClr val="tx1"/>
                </a:solidFill>
                <a:cs typeface="Tahoma" pitchFamily="34" charset="0"/>
              </a:endParaRPr>
            </a:p>
            <a:p>
              <a:pPr marL="452438" lvl="1" indent="-166688" defTabSz="804863">
                <a:spcBef>
                  <a:spcPct val="25000"/>
                </a:spcBef>
                <a:buSzPct val="100000"/>
              </a:pPr>
              <a:endParaRPr lang="en-US" sz="1600" dirty="0">
                <a:solidFill>
                  <a:srgbClr val="000000"/>
                </a:solidFill>
                <a:cs typeface="Tahoma" pitchFamily="34" charset="0"/>
              </a:endParaRPr>
            </a:p>
          </p:txBody>
        </p:sp>
      </p:grpSp>
      <p:sp>
        <p:nvSpPr>
          <p:cNvPr id="1033" name="Rectangle 148"/>
          <p:cNvSpPr>
            <a:spLocks noChangeArrowheads="1"/>
          </p:cNvSpPr>
          <p:nvPr/>
        </p:nvSpPr>
        <p:spPr bwMode="auto">
          <a:xfrm>
            <a:off x="44450" y="6477000"/>
            <a:ext cx="3412041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Monte-Carlo simulations of capture eff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.</a:t>
            </a: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  <a:endParaRPr lang="en-US" sz="1400" b="1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E. </a:t>
            </a:r>
            <a:r>
              <a:rPr lang="en-US" sz="1400" dirty="0" err="1">
                <a:solidFill>
                  <a:schemeClr val="tx1"/>
                </a:solidFill>
                <a:latin typeface="Calibri" pitchFamily="34" charset="0"/>
              </a:rPr>
              <a:t>Gavartin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 – M.Sc. Thesis, MSU,</a:t>
            </a:r>
          </a:p>
          <a:p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K. </a:t>
            </a:r>
            <a:r>
              <a:rPr lang="en-US" sz="1400" dirty="0" err="1">
                <a:solidFill>
                  <a:schemeClr val="tx1"/>
                </a:solidFill>
                <a:latin typeface="Calibri" pitchFamily="34" charset="0"/>
              </a:rPr>
              <a:t>Kittimanapun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 – </a:t>
            </a: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PhD, 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MSU.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7439025" y="7005785"/>
            <a:ext cx="2162175" cy="309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5" name="Rectangle 193"/>
          <p:cNvSpPr>
            <a:spLocks noChangeArrowheads="1"/>
          </p:cNvSpPr>
          <p:nvPr/>
        </p:nvSpPr>
        <p:spPr bwMode="auto">
          <a:xfrm>
            <a:off x="6225942" y="3909551"/>
            <a:ext cx="3714751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Capture </a:t>
            </a:r>
            <a:r>
              <a:rPr lang="en-US" sz="1200" b="1" dirty="0" smtClean="0">
                <a:solidFill>
                  <a:schemeClr val="tx1"/>
                </a:solidFill>
              </a:rPr>
              <a:t>efficiency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from Monte-Carlo simulations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36" name="TextBox 87"/>
          <p:cNvSpPr txBox="1">
            <a:spLocks noChangeArrowheads="1"/>
          </p:cNvSpPr>
          <p:nvPr/>
        </p:nvSpPr>
        <p:spPr bwMode="auto">
          <a:xfrm>
            <a:off x="6496185" y="6933743"/>
            <a:ext cx="317426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@1A</a:t>
            </a:r>
            <a:r>
              <a:rPr lang="en-US" sz="1500" b="1" dirty="0">
                <a:solidFill>
                  <a:srgbClr val="FF0000"/>
                </a:solidFill>
              </a:rPr>
              <a:t>: </a:t>
            </a:r>
            <a:r>
              <a:rPr lang="en-US" sz="1500" b="1" dirty="0" smtClean="0">
                <a:solidFill>
                  <a:srgbClr val="FF0000"/>
                </a:solidFill>
              </a:rPr>
              <a:t>&gt;80% </a:t>
            </a:r>
            <a:r>
              <a:rPr lang="en-US" sz="1500" b="1" dirty="0">
                <a:solidFill>
                  <a:srgbClr val="FF0000"/>
                </a:solidFill>
              </a:rPr>
              <a:t>for </a:t>
            </a:r>
            <a:r>
              <a:rPr lang="en-US" sz="1500" b="1" dirty="0" smtClean="0">
                <a:solidFill>
                  <a:srgbClr val="FF0000"/>
                </a:solidFill>
              </a:rPr>
              <a:t>&lt;3 </a:t>
            </a:r>
            <a:r>
              <a:rPr lang="en-US" sz="1500" b="1" dirty="0" smtClean="0">
                <a:solidFill>
                  <a:srgbClr val="FF0000"/>
                </a:solidFill>
                <a:latin typeface="Symbol" pitchFamily="18" charset="2"/>
              </a:rPr>
              <a:t>p </a:t>
            </a:r>
            <a:r>
              <a:rPr lang="en-US" sz="1500" b="1" dirty="0" smtClean="0">
                <a:solidFill>
                  <a:srgbClr val="FF0000"/>
                </a:solidFill>
              </a:rPr>
              <a:t>mm </a:t>
            </a:r>
            <a:r>
              <a:rPr lang="en-US" sz="1500" b="1" dirty="0" err="1" smtClean="0">
                <a:solidFill>
                  <a:srgbClr val="FF0000"/>
                </a:solidFill>
              </a:rPr>
              <a:t>mrad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037" name="TextBox 72"/>
          <p:cNvSpPr txBox="1">
            <a:spLocks noChangeArrowheads="1"/>
          </p:cNvSpPr>
          <p:nvPr/>
        </p:nvSpPr>
        <p:spPr bwMode="auto">
          <a:xfrm>
            <a:off x="6605511" y="6215281"/>
            <a:ext cx="301602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accent3">
                    <a:lumMod val="50000"/>
                  </a:schemeClr>
                </a:solidFill>
              </a:rPr>
              <a:t>Current density~1000 A/cm</a:t>
            </a:r>
            <a:r>
              <a:rPr lang="en-US" sz="1300" b="1" baseline="30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US" sz="1300" b="1" baseline="30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7617" y="1126965"/>
            <a:ext cx="1729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b="1" dirty="0">
                <a:solidFill>
                  <a:srgbClr val="FF0000"/>
                </a:solidFill>
              </a:rPr>
              <a:t>“Quasi-continuous” </a:t>
            </a:r>
          </a:p>
        </p:txBody>
      </p:sp>
      <p:sp>
        <p:nvSpPr>
          <p:cNvPr id="3" name="Down Arrow 2"/>
          <p:cNvSpPr/>
          <p:nvPr/>
        </p:nvSpPr>
        <p:spPr>
          <a:xfrm>
            <a:off x="6862746" y="6610350"/>
            <a:ext cx="361950" cy="361162"/>
          </a:xfrm>
          <a:prstGeom prst="downArrow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596"/>
          <p:cNvSpPr txBox="1">
            <a:spLocks noChangeArrowheads="1"/>
          </p:cNvSpPr>
          <p:nvPr/>
        </p:nvSpPr>
        <p:spPr bwMode="auto">
          <a:xfrm>
            <a:off x="0" y="3464706"/>
            <a:ext cx="35242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Location of the two field regions</a:t>
            </a:r>
          </a:p>
        </p:txBody>
      </p:sp>
    </p:spTree>
    <p:extLst>
      <p:ext uri="{BB962C8B-B14F-4D97-AF65-F5344CB8AC3E}">
        <p14:creationId xmlns:p14="http://schemas.microsoft.com/office/powerpoint/2010/main" val="36798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128588"/>
            <a:ext cx="9601200" cy="332252"/>
          </a:xfrm>
        </p:spPr>
        <p:txBody>
          <a:bodyPr/>
          <a:lstStyle/>
          <a:p>
            <a:r>
              <a:rPr lang="en-US" sz="2100" dirty="0" smtClean="0"/>
              <a:t>High-current electron gun to maximize the capture efficiency of injection ions</a:t>
            </a:r>
          </a:p>
        </p:txBody>
      </p:sp>
      <p:sp>
        <p:nvSpPr>
          <p:cNvPr id="50185" name="Text Box 1032"/>
          <p:cNvSpPr txBox="1">
            <a:spLocks noChangeArrowheads="1"/>
          </p:cNvSpPr>
          <p:nvPr/>
        </p:nvSpPr>
        <p:spPr bwMode="auto">
          <a:xfrm>
            <a:off x="4764473" y="3504364"/>
            <a:ext cx="33432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cs typeface="Tahoma" pitchFamily="34" charset="0"/>
                <a:sym typeface="Wingdings" pitchFamily="2" charset="2"/>
              </a:rPr>
              <a:t>Demonstrated stable operation</a:t>
            </a:r>
          </a:p>
          <a:p>
            <a:r>
              <a:rPr lang="en-US" sz="1600" dirty="0" smtClean="0">
                <a:solidFill>
                  <a:srgbClr val="FF0000"/>
                </a:solidFill>
                <a:cs typeface="Tahoma" pitchFamily="34" charset="0"/>
                <a:sym typeface="Wingdings" pitchFamily="2" charset="2"/>
              </a:rPr>
              <a:t>up to ~ 1.4 A (4 T)</a:t>
            </a:r>
            <a:endParaRPr lang="en-US" sz="1600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0974" y="669255"/>
            <a:ext cx="320879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 3" pitchFamily="18" charset="2"/>
              <a:buChar char="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Thermionic electron gun </a:t>
            </a:r>
          </a:p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 3" pitchFamily="18" charset="2"/>
              <a:buChar char="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Ba-dispenser cathodes</a:t>
            </a:r>
          </a:p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 3" pitchFamily="18" charset="2"/>
              <a:buChar char=""/>
            </a:pP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6-mm in diameter</a:t>
            </a:r>
          </a:p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 3" pitchFamily="18" charset="2"/>
              <a:buChar char=""/>
            </a:pPr>
            <a:r>
              <a:rPr lang="en-US" sz="1600" i="1" dirty="0" smtClean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Modular cathode assembly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7" y="2256376"/>
            <a:ext cx="2970738" cy="22280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854" y="4568439"/>
            <a:ext cx="3259229" cy="25923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96451" y="704849"/>
            <a:ext cx="1016235" cy="1543265"/>
          </a:xfrm>
          <a:prstGeom prst="rect">
            <a:avLst/>
          </a:prstGeom>
        </p:spPr>
      </p:pic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6307463" y="5816644"/>
            <a:ext cx="2563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chemeClr val="tx1"/>
                </a:solidFill>
                <a:cs typeface="Tahoma" pitchFamily="34" charset="0"/>
              </a:rPr>
              <a:t>Perveance</a:t>
            </a:r>
            <a:r>
              <a:rPr lang="en-US" sz="1600" b="1" dirty="0" smtClean="0">
                <a:solidFill>
                  <a:schemeClr val="tx1"/>
                </a:solidFill>
                <a:cs typeface="Tahoma" pitchFamily="34" charset="0"/>
              </a:rPr>
              <a:t> ~ 1.7 A/V</a:t>
            </a:r>
            <a:r>
              <a:rPr lang="en-US" sz="1600" b="1" baseline="30000" dirty="0" smtClean="0">
                <a:solidFill>
                  <a:schemeClr val="tx1"/>
                </a:solidFill>
                <a:cs typeface="Tahoma" pitchFamily="34" charset="0"/>
              </a:rPr>
              <a:t>3/2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71656" y="1132066"/>
            <a:ext cx="1683250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cs typeface="Tahoma" pitchFamily="34" charset="0"/>
              </a:rPr>
              <a:t>Anode </a:t>
            </a:r>
          </a:p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" pitchFamily="2" charset="2"/>
              <a:buChar char="§"/>
            </a:pPr>
            <a:r>
              <a:rPr lang="en-US" sz="1600" i="1" dirty="0" smtClean="0">
                <a:solidFill>
                  <a:srgbClr val="000000"/>
                </a:solidFill>
                <a:cs typeface="Tahoma" pitchFamily="34" charset="0"/>
              </a:rPr>
              <a:t> Focus elec. </a:t>
            </a:r>
          </a:p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" pitchFamily="2" charset="2"/>
              <a:buChar char="§"/>
            </a:pPr>
            <a:r>
              <a:rPr lang="en-US" sz="1600" i="1" dirty="0" smtClean="0">
                <a:solidFill>
                  <a:srgbClr val="000000"/>
                </a:solidFill>
                <a:cs typeface="Tahoma" pitchFamily="34" charset="0"/>
              </a:rPr>
              <a:t> Cathode</a:t>
            </a:r>
            <a:endParaRPr lang="en-US" sz="1600" dirty="0" smtClean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9873" y="829207"/>
            <a:ext cx="2304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Modular </a:t>
            </a:r>
            <a:r>
              <a:rPr lang="en-US" sz="1600" dirty="0" err="1" smtClean="0">
                <a:solidFill>
                  <a:schemeClr val="tx1"/>
                </a:solidFill>
              </a:rPr>
              <a:t>ass’y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i</a:t>
            </a:r>
            <a:r>
              <a:rPr lang="en-US" sz="1600" dirty="0" smtClean="0">
                <a:solidFill>
                  <a:schemeClr val="tx1"/>
                </a:solidFill>
              </a:rPr>
              <a:t>ncludes: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2655" y="716283"/>
            <a:ext cx="1077994" cy="126148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6681366">
            <a:off x="3196818" y="985081"/>
            <a:ext cx="308994" cy="606898"/>
          </a:xfrm>
          <a:prstGeom prst="downArrow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27299" y="2610297"/>
            <a:ext cx="4086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E-beam current vs. extraction voltage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96175" y="6968027"/>
            <a:ext cx="1647825" cy="2401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943592"/>
              </p:ext>
            </p:extLst>
          </p:nvPr>
        </p:nvGraphicFramePr>
        <p:xfrm>
          <a:off x="3458314" y="2800916"/>
          <a:ext cx="6026683" cy="465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30" name="Graph" r:id="rId8" imgW="4023360" imgH="3108960" progId="Origin50.Graph">
                  <p:embed/>
                </p:oleObj>
              </mc:Choice>
              <mc:Fallback>
                <p:oleObj name="Graph" r:id="rId8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58314" y="2800916"/>
                        <a:ext cx="6026683" cy="4656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1750" y="3914775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Can go away!</a:t>
            </a:r>
          </a:p>
        </p:txBody>
      </p:sp>
    </p:spTree>
    <p:extLst>
      <p:ext uri="{BB962C8B-B14F-4D97-AF65-F5344CB8AC3E}">
        <p14:creationId xmlns:p14="http://schemas.microsoft.com/office/powerpoint/2010/main" val="13773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357189" y="6900527"/>
            <a:ext cx="701749" cy="318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3492"/>
          </a:xfrm>
        </p:spPr>
        <p:txBody>
          <a:bodyPr/>
          <a:lstStyle/>
          <a:p>
            <a:r>
              <a:rPr lang="en-US" dirty="0" smtClean="0"/>
              <a:t>Injection modes</a:t>
            </a:r>
          </a:p>
        </p:txBody>
      </p:sp>
      <p:sp>
        <p:nvSpPr>
          <p:cNvPr id="2062" name="Rectangle 4"/>
          <p:cNvSpPr>
            <a:spLocks noChangeAspect="1" noChangeArrowheads="1"/>
          </p:cNvSpPr>
          <p:nvPr/>
        </p:nvSpPr>
        <p:spPr bwMode="auto">
          <a:xfrm>
            <a:off x="963782" y="585336"/>
            <a:ext cx="7920351" cy="1266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04863">
              <a:spcBef>
                <a:spcPts val="600"/>
              </a:spcBef>
              <a:buSzPct val="100000"/>
            </a:pPr>
            <a:r>
              <a:rPr lang="en-US" sz="1600" b="1" dirty="0" smtClean="0">
                <a:solidFill>
                  <a:srgbClr val="064308"/>
                </a:solidFill>
                <a:cs typeface="Tahoma" pitchFamily="34" charset="0"/>
              </a:rPr>
              <a:t>Three modes of injection to produce stable-isotope and rare-isotope beams</a:t>
            </a:r>
            <a:endParaRPr lang="en-US" sz="1600" b="1" dirty="0">
              <a:solidFill>
                <a:srgbClr val="064308"/>
              </a:solidFill>
              <a:cs typeface="Tahoma" pitchFamily="34" charset="0"/>
            </a:endParaRPr>
          </a:p>
          <a:p>
            <a:pPr lvl="1" indent="-166688" defTabSz="804863">
              <a:buSzPct val="100000"/>
              <a:buFont typeface="Wingdings" pitchFamily="2" charset="2"/>
              <a:buChar char="à"/>
            </a:pPr>
            <a:r>
              <a:rPr lang="en-US" sz="1600" dirty="0">
                <a:solidFill>
                  <a:schemeClr val="tx1"/>
                </a:solidFill>
                <a:cs typeface="Tahoma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cs typeface="Tahoma" pitchFamily="34" charset="0"/>
                <a:sym typeface="Wingdings" pitchFamily="2" charset="2"/>
              </a:rPr>
              <a:t>Gas injection producing an atomic beam</a:t>
            </a:r>
          </a:p>
          <a:p>
            <a:pPr lvl="1" indent="-166688" defTabSz="804863">
              <a:buSzPct val="100000"/>
              <a:buFont typeface="Wingdings" pitchFamily="2" charset="2"/>
              <a:buChar char="à"/>
            </a:pP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 Inject singly charged stable-isotope ions from two offline ion sources</a:t>
            </a:r>
          </a:p>
          <a:p>
            <a:pPr lvl="1" indent="-166688" defTabSz="804863">
              <a:buSzPct val="100000"/>
              <a:buFont typeface="Wingdings" pitchFamily="2" charset="2"/>
              <a:buChar char="à"/>
            </a:pP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 Inject rare-isotope beams from the beam stopping area</a:t>
            </a:r>
          </a:p>
          <a:p>
            <a:pPr lvl="1" indent="-166688" defTabSz="804863">
              <a:buSzPct val="100000"/>
              <a:buFont typeface="Wingdings" pitchFamily="2" charset="2"/>
              <a:buChar char="à"/>
            </a:pP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cs typeface="Tahoma" pitchFamily="34" charset="0"/>
              </a:rPr>
              <a:t>Simultaneous injection of multiple beams from different sources…</a:t>
            </a:r>
          </a:p>
        </p:txBody>
      </p:sp>
      <p:grpSp>
        <p:nvGrpSpPr>
          <p:cNvPr id="2" name="Group 25"/>
          <p:cNvGrpSpPr/>
          <p:nvPr/>
        </p:nvGrpSpPr>
        <p:grpSpPr>
          <a:xfrm>
            <a:off x="811734" y="1902043"/>
            <a:ext cx="7894122" cy="5342288"/>
            <a:chOff x="657935" y="3608388"/>
            <a:chExt cx="4572000" cy="3041650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657935" y="3608388"/>
              <a:ext cx="4572000" cy="3041650"/>
              <a:chOff x="5204535" y="769938"/>
              <a:chExt cx="4572000" cy="3041650"/>
            </a:xfrm>
          </p:grpSpPr>
          <p:pic>
            <p:nvPicPr>
              <p:cNvPr id="2066" name="Picture 4" descr="E:\temp\photo\110127-nscl\110131-ebit-70-xg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04535" y="769938"/>
                <a:ext cx="4572000" cy="3041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Oval 21"/>
              <p:cNvSpPr/>
              <p:nvPr/>
            </p:nvSpPr>
            <p:spPr>
              <a:xfrm>
                <a:off x="9120142" y="1252053"/>
                <a:ext cx="276225" cy="504825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>
                <a:off x="9001297" y="1703860"/>
                <a:ext cx="157523" cy="21285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7458076" y="1905412"/>
                <a:ext cx="1485796" cy="40916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878269" y="1850824"/>
                <a:ext cx="1685054" cy="493572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3" name="TextBox 26"/>
            <p:cNvSpPr txBox="1">
              <a:spLocks noChangeArrowheads="1"/>
            </p:cNvSpPr>
            <p:nvPr/>
          </p:nvSpPr>
          <p:spPr bwMode="auto">
            <a:xfrm>
              <a:off x="3033682" y="3839796"/>
              <a:ext cx="573097" cy="1927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Gas inlet</a:t>
              </a:r>
            </a:p>
          </p:txBody>
        </p:sp>
        <p:sp>
          <p:nvSpPr>
            <p:cNvPr id="2064" name="TextBox 27"/>
            <p:cNvSpPr txBox="1">
              <a:spLocks noChangeArrowheads="1"/>
            </p:cNvSpPr>
            <p:nvPr/>
          </p:nvSpPr>
          <p:spPr bwMode="auto">
            <a:xfrm>
              <a:off x="4078532" y="3806250"/>
              <a:ext cx="1128434" cy="1927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Offline ion </a:t>
              </a:r>
              <a:r>
                <a:rPr lang="en-US" sz="1600" dirty="0">
                  <a:solidFill>
                    <a:schemeClr val="tx1"/>
                  </a:solidFill>
                </a:rPr>
                <a:t>source</a:t>
              </a:r>
            </a:p>
          </p:txBody>
        </p:sp>
        <p:sp>
          <p:nvSpPr>
            <p:cNvPr id="29" name="Oval 28"/>
            <p:cNvSpPr/>
            <p:nvPr/>
          </p:nvSpPr>
          <p:spPr>
            <a:xfrm rot="2255331">
              <a:off x="3502085" y="3669880"/>
              <a:ext cx="364946" cy="104928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2125936" y="5539535"/>
            <a:ext cx="131148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Electron gun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3945876" y="5061070"/>
            <a:ext cx="165438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Magnet cryostat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7444718" y="4159486"/>
            <a:ext cx="361949" cy="400050"/>
          </a:xfrm>
          <a:prstGeom prst="straightConnector1">
            <a:avLst/>
          </a:prstGeom>
          <a:ln w="50800">
            <a:solidFill>
              <a:srgbClr val="FF0000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 bwMode="auto">
          <a:xfrm flipH="1">
            <a:off x="4875474" y="4178536"/>
            <a:ext cx="2550193" cy="718465"/>
          </a:xfrm>
          <a:prstGeom prst="straightConnector1">
            <a:avLst/>
          </a:prstGeom>
          <a:ln w="50800">
            <a:solidFill>
              <a:srgbClr val="FF0000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H="1">
            <a:off x="5151405" y="3530005"/>
            <a:ext cx="303097" cy="43082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927980" y="4795279"/>
            <a:ext cx="3468882" cy="592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>
            <a:spAutoFit/>
          </a:bodyPr>
          <a:lstStyle/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Offline source in the stopping area</a:t>
            </a: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500" kern="0" dirty="0" smtClean="0">
                <a:solidFill>
                  <a:sysClr val="windowText" lastClr="000000"/>
                </a:solidFill>
              </a:rPr>
              <a:t> Rare-isotope beams</a:t>
            </a:r>
          </a:p>
        </p:txBody>
      </p:sp>
    </p:spTree>
    <p:extLst>
      <p:ext uri="{BB962C8B-B14F-4D97-AF65-F5344CB8AC3E}">
        <p14:creationId xmlns:p14="http://schemas.microsoft.com/office/powerpoint/2010/main" val="53095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2"/>
          <p:cNvSpPr txBox="1">
            <a:spLocks noChangeArrowheads="1"/>
          </p:cNvSpPr>
          <p:nvPr/>
        </p:nvSpPr>
        <p:spPr bwMode="auto">
          <a:xfrm>
            <a:off x="-27730" y="1287106"/>
            <a:ext cx="5723680" cy="17704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>
              <a:buClr>
                <a:schemeClr val="tx1"/>
              </a:buClr>
            </a:pPr>
            <a:r>
              <a:rPr lang="en-US" sz="1600" b="1" dirty="0" smtClean="0">
                <a:solidFill>
                  <a:srgbClr val="064308"/>
                </a:solidFill>
                <a:cs typeface="Tahoma" pitchFamily="34" charset="0"/>
              </a:rPr>
              <a:t>Design parameters</a:t>
            </a:r>
            <a:endParaRPr lang="en-US" sz="1600" dirty="0" smtClean="0">
              <a:solidFill>
                <a:schemeClr val="tx1"/>
              </a:solidFill>
              <a:cs typeface="Tahoma" pitchFamily="34" charset="0"/>
            </a:endParaRPr>
          </a:p>
          <a:p>
            <a:pPr marL="57150" lvl="1" indent="0">
              <a:spcAft>
                <a:spcPts val="400"/>
              </a:spcAft>
              <a:buClr>
                <a:schemeClr val="tx1"/>
              </a:buClr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Measured resolving power, (A/Q)/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(A/Q)~500</a:t>
            </a:r>
          </a:p>
          <a:p>
            <a:pPr marL="57150" lvl="1" indent="0">
              <a:spcAft>
                <a:spcPts val="400"/>
              </a:spcAft>
              <a:buClr>
                <a:schemeClr val="tx1"/>
              </a:buClr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Achromatic </a:t>
            </a:r>
            <a:r>
              <a:rPr lang="en-US" sz="1600" dirty="0">
                <a:solidFill>
                  <a:schemeClr val="tx1"/>
                </a:solidFill>
                <a:cs typeface="Tahoma" pitchFamily="34" charset="0"/>
              </a:rPr>
              <a:t>within 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E/E~3%</a:t>
            </a:r>
          </a:p>
          <a:p>
            <a:pPr marL="57150" lvl="1" indent="0">
              <a:spcAft>
                <a:spcPts val="400"/>
              </a:spcAft>
              <a:buClr>
                <a:schemeClr val="tx1"/>
              </a:buClr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Large energy acceptance to accept EBIT beams</a:t>
            </a:r>
          </a:p>
          <a:p>
            <a:pPr marL="228600" lvl="1" indent="-171450">
              <a:spcAft>
                <a:spcPts val="400"/>
              </a:spcAft>
              <a:buClr>
                <a:schemeClr val="tx1"/>
              </a:buClr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EBIT beam energy spread (~ion temperature),          </a:t>
            </a:r>
            <a:r>
              <a:rPr lang="en-US" sz="1600" dirty="0">
                <a:solidFill>
                  <a:schemeClr val="tx1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en-US" sz="1600" dirty="0">
                <a:solidFill>
                  <a:schemeClr val="tx1"/>
                </a:solidFill>
                <a:cs typeface="Tahoma" pitchFamily="34" charset="0"/>
              </a:rPr>
              <a:t>E&lt;500 </a:t>
            </a: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eV </a:t>
            </a:r>
            <a:r>
              <a:rPr lang="en-US" sz="1600" dirty="0" smtClean="0">
                <a:solidFill>
                  <a:schemeClr val="tx1"/>
                </a:solidFill>
                <a:cs typeface="Tahoma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  <a:cs typeface="Tahoma" pitchFamily="34" charset="0"/>
              </a:rPr>
              <a:t>D</a:t>
            </a:r>
            <a:r>
              <a:rPr lang="en-US" sz="1600" dirty="0" smtClean="0">
                <a:solidFill>
                  <a:schemeClr val="tx1"/>
                </a:solidFill>
                <a:cs typeface="Tahoma" pitchFamily="34" charset="0"/>
              </a:rPr>
              <a:t>E/E~0.3%</a:t>
            </a:r>
            <a:endParaRPr lang="en-US" sz="16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3076" name="Text Box 33"/>
          <p:cNvSpPr txBox="1">
            <a:spLocks noChangeArrowheads="1"/>
          </p:cNvSpPr>
          <p:nvPr/>
        </p:nvSpPr>
        <p:spPr bwMode="auto">
          <a:xfrm>
            <a:off x="5736400" y="6315075"/>
            <a:ext cx="5556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/>
              <a:t>m</a:t>
            </a:r>
          </a:p>
        </p:txBody>
      </p:sp>
      <p:sp>
        <p:nvSpPr>
          <p:cNvPr id="3077" name="Title 29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3862"/>
          </a:xfrm>
        </p:spPr>
        <p:txBody>
          <a:bodyPr/>
          <a:lstStyle/>
          <a:p>
            <a:r>
              <a:rPr lang="en-US" dirty="0" smtClean="0"/>
              <a:t>Charge-over-mass (Q/A) separator</a:t>
            </a:r>
          </a:p>
        </p:txBody>
      </p:sp>
      <p:pic>
        <p:nvPicPr>
          <p:cNvPr id="3079" name="Picture 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" y="3063875"/>
            <a:ext cx="7999413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TextBox 25"/>
          <p:cNvSpPr txBox="1">
            <a:spLocks noChangeArrowheads="1"/>
          </p:cNvSpPr>
          <p:nvPr/>
        </p:nvSpPr>
        <p:spPr bwMode="auto">
          <a:xfrm>
            <a:off x="124671" y="801609"/>
            <a:ext cx="5338881" cy="369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1800" b="1" dirty="0" smtClean="0">
                <a:solidFill>
                  <a:srgbClr val="064308"/>
                </a:solidFill>
              </a:rPr>
              <a:t>Double-focusing (achromatic) spectrometer</a:t>
            </a:r>
            <a:endParaRPr lang="en-US" sz="1800" b="1" dirty="0">
              <a:solidFill>
                <a:srgbClr val="064308"/>
              </a:solidFill>
            </a:endParaRPr>
          </a:p>
        </p:txBody>
      </p:sp>
      <p:sp>
        <p:nvSpPr>
          <p:cNvPr id="3083" name="TextBox 25"/>
          <p:cNvSpPr txBox="1">
            <a:spLocks noChangeArrowheads="1"/>
          </p:cNvSpPr>
          <p:nvPr/>
        </p:nvSpPr>
        <p:spPr bwMode="auto">
          <a:xfrm>
            <a:off x="7998026" y="3693495"/>
            <a:ext cx="1685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  <a:r>
              <a:rPr lang="en-US" sz="1400" dirty="0" smtClean="0">
                <a:solidFill>
                  <a:srgbClr val="FF0000"/>
                </a:solidFill>
              </a:rPr>
              <a:t> dipole </a:t>
            </a:r>
            <a:r>
              <a:rPr lang="en-US" sz="1400" dirty="0">
                <a:solidFill>
                  <a:srgbClr val="FF0000"/>
                </a:solidFill>
              </a:rPr>
              <a:t>magnet </a:t>
            </a:r>
          </a:p>
        </p:txBody>
      </p:sp>
      <p:sp>
        <p:nvSpPr>
          <p:cNvPr id="3084" name="TextBox 25"/>
          <p:cNvSpPr txBox="1">
            <a:spLocks noChangeArrowheads="1"/>
          </p:cNvSpPr>
          <p:nvPr/>
        </p:nvSpPr>
        <p:spPr bwMode="auto">
          <a:xfrm>
            <a:off x="5014350" y="3229613"/>
            <a:ext cx="2695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45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  <a:r>
              <a:rPr lang="en-US" sz="1400" dirty="0" smtClean="0">
                <a:solidFill>
                  <a:srgbClr val="FF0000"/>
                </a:solidFill>
              </a:rPr>
              <a:t> electrostatic bends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3084" idx="2"/>
          </p:cNvCxnSpPr>
          <p:nvPr/>
        </p:nvCxnSpPr>
        <p:spPr>
          <a:xfrm flipH="1">
            <a:off x="6147825" y="3537588"/>
            <a:ext cx="214313" cy="265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84" idx="2"/>
          </p:cNvCxnSpPr>
          <p:nvPr/>
        </p:nvCxnSpPr>
        <p:spPr>
          <a:xfrm>
            <a:off x="6362138" y="3537588"/>
            <a:ext cx="356697" cy="20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027224" y="4025735"/>
            <a:ext cx="238002" cy="3363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632000" y="6715125"/>
            <a:ext cx="981075" cy="600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5736400" y="6315075"/>
            <a:ext cx="5556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/>
              <a:t>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32000" y="6715125"/>
            <a:ext cx="981075" cy="600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48217" y="4595752"/>
            <a:ext cx="3524990" cy="2671949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3" name="Object 16"/>
          <p:cNvGraphicFramePr>
            <a:graphicFrameLocks noChangeAspect="1"/>
          </p:cNvGraphicFramePr>
          <p:nvPr>
            <p:extLst/>
          </p:nvPr>
        </p:nvGraphicFramePr>
        <p:xfrm>
          <a:off x="5388316" y="4557776"/>
          <a:ext cx="3565028" cy="267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46" name="Graph" r:id="rId5" imgW="3929760" imgH="3065760" progId="Origin50.Graph">
                  <p:embed/>
                </p:oleObj>
              </mc:Choice>
              <mc:Fallback>
                <p:oleObj name="Graph" r:id="rId5" imgW="3929760" imgH="30657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8316" y="4557776"/>
                        <a:ext cx="3565028" cy="2671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6412675" y="3000375"/>
            <a:ext cx="1721675" cy="32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58" descr="E:\temp\photo\qa\110131-qa-63-xga.jpg"/>
          <p:cNvPicPr>
            <a:picLocks noChangeAspect="1" noChangeArrowheads="1"/>
          </p:cNvPicPr>
          <p:nvPr/>
        </p:nvPicPr>
        <p:blipFill>
          <a:blip r:embed="rId7" cstate="print"/>
          <a:srcRect t="8458"/>
          <a:stretch>
            <a:fillRect/>
          </a:stretch>
        </p:blipFill>
        <p:spPr bwMode="auto">
          <a:xfrm>
            <a:off x="5643625" y="605272"/>
            <a:ext cx="3884282" cy="240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32249" y="2972370"/>
            <a:ext cx="2387226" cy="481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09550" y="91129"/>
            <a:ext cx="9144001" cy="420364"/>
          </a:xfrm>
        </p:spPr>
        <p:txBody>
          <a:bodyPr>
            <a:noAutofit/>
          </a:bodyPr>
          <a:lstStyle/>
          <a:p>
            <a:r>
              <a:rPr lang="en-US" sz="2400" dirty="0" smtClean="0"/>
              <a:t>Many other EBIS/T </a:t>
            </a:r>
            <a:r>
              <a:rPr lang="en-US" sz="2400" dirty="0"/>
              <a:t>around the w</a:t>
            </a:r>
            <a:r>
              <a:rPr lang="en-US" sz="2400" dirty="0" smtClean="0"/>
              <a:t>orld…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8244840" y="6829425"/>
            <a:ext cx="1280160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/>
          </a:p>
        </p:txBody>
      </p:sp>
      <p:graphicFrame>
        <p:nvGraphicFramePr>
          <p:cNvPr id="53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022336"/>
              </p:ext>
            </p:extLst>
          </p:nvPr>
        </p:nvGraphicFramePr>
        <p:xfrm>
          <a:off x="561521" y="818877"/>
          <a:ext cx="8236439" cy="516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9" name="Designer Drawing" r:id="rId4" imgW="6258240" imgH="3984120" progId="">
                  <p:embed/>
                </p:oleObj>
              </mc:Choice>
              <mc:Fallback>
                <p:oleObj name="Designer Drawing" r:id="rId4" imgW="6258240" imgH="3984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521" y="818877"/>
                        <a:ext cx="8236439" cy="51628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 Box 1077"/>
          <p:cNvSpPr txBox="1">
            <a:spLocks noChangeArrowheads="1"/>
          </p:cNvSpPr>
          <p:nvPr/>
        </p:nvSpPr>
        <p:spPr bwMode="auto">
          <a:xfrm>
            <a:off x="7656742" y="2851549"/>
            <a:ext cx="1168399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Brookhaven</a:t>
            </a:r>
          </a:p>
        </p:txBody>
      </p:sp>
      <p:grpSp>
        <p:nvGrpSpPr>
          <p:cNvPr id="55" name="Group 1079"/>
          <p:cNvGrpSpPr>
            <a:grpSpLocks noChangeAspect="1"/>
          </p:cNvGrpSpPr>
          <p:nvPr/>
        </p:nvGrpSpPr>
        <p:grpSpPr bwMode="auto">
          <a:xfrm>
            <a:off x="7764440" y="3100452"/>
            <a:ext cx="1728815" cy="1141646"/>
            <a:chOff x="4224" y="2256"/>
            <a:chExt cx="1276" cy="856"/>
          </a:xfrm>
        </p:grpSpPr>
        <p:pic>
          <p:nvPicPr>
            <p:cNvPr id="56" name="Picture 1076"/>
            <p:cNvPicPr>
              <a:picLocks noChangeAspect="1" noChangeArrowheads="1"/>
            </p:cNvPicPr>
            <p:nvPr/>
          </p:nvPicPr>
          <p:blipFill>
            <a:blip r:embed="rId6" cstate="print">
              <a:lum bright="-6000" contrast="10000"/>
            </a:blip>
            <a:srcRect/>
            <a:stretch>
              <a:fillRect/>
            </a:stretch>
          </p:blipFill>
          <p:spPr bwMode="auto">
            <a:xfrm>
              <a:off x="4224" y="2256"/>
              <a:ext cx="1242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 Box 1078"/>
            <p:cNvSpPr txBox="1">
              <a:spLocks noChangeArrowheads="1"/>
            </p:cNvSpPr>
            <p:nvPr/>
          </p:nvSpPr>
          <p:spPr bwMode="auto">
            <a:xfrm>
              <a:off x="4741" y="2904"/>
              <a:ext cx="759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RHIC-EBIS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Text Box 1048"/>
          <p:cNvSpPr txBox="1">
            <a:spLocks noChangeArrowheads="1"/>
          </p:cNvSpPr>
          <p:nvPr/>
        </p:nvSpPr>
        <p:spPr bwMode="auto">
          <a:xfrm>
            <a:off x="5390060" y="2389699"/>
            <a:ext cx="1033329" cy="46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TRIUMF/</a:t>
            </a:r>
          </a:p>
          <a:p>
            <a:r>
              <a:rPr lang="en-US" sz="1200" b="1" dirty="0" smtClean="0">
                <a:solidFill>
                  <a:schemeClr val="tx1"/>
                </a:solidFill>
              </a:rPr>
              <a:t>Vancouver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 flipV="1">
            <a:off x="6363952" y="2635284"/>
            <a:ext cx="137160" cy="13716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 flipV="1">
            <a:off x="7575232" y="2920497"/>
            <a:ext cx="137160" cy="13716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1056"/>
          <p:cNvSpPr txBox="1">
            <a:spLocks noChangeArrowheads="1"/>
          </p:cNvSpPr>
          <p:nvPr/>
        </p:nvSpPr>
        <p:spPr bwMode="auto">
          <a:xfrm>
            <a:off x="6033255" y="3176894"/>
            <a:ext cx="566429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LLNL</a:t>
            </a: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 flipV="1">
            <a:off x="6501112" y="3173173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529232" y="3413761"/>
            <a:ext cx="1401593" cy="1743884"/>
            <a:chOff x="5229226" y="4182666"/>
            <a:chExt cx="1401593" cy="1743884"/>
          </a:xfrm>
        </p:grpSpPr>
        <p:pic>
          <p:nvPicPr>
            <p:cNvPr id="62" name="Picture 105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57801" y="4182666"/>
              <a:ext cx="1322388" cy="1725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1036"/>
            <p:cNvSpPr txBox="1">
              <a:spLocks noChangeArrowheads="1"/>
            </p:cNvSpPr>
            <p:nvPr/>
          </p:nvSpPr>
          <p:spPr bwMode="auto">
            <a:xfrm>
              <a:off x="5229226" y="5650230"/>
              <a:ext cx="1401593" cy="27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769" tIns="45384" rIns="90769" bIns="45384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Livermore-EBIT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417175" y="5185859"/>
            <a:ext cx="3309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E-beam energy ~ 200 </a:t>
            </a:r>
            <a:r>
              <a:rPr lang="en-US" sz="1200" dirty="0" err="1" smtClean="0">
                <a:solidFill>
                  <a:schemeClr val="tx1"/>
                </a:solidFill>
              </a:rPr>
              <a:t>keV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Spectroscopic measurements in Bare Uranium</a:t>
            </a:r>
          </a:p>
        </p:txBody>
      </p:sp>
      <p:sp>
        <p:nvSpPr>
          <p:cNvPr id="64" name="Text Box 1049"/>
          <p:cNvSpPr txBox="1">
            <a:spLocks noChangeArrowheads="1"/>
          </p:cNvSpPr>
          <p:nvPr/>
        </p:nvSpPr>
        <p:spPr bwMode="auto">
          <a:xfrm>
            <a:off x="7299754" y="2589849"/>
            <a:ext cx="1160262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NSCL/FRIB 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 flipV="1">
            <a:off x="7309687" y="2844769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1048"/>
          <p:cNvSpPr txBox="1">
            <a:spLocks noChangeArrowheads="1"/>
          </p:cNvSpPr>
          <p:nvPr/>
        </p:nvSpPr>
        <p:spPr bwMode="auto">
          <a:xfrm>
            <a:off x="6752821" y="2756705"/>
            <a:ext cx="502147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ANL</a:t>
            </a:r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 flipV="1">
            <a:off x="7163955" y="2931266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Box 1074"/>
          <p:cNvSpPr txBox="1">
            <a:spLocks noChangeArrowheads="1"/>
          </p:cNvSpPr>
          <p:nvPr/>
        </p:nvSpPr>
        <p:spPr bwMode="auto">
          <a:xfrm>
            <a:off x="5276850" y="5847283"/>
            <a:ext cx="4324350" cy="116887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pPr marL="108793" indent="-108793">
              <a:buClr>
                <a:schemeClr val="accent2"/>
              </a:buClr>
            </a:pPr>
            <a:r>
              <a:rPr lang="en-US" sz="1400" b="1" dirty="0" smtClean="0">
                <a:solidFill>
                  <a:schemeClr val="tx1"/>
                </a:solidFill>
              </a:rPr>
              <a:t>Applications</a:t>
            </a:r>
            <a:endParaRPr lang="en-US" sz="1400" b="1" dirty="0">
              <a:solidFill>
                <a:schemeClr val="tx1"/>
              </a:solidFill>
            </a:endParaRPr>
          </a:p>
          <a:p>
            <a:pPr marL="228600" indent="-228600">
              <a:buSzPct val="125000"/>
              <a:buFontTx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Atomic </a:t>
            </a:r>
            <a:r>
              <a:rPr lang="en-US" sz="1400" dirty="0" smtClean="0">
                <a:solidFill>
                  <a:schemeClr val="tx1"/>
                </a:solidFill>
              </a:rPr>
              <a:t>spectroscopy / Surface interaction studies</a:t>
            </a:r>
            <a:endParaRPr lang="en-US" sz="1400" dirty="0">
              <a:solidFill>
                <a:schemeClr val="tx1"/>
              </a:solidFill>
            </a:endParaRPr>
          </a:p>
          <a:p>
            <a:pPr marL="228600" indent="-228600">
              <a:buSzPct val="125000"/>
              <a:buFontTx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Charge </a:t>
            </a:r>
            <a:r>
              <a:rPr lang="en-US" sz="1400" dirty="0" smtClean="0">
                <a:solidFill>
                  <a:srgbClr val="00B050"/>
                </a:solidFill>
              </a:rPr>
              <a:t>breeder (source of stable &amp; rare isotopes)</a:t>
            </a:r>
            <a:endParaRPr lang="en-US" sz="1400" dirty="0">
              <a:solidFill>
                <a:srgbClr val="00B050"/>
              </a:solidFill>
            </a:endParaRPr>
          </a:p>
          <a:p>
            <a:pPr marL="228600" indent="-228600">
              <a:buSzPct val="125000"/>
              <a:buFontTx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Charge </a:t>
            </a:r>
            <a:r>
              <a:rPr lang="en-US" sz="1400" dirty="0" smtClean="0">
                <a:solidFill>
                  <a:srgbClr val="FF0000"/>
                </a:solidFill>
              </a:rPr>
              <a:t>breeder </a:t>
            </a:r>
            <a:r>
              <a:rPr lang="en-US" sz="1400" dirty="0">
                <a:solidFill>
                  <a:srgbClr val="FF0000"/>
                </a:solidFill>
              </a:rPr>
              <a:t/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post-acceleration of rare-isotope beams)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693952" y="624194"/>
            <a:ext cx="1575310" cy="1162114"/>
            <a:chOff x="4116487" y="711981"/>
            <a:chExt cx="2033588" cy="1500188"/>
          </a:xfrm>
        </p:grpSpPr>
        <p:pic>
          <p:nvPicPr>
            <p:cNvPr id="70" name="Picture 31" descr="DSC06054 (1)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16487" y="711981"/>
              <a:ext cx="2033588" cy="150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1036"/>
            <p:cNvSpPr txBox="1">
              <a:spLocks noChangeArrowheads="1"/>
            </p:cNvSpPr>
            <p:nvPr/>
          </p:nvSpPr>
          <p:spPr bwMode="auto">
            <a:xfrm>
              <a:off x="4787444" y="1847904"/>
              <a:ext cx="1105038" cy="27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769" tIns="45384" rIns="90769" bIns="45384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TITAN-EBIT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5738782" y="1838022"/>
            <a:ext cx="625170" cy="7493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 Box 1047"/>
          <p:cNvSpPr txBox="1">
            <a:spLocks noChangeArrowheads="1"/>
          </p:cNvSpPr>
          <p:nvPr/>
        </p:nvSpPr>
        <p:spPr bwMode="auto">
          <a:xfrm>
            <a:off x="4169102" y="3073687"/>
            <a:ext cx="648182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Tokyo</a:t>
            </a:r>
          </a:p>
        </p:txBody>
      </p:sp>
      <p:sp>
        <p:nvSpPr>
          <p:cNvPr id="76" name="Text Box 1052"/>
          <p:cNvSpPr txBox="1">
            <a:spLocks noChangeArrowheads="1"/>
          </p:cNvSpPr>
          <p:nvPr/>
        </p:nvSpPr>
        <p:spPr bwMode="auto">
          <a:xfrm>
            <a:off x="623081" y="2814842"/>
            <a:ext cx="847282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Geneva</a:t>
            </a:r>
          </a:p>
        </p:txBody>
      </p:sp>
      <p:sp>
        <p:nvSpPr>
          <p:cNvPr id="77" name="Text Box 1063"/>
          <p:cNvSpPr txBox="1">
            <a:spLocks noChangeArrowheads="1"/>
          </p:cNvSpPr>
          <p:nvPr/>
        </p:nvSpPr>
        <p:spPr bwMode="auto">
          <a:xfrm>
            <a:off x="316938" y="2554419"/>
            <a:ext cx="915884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GSI/Jena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9" name="Text Box 1069"/>
          <p:cNvSpPr txBox="1">
            <a:spLocks noChangeArrowheads="1"/>
          </p:cNvSpPr>
          <p:nvPr/>
        </p:nvSpPr>
        <p:spPr bwMode="auto">
          <a:xfrm>
            <a:off x="1442873" y="2692579"/>
            <a:ext cx="911074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Frankfurt</a:t>
            </a:r>
          </a:p>
        </p:txBody>
      </p:sp>
      <p:sp>
        <p:nvSpPr>
          <p:cNvPr id="80" name="Text Box 1073"/>
          <p:cNvSpPr txBox="1">
            <a:spLocks noChangeArrowheads="1"/>
          </p:cNvSpPr>
          <p:nvPr/>
        </p:nvSpPr>
        <p:spPr bwMode="auto">
          <a:xfrm>
            <a:off x="3706748" y="3293778"/>
            <a:ext cx="899854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Shanghai</a:t>
            </a:r>
          </a:p>
        </p:txBody>
      </p:sp>
      <p:sp>
        <p:nvSpPr>
          <p:cNvPr id="81" name="Text Box 1081"/>
          <p:cNvSpPr txBox="1">
            <a:spLocks noChangeArrowheads="1"/>
          </p:cNvSpPr>
          <p:nvPr/>
        </p:nvSpPr>
        <p:spPr bwMode="auto">
          <a:xfrm>
            <a:off x="1912102" y="2233720"/>
            <a:ext cx="685051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 err="1">
                <a:solidFill>
                  <a:schemeClr val="tx1"/>
                </a:solidFill>
              </a:rPr>
              <a:t>Dubna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2" name="Text Box 1053"/>
          <p:cNvSpPr txBox="1">
            <a:spLocks noChangeArrowheads="1"/>
          </p:cNvSpPr>
          <p:nvPr/>
        </p:nvSpPr>
        <p:spPr bwMode="auto">
          <a:xfrm>
            <a:off x="1497583" y="2492701"/>
            <a:ext cx="822910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Dresden</a:t>
            </a:r>
          </a:p>
        </p:txBody>
      </p:sp>
      <p:sp>
        <p:nvSpPr>
          <p:cNvPr id="83" name="Text Box 1060"/>
          <p:cNvSpPr txBox="1">
            <a:spLocks noChangeArrowheads="1"/>
          </p:cNvSpPr>
          <p:nvPr/>
        </p:nvSpPr>
        <p:spPr bwMode="auto">
          <a:xfrm>
            <a:off x="321161" y="2343158"/>
            <a:ext cx="1024888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Heidelberg</a:t>
            </a:r>
          </a:p>
        </p:txBody>
      </p:sp>
      <p:sp>
        <p:nvSpPr>
          <p:cNvPr id="84" name="Text Box 1081"/>
          <p:cNvSpPr txBox="1">
            <a:spLocks noChangeArrowheads="1"/>
          </p:cNvSpPr>
          <p:nvPr/>
        </p:nvSpPr>
        <p:spPr bwMode="auto">
          <a:xfrm>
            <a:off x="1222370" y="2261460"/>
            <a:ext cx="648182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Kielce</a:t>
            </a:r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 flipV="1">
            <a:off x="7158886" y="3195817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 Box 1077"/>
          <p:cNvSpPr txBox="1">
            <a:spLocks noChangeArrowheads="1"/>
          </p:cNvSpPr>
          <p:nvPr/>
        </p:nvSpPr>
        <p:spPr bwMode="auto">
          <a:xfrm>
            <a:off x="6815878" y="3302430"/>
            <a:ext cx="863122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Clemson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 flipV="1">
            <a:off x="4090606" y="3140376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 flipV="1">
            <a:off x="3594438" y="3345181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 flipV="1">
            <a:off x="1837563" y="2315900"/>
            <a:ext cx="137160" cy="13716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 flipV="1">
            <a:off x="1299352" y="2635284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 flipV="1">
            <a:off x="1299352" y="2729009"/>
            <a:ext cx="137160" cy="13716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 flipV="1">
            <a:off x="1415756" y="2518012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 flipV="1">
            <a:off x="1246154" y="2757705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 flipV="1">
            <a:off x="7436387" y="3032399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 Box 1077"/>
          <p:cNvSpPr txBox="1">
            <a:spLocks noChangeArrowheads="1"/>
          </p:cNvSpPr>
          <p:nvPr/>
        </p:nvSpPr>
        <p:spPr bwMode="auto">
          <a:xfrm>
            <a:off x="7254647" y="3115071"/>
            <a:ext cx="590550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NIST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 flipV="1">
            <a:off x="6456087" y="3079187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 Box 1056"/>
          <p:cNvSpPr txBox="1">
            <a:spLocks noChangeArrowheads="1"/>
          </p:cNvSpPr>
          <p:nvPr/>
        </p:nvSpPr>
        <p:spPr bwMode="auto">
          <a:xfrm>
            <a:off x="6051365" y="2803924"/>
            <a:ext cx="465439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LBL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0" name="Text Box 1044"/>
          <p:cNvSpPr txBox="1">
            <a:spLocks noChangeArrowheads="1"/>
          </p:cNvSpPr>
          <p:nvPr/>
        </p:nvSpPr>
        <p:spPr bwMode="auto">
          <a:xfrm>
            <a:off x="0" y="5093007"/>
            <a:ext cx="1585835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</a:rPr>
              <a:t>REX-EBIS @ CERN</a:t>
            </a:r>
          </a:p>
        </p:txBody>
      </p:sp>
      <p:pic>
        <p:nvPicPr>
          <p:cNvPr id="101" name="Picture 1066"/>
          <p:cNvPicPr>
            <a:picLocks noChangeAspect="1" noChangeArrowheads="1"/>
          </p:cNvPicPr>
          <p:nvPr/>
        </p:nvPicPr>
        <p:blipFill>
          <a:blip r:embed="rId9" cstate="print">
            <a:lum bright="-10000" contrast="12000"/>
          </a:blip>
          <a:srcRect/>
          <a:stretch>
            <a:fillRect/>
          </a:stretch>
        </p:blipFill>
        <p:spPr bwMode="auto">
          <a:xfrm>
            <a:off x="231658" y="3275481"/>
            <a:ext cx="1367155" cy="178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10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8921" y="1750158"/>
            <a:ext cx="874713" cy="125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1072"/>
          <p:cNvPicPr>
            <a:picLocks noChangeAspect="1" noChangeArrowheads="1"/>
          </p:cNvPicPr>
          <p:nvPr/>
        </p:nvPicPr>
        <p:blipFill>
          <a:blip r:embed="rId11" cstate="print"/>
          <a:srcRect l="27556" r="13779"/>
          <a:stretch>
            <a:fillRect/>
          </a:stretch>
        </p:blipFill>
        <p:spPr bwMode="auto">
          <a:xfrm>
            <a:off x="3261454" y="3644351"/>
            <a:ext cx="890588" cy="14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106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8037" y="994310"/>
            <a:ext cx="1036116" cy="135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Text Box 1060"/>
          <p:cNvSpPr txBox="1">
            <a:spLocks noChangeArrowheads="1"/>
          </p:cNvSpPr>
          <p:nvPr/>
        </p:nvSpPr>
        <p:spPr bwMode="auto">
          <a:xfrm>
            <a:off x="388917" y="2074560"/>
            <a:ext cx="851764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HD-EBIT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 flipV="1">
            <a:off x="6424991" y="2977911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 Box 1056"/>
          <p:cNvSpPr txBox="1">
            <a:spLocks noChangeArrowheads="1"/>
          </p:cNvSpPr>
          <p:nvPr/>
        </p:nvSpPr>
        <p:spPr bwMode="auto">
          <a:xfrm>
            <a:off x="4993980" y="2996398"/>
            <a:ext cx="1504185" cy="27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Flash-EBIT/SLAC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8" name="Title 1"/>
          <p:cNvSpPr txBox="1">
            <a:spLocks/>
          </p:cNvSpPr>
          <p:nvPr/>
        </p:nvSpPr>
        <p:spPr bwMode="auto">
          <a:xfrm>
            <a:off x="0" y="6022660"/>
            <a:ext cx="5859771" cy="12007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58864" tIns="23546" rIns="58864" bIns="23546">
            <a:spAutoFit/>
          </a:bodyPr>
          <a:lstStyle/>
          <a:p>
            <a:pPr marL="171450" indent="-171450" defTabSz="847810" eaLnBrk="0" hangingPunct="0">
              <a:lnSpc>
                <a:spcPct val="88000"/>
              </a:lnSpc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 kern="0" dirty="0" smtClean="0">
                <a:solidFill>
                  <a:srgbClr val="FF0000"/>
                </a:solidFill>
                <a:ea typeface="ＭＳ Ｐゴシック" pitchFamily="34" charset="-128"/>
                <a:cs typeface="ＭＳ Ｐゴシック" pitchFamily="-65" charset="-128"/>
                <a:sym typeface="Wingdings" pitchFamily="2" charset="2"/>
              </a:rPr>
              <a:t>To mention: REX-EBIS@CERN: First EBIS breeder (Op. ~2000)</a:t>
            </a:r>
          </a:p>
          <a:p>
            <a:pPr marL="171450" indent="-171450" defTabSz="847810" eaLnBrk="0" hangingPunct="0">
              <a:lnSpc>
                <a:spcPct val="88000"/>
              </a:lnSpc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 kern="0" dirty="0" smtClean="0">
                <a:solidFill>
                  <a:schemeClr val="tx1"/>
                </a:solidFill>
                <a:ea typeface="ＭＳ Ｐゴシック" pitchFamily="34" charset="-128"/>
                <a:cs typeface="ＭＳ Ｐゴシック" pitchFamily="-65" charset="-128"/>
              </a:rPr>
              <a:t>REA EBIT: Commissioning/entering operation</a:t>
            </a:r>
          </a:p>
          <a:p>
            <a:pPr marL="171450" indent="-171450" defTabSz="847810" eaLnBrk="0" hangingPunct="0">
              <a:lnSpc>
                <a:spcPct val="88000"/>
              </a:lnSpc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 kern="0" dirty="0" smtClean="0">
                <a:solidFill>
                  <a:schemeClr val="tx1"/>
                </a:solidFill>
                <a:ea typeface="ＭＳ Ｐゴシック" pitchFamily="34" charset="-128"/>
                <a:cs typeface="ＭＳ Ｐゴシック" pitchFamily="-65" charset="-128"/>
              </a:rPr>
              <a:t>CARIBU, Argonne Nat. Lab.: Being commissioned</a:t>
            </a:r>
          </a:p>
          <a:p>
            <a:pPr marL="171450" indent="-171450" defTabSz="847810" eaLnBrk="0" hangingPunct="0">
              <a:lnSpc>
                <a:spcPct val="88000"/>
              </a:lnSpc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 kern="0" dirty="0" smtClean="0">
                <a:solidFill>
                  <a:schemeClr val="tx1"/>
                </a:solidFill>
                <a:ea typeface="ＭＳ Ｐゴシック" pitchFamily="34" charset="-128"/>
                <a:cs typeface="ＭＳ Ｐゴシック" pitchFamily="-65" charset="-128"/>
              </a:rPr>
              <a:t>TRIUMF/ARIEL/CANREB </a:t>
            </a:r>
            <a:r>
              <a:rPr lang="en-US" sz="1400" kern="0" dirty="0">
                <a:solidFill>
                  <a:schemeClr val="tx1"/>
                </a:solidFill>
                <a:ea typeface="ＭＳ Ｐゴシック" pitchFamily="34" charset="-128"/>
                <a:cs typeface="ＭＳ Ｐゴシック" pitchFamily="-65" charset="-128"/>
              </a:rPr>
              <a:t>(</a:t>
            </a:r>
            <a:r>
              <a:rPr lang="en-US" sz="1400" kern="0" dirty="0" smtClean="0">
                <a:solidFill>
                  <a:schemeClr val="tx1"/>
                </a:solidFill>
                <a:ea typeface="ＭＳ Ｐゴシック" pitchFamily="34" charset="-128"/>
                <a:cs typeface="ＭＳ Ｐゴシック" pitchFamily="-65" charset="-128"/>
              </a:rPr>
              <a:t>Planning) </a:t>
            </a:r>
          </a:p>
          <a:p>
            <a:pPr marL="171450" indent="-171450" defTabSz="847810" eaLnBrk="0" hangingPunct="0">
              <a:lnSpc>
                <a:spcPct val="88000"/>
              </a:lnSpc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en-US" sz="1400" kern="0" dirty="0" err="1" smtClean="0">
                <a:solidFill>
                  <a:schemeClr val="tx1"/>
                </a:solidFill>
                <a:ea typeface="ＭＳ Ｐゴシック" pitchFamily="34" charset="-128"/>
                <a:cs typeface="ＭＳ Ｐゴシック" pitchFamily="-65" charset="-128"/>
              </a:rPr>
              <a:t>KoRIA</a:t>
            </a:r>
            <a:r>
              <a:rPr lang="en-US" sz="1400" kern="0" dirty="0">
                <a:solidFill>
                  <a:schemeClr val="tx1"/>
                </a:solidFill>
                <a:ea typeface="ＭＳ Ｐゴシック" pitchFamily="34" charset="-128"/>
                <a:cs typeface="ＭＳ Ｐゴシック" pitchFamily="-65" charset="-128"/>
              </a:rPr>
              <a:t> </a:t>
            </a:r>
            <a:r>
              <a:rPr lang="en-US" sz="1400" kern="0" dirty="0" smtClean="0">
                <a:solidFill>
                  <a:schemeClr val="tx1"/>
                </a:solidFill>
                <a:ea typeface="ＭＳ Ｐゴシック" pitchFamily="34" charset="-128"/>
                <a:cs typeface="ＭＳ Ｐゴシック" pitchFamily="-65" charset="-128"/>
              </a:rPr>
              <a:t>(Construction)</a:t>
            </a:r>
            <a:endParaRPr lang="en-US" sz="1400" kern="0" dirty="0">
              <a:solidFill>
                <a:schemeClr val="tx1"/>
              </a:solidFill>
              <a:ea typeface="ＭＳ Ｐゴシック" pitchFamily="34" charset="-128"/>
              <a:cs typeface="ＭＳ Ｐゴシック" pitchFamily="-65" charset="-128"/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 flipV="1">
            <a:off x="6449958" y="2692579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Arrow Connector 109"/>
          <p:cNvCxnSpPr/>
          <p:nvPr/>
        </p:nvCxnSpPr>
        <p:spPr>
          <a:xfrm flipH="1">
            <a:off x="6564536" y="2354212"/>
            <a:ext cx="92900" cy="303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 Box 1048"/>
          <p:cNvSpPr txBox="1">
            <a:spLocks noChangeArrowheads="1"/>
          </p:cNvSpPr>
          <p:nvPr/>
        </p:nvSpPr>
        <p:spPr bwMode="auto">
          <a:xfrm>
            <a:off x="6299213" y="1899662"/>
            <a:ext cx="1274334" cy="46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69" tIns="45384" rIns="90769" bIns="45384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TRIUMF’s CANREB (2</a:t>
            </a:r>
            <a:r>
              <a:rPr lang="en-US" sz="1200" b="1" baseline="30000" dirty="0" smtClean="0">
                <a:solidFill>
                  <a:schemeClr val="tx1"/>
                </a:solidFill>
              </a:rPr>
              <a:t>nd</a:t>
            </a:r>
            <a:r>
              <a:rPr lang="en-US" sz="1200" b="1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 flipV="1">
            <a:off x="1413848" y="2672475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676322"/>
            <a:ext cx="421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Only 5 breeders of RIB for post-acceleration: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5000625" y="5705475"/>
            <a:ext cx="352425" cy="180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087324"/>
            <a:ext cx="7814820" cy="142915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 smtClean="0"/>
              <a:t>“Charge Breeding” Physics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0" dirty="0" smtClean="0"/>
              <a:t>Quick </a:t>
            </a:r>
            <a:r>
              <a:rPr lang="en-US" sz="2400" b="0" dirty="0"/>
              <a:t>overview of what happens during charge </a:t>
            </a:r>
            <a:r>
              <a:rPr lang="en-US" sz="2400" b="0" dirty="0" smtClean="0"/>
              <a:t>breeding</a:t>
            </a:r>
            <a:endParaRPr lang="en-US" sz="2400" b="0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 flipV="1">
            <a:off x="0" y="6765925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831683"/>
            <a:ext cx="8448675" cy="6416842"/>
          </a:xfrm>
        </p:spPr>
        <p:txBody>
          <a:bodyPr/>
          <a:lstStyle/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064308"/>
                </a:solidFill>
              </a:rPr>
              <a:t>PART I </a:t>
            </a:r>
          </a:p>
          <a:p>
            <a:pPr marL="457200" lvl="1">
              <a:lnSpc>
                <a:spcPct val="100000"/>
              </a:lnSpc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900" dirty="0" smtClean="0">
                <a:solidFill>
                  <a:srgbClr val="064308"/>
                </a:solidFill>
              </a:rPr>
              <a:t> Motivation </a:t>
            </a:r>
            <a:r>
              <a:rPr lang="en-US" sz="1900" dirty="0">
                <a:solidFill>
                  <a:srgbClr val="064308"/>
                </a:solidFill>
              </a:rPr>
              <a:t>for a post-accelerator: </a:t>
            </a:r>
            <a:r>
              <a:rPr lang="en-US" sz="1900" dirty="0" err="1" smtClean="0">
                <a:solidFill>
                  <a:srgbClr val="064308"/>
                </a:solidFill>
              </a:rPr>
              <a:t>ReA</a:t>
            </a:r>
            <a:endParaRPr lang="en-US" sz="1900" dirty="0" smtClean="0">
              <a:solidFill>
                <a:srgbClr val="064308"/>
              </a:solidFill>
            </a:endParaRPr>
          </a:p>
          <a:p>
            <a:pPr marL="457200" lvl="1">
              <a:lnSpc>
                <a:spcPct val="100000"/>
              </a:lnSpc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900" dirty="0">
                <a:solidFill>
                  <a:srgbClr val="064308"/>
                </a:solidFill>
              </a:rPr>
              <a:t> </a:t>
            </a:r>
            <a:r>
              <a:rPr lang="en-US" sz="1900" dirty="0" smtClean="0">
                <a:solidFill>
                  <a:srgbClr val="064308"/>
                </a:solidFill>
              </a:rPr>
              <a:t>A few words on the future Facility for Rare Isotope Beams (FRIB)</a:t>
            </a:r>
            <a:endParaRPr lang="en-US" sz="1900" dirty="0">
              <a:solidFill>
                <a:srgbClr val="064308"/>
              </a:solidFill>
            </a:endParaRPr>
          </a:p>
          <a:p>
            <a:pPr marL="457200" lvl="1">
              <a:lnSpc>
                <a:spcPct val="100000"/>
              </a:lnSpc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900" dirty="0">
                <a:solidFill>
                  <a:srgbClr val="064308"/>
                </a:solidFill>
              </a:rPr>
              <a:t> Reacceleration concept </a:t>
            </a:r>
          </a:p>
          <a:p>
            <a:pPr marL="457200" lvl="1">
              <a:lnSpc>
                <a:spcPct val="100000"/>
              </a:lnSpc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900" dirty="0">
                <a:solidFill>
                  <a:srgbClr val="064308"/>
                </a:solidFill>
              </a:rPr>
              <a:t> </a:t>
            </a:r>
            <a:r>
              <a:rPr lang="en-US" sz="1900" dirty="0" err="1">
                <a:solidFill>
                  <a:srgbClr val="064308"/>
                </a:solidFill>
              </a:rPr>
              <a:t>ReA</a:t>
            </a:r>
            <a:r>
              <a:rPr lang="en-US" sz="1900" dirty="0">
                <a:solidFill>
                  <a:srgbClr val="064308"/>
                </a:solidFill>
              </a:rPr>
              <a:t> EBIT charge </a:t>
            </a:r>
            <a:r>
              <a:rPr lang="en-US" sz="1900" dirty="0" smtClean="0">
                <a:solidFill>
                  <a:srgbClr val="064308"/>
                </a:solidFill>
              </a:rPr>
              <a:t>breeder </a:t>
            </a:r>
            <a:r>
              <a:rPr lang="en-US" sz="1900" i="1" dirty="0" smtClean="0">
                <a:solidFill>
                  <a:srgbClr val="064308"/>
                </a:solidFill>
              </a:rPr>
              <a:t>(key parameters, main </a:t>
            </a:r>
            <a:r>
              <a:rPr lang="en-US" sz="1900" i="1" dirty="0" err="1" smtClean="0">
                <a:solidFill>
                  <a:srgbClr val="064308"/>
                </a:solidFill>
              </a:rPr>
              <a:t>charactersitics</a:t>
            </a:r>
            <a:r>
              <a:rPr lang="en-US" sz="1900" i="1" dirty="0" smtClean="0">
                <a:solidFill>
                  <a:srgbClr val="064308"/>
                </a:solidFill>
              </a:rPr>
              <a:t>)</a:t>
            </a: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1900" dirty="0" smtClean="0">
              <a:solidFill>
                <a:srgbClr val="064308"/>
              </a:solidFill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064308"/>
                </a:solidFill>
              </a:rPr>
              <a:t>PART II </a:t>
            </a:r>
            <a:r>
              <a:rPr lang="en-US" sz="1900" i="1" dirty="0" smtClean="0">
                <a:solidFill>
                  <a:srgbClr val="064308"/>
                </a:solidFill>
              </a:rPr>
              <a:t>(some real physics…)</a:t>
            </a:r>
          </a:p>
          <a:p>
            <a:pPr marL="457200" lvl="1">
              <a:lnSpc>
                <a:spcPct val="100000"/>
              </a:lnSpc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900" dirty="0" smtClean="0">
                <a:solidFill>
                  <a:srgbClr val="064308"/>
                </a:solidFill>
              </a:rPr>
              <a:t> “Charge breeding” physics</a:t>
            </a:r>
          </a:p>
          <a:p>
            <a:pPr marL="457200" lvl="1">
              <a:lnSpc>
                <a:spcPct val="100000"/>
              </a:lnSpc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900" dirty="0" smtClean="0">
                <a:solidFill>
                  <a:srgbClr val="064308"/>
                </a:solidFill>
              </a:rPr>
              <a:t> Physics of (continuous) beam injection</a:t>
            </a:r>
          </a:p>
          <a:p>
            <a:pPr marL="177800" lvl="1">
              <a:lnSpc>
                <a:spcPct val="100000"/>
              </a:lnSpc>
              <a:spcAft>
                <a:spcPts val="0"/>
              </a:spcAft>
              <a:buFont typeface="Wingdings 3" pitchFamily="18" charset="2"/>
              <a:buChar char=""/>
            </a:pPr>
            <a:endParaRPr lang="en-US" sz="1900" dirty="0" smtClean="0">
              <a:solidFill>
                <a:srgbClr val="064308"/>
              </a:solidFill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064308"/>
                </a:solidFill>
              </a:rPr>
              <a:t>PART III</a:t>
            </a:r>
            <a:endParaRPr lang="en-US" sz="1900" dirty="0">
              <a:solidFill>
                <a:srgbClr val="064308"/>
              </a:solidFill>
            </a:endParaRPr>
          </a:p>
          <a:p>
            <a:pPr marL="457200" lvl="1">
              <a:lnSpc>
                <a:spcPct val="100000"/>
              </a:lnSpc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900" dirty="0" smtClean="0">
                <a:solidFill>
                  <a:srgbClr val="064308"/>
                </a:solidFill>
              </a:rPr>
              <a:t> </a:t>
            </a:r>
            <a:r>
              <a:rPr lang="en-US" sz="1900" dirty="0">
                <a:solidFill>
                  <a:srgbClr val="064308"/>
                </a:solidFill>
              </a:rPr>
              <a:t>Commissioning </a:t>
            </a:r>
            <a:r>
              <a:rPr lang="en-US" sz="1900" dirty="0" smtClean="0">
                <a:solidFill>
                  <a:srgbClr val="064308"/>
                </a:solidFill>
              </a:rPr>
              <a:t>results:</a:t>
            </a:r>
          </a:p>
          <a:p>
            <a:pPr marL="800100" lvl="2" indent="-187325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900" dirty="0" smtClean="0">
                <a:solidFill>
                  <a:srgbClr val="064308"/>
                </a:solidFill>
              </a:rPr>
              <a:t> </a:t>
            </a:r>
            <a:r>
              <a:rPr lang="en-US" dirty="0" smtClean="0">
                <a:solidFill>
                  <a:srgbClr val="064308"/>
                </a:solidFill>
              </a:rPr>
              <a:t>Efficiency, e-beam current density, time structure, contaminations….</a:t>
            </a:r>
          </a:p>
          <a:p>
            <a:pPr marL="571500" lvl="2" indent="-187325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900" dirty="0" smtClean="0">
              <a:solidFill>
                <a:srgbClr val="064308"/>
              </a:solidFill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900" dirty="0" smtClean="0">
                <a:solidFill>
                  <a:srgbClr val="064308"/>
                </a:solidFill>
              </a:rPr>
              <a:t>Summary &amp; Outlook</a:t>
            </a:r>
            <a:endParaRPr lang="en-US" sz="1900" dirty="0">
              <a:solidFill>
                <a:srgbClr val="06430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486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37" y="81281"/>
            <a:ext cx="9301618" cy="413492"/>
          </a:xfrm>
        </p:spPr>
        <p:txBody>
          <a:bodyPr/>
          <a:lstStyle/>
          <a:p>
            <a:r>
              <a:rPr lang="en-US" dirty="0" smtClean="0"/>
              <a:t>Charge breeding physics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495425" y="623486"/>
            <a:ext cx="670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 smtClean="0">
                <a:solidFill>
                  <a:srgbClr val="064308"/>
                </a:solidFill>
              </a:rPr>
              <a:t>Charge breeding in the EBIT is mainly governed by 4 processes</a:t>
            </a:r>
          </a:p>
          <a:p>
            <a:pPr marL="571500" lvl="1" indent="-342900"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Electron-impact ionization </a:t>
            </a:r>
          </a:p>
          <a:p>
            <a:pPr marL="571500" lvl="1" indent="-342900">
              <a:buAutoNum type="arabicPeriod"/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Radiative recombination with beam electrons</a:t>
            </a:r>
          </a:p>
          <a:p>
            <a:pPr marL="577850" lvl="1" indent="-342900">
              <a:buAutoNum type="arabicPeriod"/>
            </a:pPr>
            <a:r>
              <a:rPr lang="en-US" sz="1600" dirty="0" smtClean="0">
                <a:solidFill>
                  <a:srgbClr val="00B050"/>
                </a:solidFill>
              </a:rPr>
              <a:t>Charge exchange (elec. capture) with residual gas (neutral)</a:t>
            </a:r>
            <a:endParaRPr lang="en-US" sz="1600" u="sng" dirty="0" smtClean="0">
              <a:solidFill>
                <a:srgbClr val="00B050"/>
              </a:solidFill>
            </a:endParaRPr>
          </a:p>
          <a:p>
            <a:pPr marL="577850" lvl="1" indent="-336550"/>
            <a:r>
              <a:rPr lang="en-US" sz="1600" dirty="0" smtClean="0">
                <a:solidFill>
                  <a:schemeClr val="tx1"/>
                </a:solidFill>
              </a:rPr>
              <a:t>4.  	Ion escape (evaporation) from the trap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373" y="3738081"/>
            <a:ext cx="778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Charge state evolution described by coupled differential rate equations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5337" y="4266769"/>
            <a:ext cx="9352513" cy="2892117"/>
            <a:chOff x="115337" y="4065423"/>
            <a:chExt cx="9352513" cy="2892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904944" y="5517248"/>
                  <a:ext cx="5392887" cy="10829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𝐶𝑋</m:t>
                                    </m:r>
                                  </m:sup>
                                </m:sSubSup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+1→</m:t>
                                    </m:r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𝐶𝑋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𝑐𝑜𝑙𝑙</m:t>
                            </m:r>
                          </m:sup>
                        </m:sSubSup>
                        <m:f>
                          <m:f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⁡[−</m:t>
                            </m:r>
                            <m:f>
                              <m:f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𝑖𝑞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𝑡𝑟𝑎𝑝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𝑖𝑜𝑛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num>
                          <m:den>
                            <m:f>
                              <m:f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𝑖𝑞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𝑡𝑟𝑎𝑝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𝑖𝑜𝑛</m:t>
                                    </m:r>
                                  </m:sub>
                                </m:sSub>
                              </m:den>
                            </m:f>
                          </m:den>
                        </m:f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8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4944" y="5517248"/>
                  <a:ext cx="5392887" cy="108292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228334" y="4404852"/>
                  <a:ext cx="6460358" cy="525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𝑖𝑜𝑛</m:t>
                                </m:r>
                              </m:sup>
                            </m:sSub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𝑖𝑜𝑛</m:t>
                                </m:r>
                              </m:sup>
                            </m:sSubSup>
                          </m:e>
                        </m:d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𝑅𝑅</m:t>
                                </m:r>
                              </m:sup>
                            </m:sSub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𝑅𝑅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US" sz="18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334" y="4404852"/>
                  <a:ext cx="6460358" cy="52591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1923454" y="4381335"/>
              <a:ext cx="2662628" cy="639726"/>
            </a:xfrm>
            <a:prstGeom prst="rect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32911" y="4381335"/>
              <a:ext cx="2855781" cy="659410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161579" y="5802468"/>
              <a:ext cx="2624528" cy="518314"/>
            </a:xfrm>
            <a:prstGeom prst="rect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51131" y="4076418"/>
              <a:ext cx="1683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e-impact ionization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08094" y="4065423"/>
              <a:ext cx="2038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r</a:t>
              </a:r>
              <a:r>
                <a:rPr lang="en-US" sz="1400" dirty="0" smtClean="0">
                  <a:solidFill>
                    <a:schemeClr val="tx1"/>
                  </a:solidFill>
                </a:rPr>
                <a:t>adiative recombination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08491" y="5481896"/>
              <a:ext cx="2191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c</a:t>
              </a:r>
              <a:r>
                <a:rPr lang="en-US" sz="1400" dirty="0" smtClean="0">
                  <a:solidFill>
                    <a:schemeClr val="tx1"/>
                  </a:solidFill>
                </a:rPr>
                <a:t>harge </a:t>
              </a:r>
              <a:r>
                <a:rPr lang="en-US" sz="1400" dirty="0">
                  <a:solidFill>
                    <a:schemeClr val="tx1"/>
                  </a:solidFill>
                </a:rPr>
                <a:t>e</a:t>
              </a:r>
              <a:r>
                <a:rPr lang="en-US" sz="1400" dirty="0" smtClean="0">
                  <a:solidFill>
                    <a:schemeClr val="tx1"/>
                  </a:solidFill>
                </a:rPr>
                <a:t>x. recombination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05225" y="5128366"/>
              <a:ext cx="15738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Ion “evaporation”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22689" y="5448376"/>
              <a:ext cx="2298240" cy="1236506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1097165" y="4711043"/>
              <a:ext cx="864389" cy="610884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  <a:headEnd w="lg" len="lg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1097165" y="4802802"/>
              <a:ext cx="3808984" cy="519125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15337" y="5376795"/>
              <a:ext cx="2023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E-beam current density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V="1">
              <a:off x="1428359" y="6150103"/>
              <a:ext cx="783554" cy="500265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  <a:headEnd w="lg" len="lg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329271" y="6649763"/>
              <a:ext cx="21948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Residual gas pressure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 flipV="1">
              <a:off x="6986064" y="5629682"/>
              <a:ext cx="719661" cy="112572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  <a:headEnd w="lg" len="lg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7456177" y="5733784"/>
              <a:ext cx="20116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Trapping potential: Can bee minimized for high V 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trap</a:t>
              </a:r>
            </a:p>
          </p:txBody>
        </p:sp>
      </p:grpSp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1348546" y="2156938"/>
            <a:ext cx="6444921" cy="1323462"/>
            <a:chOff x="1406994" y="5745221"/>
            <a:chExt cx="7459327" cy="1531771"/>
          </a:xfrm>
        </p:grpSpPr>
        <p:sp>
          <p:nvSpPr>
            <p:cNvPr id="46" name="TextBox 45"/>
            <p:cNvSpPr txBox="1"/>
            <p:nvPr/>
          </p:nvSpPr>
          <p:spPr>
            <a:xfrm>
              <a:off x="4663425" y="5934063"/>
              <a:ext cx="842682" cy="534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r>
                <a:rPr lang="en-US" sz="2400" baseline="30000" dirty="0">
                  <a:solidFill>
                    <a:schemeClr val="tx1"/>
                  </a:solidFill>
                </a:rPr>
                <a:t>Q</a:t>
              </a:r>
              <a:r>
                <a:rPr lang="en-US" sz="2400" baseline="30000" dirty="0" smtClean="0">
                  <a:solidFill>
                    <a:schemeClr val="tx1"/>
                  </a:solidFill>
                </a:rPr>
                <a:t>+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94171" y="5934373"/>
              <a:ext cx="972554" cy="534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r>
                <a:rPr lang="en-US" sz="2400" baseline="30000" dirty="0">
                  <a:solidFill>
                    <a:schemeClr val="tx1"/>
                  </a:solidFill>
                </a:rPr>
                <a:t>Q</a:t>
              </a:r>
              <a:r>
                <a:rPr lang="en-US" sz="2400" baseline="30000" dirty="0" smtClean="0">
                  <a:solidFill>
                    <a:schemeClr val="tx1"/>
                  </a:solidFill>
                </a:rPr>
                <a:t>+1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09130" y="5956111"/>
              <a:ext cx="887210" cy="534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A</a:t>
              </a:r>
              <a:r>
                <a:rPr lang="en-US" sz="2400" baseline="30000" dirty="0">
                  <a:solidFill>
                    <a:schemeClr val="tx1"/>
                  </a:solidFill>
                </a:rPr>
                <a:t>Q</a:t>
              </a:r>
              <a:r>
                <a:rPr lang="en-US" sz="2400" baseline="30000" dirty="0" smtClean="0">
                  <a:solidFill>
                    <a:schemeClr val="tx1"/>
                  </a:solidFill>
                </a:rPr>
                <a:t>-1 </a:t>
              </a:r>
            </a:p>
          </p:txBody>
        </p:sp>
        <p:sp>
          <p:nvSpPr>
            <p:cNvPr id="56" name="U-Turn Arrow 55"/>
            <p:cNvSpPr/>
            <p:nvPr/>
          </p:nvSpPr>
          <p:spPr>
            <a:xfrm>
              <a:off x="3305103" y="5763250"/>
              <a:ext cx="1646598" cy="236424"/>
            </a:xfrm>
            <a:prstGeom prst="uturnArrow">
              <a:avLst>
                <a:gd name="adj1" fmla="val 23192"/>
                <a:gd name="adj2" fmla="val 25000"/>
                <a:gd name="adj3" fmla="val 45144"/>
                <a:gd name="adj4" fmla="val 29289"/>
                <a:gd name="adj5" fmla="val 100000"/>
              </a:avLst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Right Arrow 62"/>
            <p:cNvSpPr/>
            <p:nvPr/>
          </p:nvSpPr>
          <p:spPr>
            <a:xfrm>
              <a:off x="7531373" y="6044188"/>
              <a:ext cx="318819" cy="229104"/>
            </a:xfrm>
            <a:prstGeom prst="rightArrow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406994" y="6044571"/>
              <a:ext cx="985244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Ionization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94264" y="5792398"/>
              <a:ext cx="985244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Ionization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413297" y="6291509"/>
              <a:ext cx="1373820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Recombination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237346" y="6293810"/>
              <a:ext cx="1373820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Recombination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26229" y="5783928"/>
              <a:ext cx="985244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Ionization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881077" y="5991477"/>
              <a:ext cx="985244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Ionization</a:t>
              </a:r>
            </a:p>
          </p:txBody>
        </p:sp>
        <p:sp>
          <p:nvSpPr>
            <p:cNvPr id="90" name="U-Turn Arrow 89"/>
            <p:cNvSpPr/>
            <p:nvPr/>
          </p:nvSpPr>
          <p:spPr>
            <a:xfrm>
              <a:off x="5052456" y="5745221"/>
              <a:ext cx="1646598" cy="236424"/>
            </a:xfrm>
            <a:prstGeom prst="uturnArrow">
              <a:avLst>
                <a:gd name="adj1" fmla="val 23192"/>
                <a:gd name="adj2" fmla="val 25000"/>
                <a:gd name="adj3" fmla="val 45144"/>
                <a:gd name="adj4" fmla="val 29289"/>
                <a:gd name="adj5" fmla="val 100000"/>
              </a:avLst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U-Turn Arrow 90"/>
            <p:cNvSpPr/>
            <p:nvPr/>
          </p:nvSpPr>
          <p:spPr>
            <a:xfrm rot="10800000">
              <a:off x="5059195" y="6412806"/>
              <a:ext cx="1646598" cy="236424"/>
            </a:xfrm>
            <a:prstGeom prst="uturnArrow">
              <a:avLst>
                <a:gd name="adj1" fmla="val 23192"/>
                <a:gd name="adj2" fmla="val 25000"/>
                <a:gd name="adj3" fmla="val 45144"/>
                <a:gd name="adj4" fmla="val 29289"/>
                <a:gd name="adj5" fmla="val 100000"/>
              </a:avLst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U-Turn Arrow 91"/>
            <p:cNvSpPr/>
            <p:nvPr/>
          </p:nvSpPr>
          <p:spPr>
            <a:xfrm rot="10800000">
              <a:off x="3264898" y="6412806"/>
              <a:ext cx="1646598" cy="236424"/>
            </a:xfrm>
            <a:prstGeom prst="uturnArrow">
              <a:avLst>
                <a:gd name="adj1" fmla="val 23192"/>
                <a:gd name="adj2" fmla="val 25000"/>
                <a:gd name="adj3" fmla="val 45144"/>
                <a:gd name="adj4" fmla="val 29289"/>
                <a:gd name="adj5" fmla="val 100000"/>
              </a:avLst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4" name="Right Arrow 93"/>
            <p:cNvSpPr/>
            <p:nvPr/>
          </p:nvSpPr>
          <p:spPr>
            <a:xfrm>
              <a:off x="2400959" y="6091307"/>
              <a:ext cx="318819" cy="229104"/>
            </a:xfrm>
            <a:prstGeom prst="rightArrow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408316" y="6956394"/>
              <a:ext cx="1283356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“Evaporation”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546433" y="6956394"/>
              <a:ext cx="1283356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“Evaporation”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264411" y="6956394"/>
              <a:ext cx="1283356" cy="320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“Evaporation”</a:t>
              </a:r>
            </a:p>
          </p:txBody>
        </p:sp>
        <p:sp>
          <p:nvSpPr>
            <p:cNvPr id="103" name="Right Arrow 102"/>
            <p:cNvSpPr/>
            <p:nvPr/>
          </p:nvSpPr>
          <p:spPr>
            <a:xfrm rot="5400000">
              <a:off x="6677122" y="6700503"/>
              <a:ext cx="318819" cy="229104"/>
            </a:xfrm>
            <a:prstGeom prst="rightArrow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ight Arrow 103"/>
            <p:cNvSpPr/>
            <p:nvPr/>
          </p:nvSpPr>
          <p:spPr>
            <a:xfrm rot="5400000">
              <a:off x="4846377" y="6701802"/>
              <a:ext cx="318819" cy="229104"/>
            </a:xfrm>
            <a:prstGeom prst="rightArrow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Arrow 104"/>
            <p:cNvSpPr/>
            <p:nvPr/>
          </p:nvSpPr>
          <p:spPr>
            <a:xfrm rot="5400000">
              <a:off x="2957790" y="6672954"/>
              <a:ext cx="318819" cy="229104"/>
            </a:xfrm>
            <a:prstGeom prst="rightArrow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>
            <a:spLocks noChangeAspect="1"/>
          </p:cNvSpPr>
          <p:nvPr/>
        </p:nvSpPr>
        <p:spPr>
          <a:xfrm>
            <a:off x="4133850" y="2219324"/>
            <a:ext cx="647700" cy="647700"/>
          </a:xfrm>
          <a:prstGeom prst="ellips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696450" y="4271481"/>
            <a:ext cx="3676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Each ion species has a its own rate equation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In this equation  that describe time variation of the population of an ion species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E-impact and </a:t>
            </a:r>
            <a:r>
              <a:rPr lang="en-US" sz="1400" dirty="0" err="1" smtClean="0">
                <a:solidFill>
                  <a:schemeClr val="tx1"/>
                </a:solidFill>
              </a:rPr>
              <a:t>rr</a:t>
            </a:r>
            <a:r>
              <a:rPr lang="en-US" sz="1400" dirty="0" smtClean="0">
                <a:solidFill>
                  <a:schemeClr val="tx1"/>
                </a:solidFill>
              </a:rPr>
              <a:t> depends on the density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027587"/>
            <a:ext cx="1888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Each </a:t>
            </a:r>
            <a:r>
              <a:rPr lang="en-US" sz="1400" dirty="0">
                <a:solidFill>
                  <a:srgbClr val="000000"/>
                </a:solidFill>
              </a:rPr>
              <a:t>species has </a:t>
            </a:r>
            <a:r>
              <a:rPr lang="en-US" sz="1400" dirty="0" smtClean="0">
                <a:solidFill>
                  <a:srgbClr val="000000"/>
                </a:solidFill>
              </a:rPr>
              <a:t>its </a:t>
            </a:r>
            <a:r>
              <a:rPr lang="en-US" sz="1400" dirty="0">
                <a:solidFill>
                  <a:srgbClr val="000000"/>
                </a:solidFill>
              </a:rPr>
              <a:t>own rate equation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9125" y="4543425"/>
            <a:ext cx="571109" cy="2590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210050" y="6929765"/>
            <a:ext cx="5114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To a good approximation this contribution can </a:t>
            </a:r>
            <a:r>
              <a:rPr lang="en-US" sz="1400" dirty="0" smtClean="0">
                <a:solidFill>
                  <a:srgbClr val="000000"/>
                </a:solidFill>
              </a:rPr>
              <a:t>be neglected!</a:t>
            </a:r>
            <a:endParaRPr lang="en-US" sz="1400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13492"/>
          </a:xfrm>
        </p:spPr>
        <p:txBody>
          <a:bodyPr/>
          <a:lstStyle/>
          <a:p>
            <a:r>
              <a:rPr lang="en-US" dirty="0" smtClean="0"/>
              <a:t>How crucial is each atomic-physics process?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975" y="702222"/>
            <a:ext cx="9324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64308"/>
                </a:solidFill>
              </a:rPr>
              <a:t>D</a:t>
            </a:r>
            <a:r>
              <a:rPr lang="en-US" sz="1600" b="1" dirty="0" smtClean="0">
                <a:solidFill>
                  <a:srgbClr val="064308"/>
                </a:solidFill>
              </a:rPr>
              <a:t>epends on the cross sections, which control the production rates of every charge state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50728" y="1010420"/>
            <a:ext cx="8627855" cy="5599930"/>
            <a:chOff x="504825" y="980856"/>
            <a:chExt cx="8627855" cy="559993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75332542"/>
                    </p:ext>
                  </p:extLst>
                </p:nvPr>
              </p:nvGraphicFramePr>
              <p:xfrm>
                <a:off x="504825" y="980856"/>
                <a:ext cx="6957882" cy="559993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26940" name="Graph" r:id="rId3" imgW="4023360" imgH="3108960" progId="Origin50.Graph">
                        <p:embed/>
                      </p:oleObj>
                    </mc:Choice>
                    <mc:Fallback>
                      <p:oleObj name="Graph" r:id="rId3" imgW="4023360" imgH="310896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04825" y="980856"/>
                              <a:ext cx="6957882" cy="559993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67586473"/>
                    </p:ext>
                  </p:extLst>
                </p:nvPr>
              </p:nvGraphicFramePr>
              <p:xfrm>
                <a:off x="504825" y="980856"/>
                <a:ext cx="6957882" cy="559993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26722" name="Graph" r:id="rId5" imgW="4023360" imgH="3108960" progId="Origin50.Graph">
                        <p:embed/>
                      </p:oleObj>
                    </mc:Choice>
                    <mc:Fallback>
                      <p:oleObj name="Graph" r:id="rId5" imgW="4023360" imgH="310896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04825" y="980856"/>
                              <a:ext cx="6957882" cy="559993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6" name="Down Arrow 5"/>
            <p:cNvSpPr/>
            <p:nvPr/>
          </p:nvSpPr>
          <p:spPr>
            <a:xfrm rot="5400000">
              <a:off x="6977646" y="5012950"/>
              <a:ext cx="250694" cy="405548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18359" y="4429224"/>
              <a:ext cx="39507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Radiative recombination: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CS small for low charge states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(</a:t>
              </a:r>
              <a:r>
                <a:rPr lang="en-US" sz="1400" u="sng" dirty="0" smtClean="0">
                  <a:solidFill>
                    <a:schemeClr val="tx1"/>
                  </a:solidFill>
                </a:rPr>
                <a:t>contribution can be neglected for simplicity</a:t>
              </a:r>
              <a:r>
                <a:rPr lang="en-US" sz="1400" dirty="0" smtClean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57771" y="2309981"/>
              <a:ext cx="4266314" cy="909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 rot="5400000">
              <a:off x="6967668" y="3384369"/>
              <a:ext cx="251456" cy="42474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75001" y="3175599"/>
              <a:ext cx="2608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Electron-impact ionization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(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E</a:t>
              </a:r>
              <a:r>
                <a:rPr lang="en-US" sz="1400" baseline="-25000" dirty="0" err="1" smtClean="0">
                  <a:solidFill>
                    <a:schemeClr val="tx1"/>
                  </a:solidFill>
                </a:rPr>
                <a:t>e</a:t>
              </a:r>
              <a:r>
                <a:rPr lang="en-US" sz="1400" dirty="0" smtClean="0">
                  <a:solidFill>
                    <a:schemeClr val="tx1"/>
                  </a:solidFill>
                </a:rPr>
                <a:t>=30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keV</a:t>
              </a:r>
              <a:r>
                <a:rPr lang="en-US" sz="1400" dirty="0" smtClean="0">
                  <a:solidFill>
                    <a:schemeClr val="tx1"/>
                  </a:solidFill>
                </a:rPr>
                <a:t> ~ 1.7 IP)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 rot="5400000">
              <a:off x="6980606" y="2047143"/>
              <a:ext cx="250694" cy="424741"/>
            </a:xfrm>
            <a:prstGeom prst="down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02047" y="2208912"/>
              <a:ext cx="38481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Charge exchange with residual gas: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High CS but Loss rates small for low pressure</a:t>
              </a:r>
            </a:p>
            <a:p>
              <a:r>
                <a:rPr lang="en-US" sz="1400" u="sng" dirty="0" smtClean="0">
                  <a:solidFill>
                    <a:schemeClr val="tx1"/>
                  </a:solidFill>
                </a:rPr>
                <a:t>(contribution can be neglected for simplicity)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608648" y="3238316"/>
                  <a:ext cx="1513941" cy="7488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𝑖𝑜𝑛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sz="2400" b="0" i="1" baseline="30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4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8648" y="3238316"/>
                  <a:ext cx="1513941" cy="74885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608648" y="2041684"/>
                  <a:ext cx="1425198" cy="394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𝐶𝑋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4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8648" y="2041684"/>
                  <a:ext cx="1425198" cy="39401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632205" y="4999135"/>
                  <a:ext cx="1500475" cy="3895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𝑅𝑅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205" y="4999135"/>
                  <a:ext cx="1500475" cy="3895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590549" y="6395640"/>
            <a:ext cx="8029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1" indent="0">
              <a:spcAft>
                <a:spcPts val="400"/>
              </a:spcAft>
              <a:buClr>
                <a:schemeClr val="tx1"/>
              </a:buClr>
            </a:pPr>
            <a:r>
              <a:rPr lang="en-US" sz="1800" u="sng" dirty="0" smtClean="0">
                <a:solidFill>
                  <a:srgbClr val="FF0000"/>
                </a:solidFill>
                <a:cs typeface="Tahoma" pitchFamily="34" charset="0"/>
              </a:rPr>
              <a:t>To a good approximation</a:t>
            </a:r>
            <a:r>
              <a:rPr lang="en-US" sz="1800" dirty="0">
                <a:solidFill>
                  <a:srgbClr val="FF0000"/>
                </a:solidFill>
                <a:cs typeface="Tahoma" pitchFamily="34" charset="0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cs typeface="Tahoma" pitchFamily="34" charset="0"/>
              </a:rPr>
              <a:t> charge </a:t>
            </a:r>
            <a:r>
              <a:rPr lang="en-US" sz="1800" dirty="0">
                <a:solidFill>
                  <a:srgbClr val="FF0000"/>
                </a:solidFill>
                <a:cs typeface="Tahoma" pitchFamily="34" charset="0"/>
              </a:rPr>
              <a:t>breeding dominated by e-impact </a:t>
            </a:r>
            <a:r>
              <a:rPr lang="en-US" sz="1800" dirty="0" smtClean="0">
                <a:solidFill>
                  <a:srgbClr val="FF0000"/>
                </a:solidFill>
                <a:cs typeface="Tahoma" pitchFamily="34" charset="0"/>
              </a:rPr>
              <a:t>ionization for </a:t>
            </a:r>
            <a:r>
              <a:rPr lang="en-US" sz="1800" dirty="0">
                <a:solidFill>
                  <a:srgbClr val="FF0000"/>
                </a:solidFill>
                <a:cs typeface="Tahoma" pitchFamily="34" charset="0"/>
              </a:rPr>
              <a:t>high vacuum &amp; low charge 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1972" y="1219314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K</a:t>
            </a:r>
            <a:r>
              <a:rPr lang="en-US" sz="1800" b="1" dirty="0" smtClean="0">
                <a:solidFill>
                  <a:schemeClr val="tx1"/>
                </a:solidFill>
              </a:rPr>
              <a:t>rypton</a:t>
            </a:r>
          </a:p>
        </p:txBody>
      </p:sp>
    </p:spTree>
    <p:extLst>
      <p:ext uri="{BB962C8B-B14F-4D97-AF65-F5344CB8AC3E}">
        <p14:creationId xmlns:p14="http://schemas.microsoft.com/office/powerpoint/2010/main" val="30520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84" y="119381"/>
            <a:ext cx="9348537" cy="318722"/>
          </a:xfrm>
        </p:spPr>
        <p:txBody>
          <a:bodyPr/>
          <a:lstStyle/>
          <a:p>
            <a:r>
              <a:rPr lang="en-US" sz="2000" dirty="0" smtClean="0"/>
              <a:t>Why is the e-impact ionization cross section decreasing for high charge states ?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2973" y="1267684"/>
            <a:ext cx="385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Electron-impact </a:t>
            </a:r>
            <a:r>
              <a:rPr lang="en-US" sz="1600" dirty="0">
                <a:solidFill>
                  <a:schemeClr val="tx1"/>
                </a:solidFill>
              </a:rPr>
              <a:t>i</a:t>
            </a:r>
            <a:r>
              <a:rPr lang="en-US" sz="1600" dirty="0" smtClean="0">
                <a:solidFill>
                  <a:schemeClr val="tx1"/>
                </a:solidFill>
              </a:rPr>
              <a:t>onization cross-section: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381667" y="1669491"/>
                <a:ext cx="1828000" cy="573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𝐸𝐼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∝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𝐼𝑃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𝐼𝑃</m:t>
                          </m:r>
                        </m:den>
                      </m:f>
                    </m:oMath>
                  </m:oMathPara>
                </a14:m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667" y="1669491"/>
                <a:ext cx="1828000" cy="57336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169352" y="1635204"/>
            <a:ext cx="19922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 smtClean="0">
                <a:solidFill>
                  <a:schemeClr val="tx1"/>
                </a:solidFill>
              </a:rPr>
              <a:t>E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1400" dirty="0" smtClean="0">
                <a:solidFill>
                  <a:schemeClr val="tx1"/>
                </a:solidFill>
              </a:rPr>
              <a:t>: E-beam energy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IP: Ionization potential</a:t>
            </a: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5464881" y="1120930"/>
            <a:ext cx="2240844" cy="1660370"/>
            <a:chOff x="-738058" y="46166"/>
            <a:chExt cx="9087965" cy="7021284"/>
          </a:xfrm>
        </p:grpSpPr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9073312"/>
                </p:ext>
              </p:extLst>
            </p:nvPr>
          </p:nvGraphicFramePr>
          <p:xfrm>
            <a:off x="-738058" y="46166"/>
            <a:ext cx="9087965" cy="7021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018" name="Graph" r:id="rId4" imgW="4023360" imgH="3108960" progId="Origin50.Graph">
                    <p:embed/>
                  </p:oleObj>
                </mc:Choice>
                <mc:Fallback>
                  <p:oleObj name="Graph" r:id="rId4" imgW="4023360" imgH="31089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-738058" y="46166"/>
                          <a:ext cx="9087965" cy="70212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Box 32"/>
            <p:cNvSpPr txBox="1"/>
            <p:nvPr/>
          </p:nvSpPr>
          <p:spPr>
            <a:xfrm>
              <a:off x="1819666" y="3462765"/>
              <a:ext cx="5068238" cy="94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3">
                      <a:lumMod val="75000"/>
                    </a:schemeClr>
                  </a:solidFill>
                </a:rPr>
                <a:t>Ionization threshold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1479667" y="4497912"/>
              <a:ext cx="880022" cy="6165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677476" y="2310978"/>
              <a:ext cx="1714140" cy="1055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3">
                      <a:lumMod val="75000"/>
                    </a:schemeClr>
                  </a:solidFill>
                </a:rPr>
                <a:t>2.7x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 flipV="1">
              <a:off x="2253840" y="1278211"/>
              <a:ext cx="123509" cy="804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0542932" y="2395854"/>
            <a:ext cx="2725393" cy="1164525"/>
            <a:chOff x="1709609" y="1396120"/>
            <a:chExt cx="2725393" cy="1164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935190" y="1999016"/>
                  <a:ext cx="567720" cy="5616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18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5190" y="1999016"/>
                  <a:ext cx="567720" cy="56162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2289942" y="2132949"/>
                  <a:ext cx="628377" cy="2920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𝑖𝑜𝑛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8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942" y="2132949"/>
                  <a:ext cx="628377" cy="29200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883" r="-3883" b="-229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/>
            <p:cNvSpPr txBox="1"/>
            <p:nvPr/>
          </p:nvSpPr>
          <p:spPr>
            <a:xfrm>
              <a:off x="1709609" y="1396120"/>
              <a:ext cx="27253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The cross section depends on the ion radius: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8660" y="699104"/>
            <a:ext cx="95125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64308"/>
                </a:solidFill>
              </a:rPr>
              <a:t>*E-impact cross section is function of the ionization potential, increasing for high charge states*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219200" y="2302117"/>
            <a:ext cx="6995497" cy="5108808"/>
            <a:chOff x="1538504" y="2794587"/>
            <a:chExt cx="6364061" cy="4647671"/>
          </a:xfrm>
        </p:grpSpPr>
        <p:sp>
          <p:nvSpPr>
            <p:cNvPr id="48" name="TextBox 47"/>
            <p:cNvSpPr txBox="1"/>
            <p:nvPr/>
          </p:nvSpPr>
          <p:spPr>
            <a:xfrm>
              <a:off x="7341193" y="5981397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n=4</a:t>
              </a:r>
            </a:p>
          </p:txBody>
        </p: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1538504" y="2794587"/>
              <a:ext cx="6014912" cy="4647671"/>
              <a:chOff x="647702" y="1428247"/>
              <a:chExt cx="7820023" cy="6042466"/>
            </a:xfrm>
          </p:grpSpPr>
          <p:graphicFrame>
            <p:nvGraphicFramePr>
              <p:cNvPr id="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4297908"/>
                  </p:ext>
                </p:extLst>
              </p:nvPr>
            </p:nvGraphicFramePr>
            <p:xfrm>
              <a:off x="647702" y="1428247"/>
              <a:ext cx="7820023" cy="60424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9019" name="Graph" r:id="rId8" imgW="4023360" imgH="3108960" progId="Origin50.Graph">
                      <p:embed/>
                    </p:oleObj>
                  </mc:Choice>
                  <mc:Fallback>
                    <p:oleObj name="Graph" r:id="rId8" imgW="4023360" imgH="3108960" progId="Origin50.Graph">
                      <p:embed/>
                      <p:pic>
                        <p:nvPicPr>
                          <p:cNvPr id="0" name=""/>
                          <p:cNvPicPr preferRelativeResize="0"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647702" y="1428247"/>
                            <a:ext cx="7820023" cy="604246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TextBox 7"/>
              <p:cNvSpPr txBox="1"/>
              <p:nvPr/>
            </p:nvSpPr>
            <p:spPr>
              <a:xfrm>
                <a:off x="1740043" y="4551145"/>
                <a:ext cx="1530127" cy="440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</a:rPr>
                  <a:t>Ni-like Kr</a:t>
                </a:r>
                <a:r>
                  <a:rPr lang="en-US" sz="1600" baseline="30000" dirty="0" smtClean="0">
                    <a:solidFill>
                      <a:schemeClr val="tx1"/>
                    </a:solidFill>
                  </a:rPr>
                  <a:t>8+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70957" y="3432752"/>
                <a:ext cx="1707273" cy="440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</a:rPr>
                  <a:t>Ne-like Kr</a:t>
                </a:r>
                <a:r>
                  <a:rPr lang="en-US" sz="1600" baseline="30000" dirty="0" smtClean="0">
                    <a:solidFill>
                      <a:schemeClr val="tx1"/>
                    </a:solidFill>
                  </a:rPr>
                  <a:t>26+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514565" y="2633757"/>
                <a:ext cx="1709359" cy="440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H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e-like Kr</a:t>
                </a:r>
                <a:r>
                  <a:rPr lang="en-US" sz="1600" baseline="30000" dirty="0" smtClean="0">
                    <a:solidFill>
                      <a:schemeClr val="tx1"/>
                    </a:solidFill>
                  </a:rPr>
                  <a:t>34+</a:t>
                </a: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7362825" y="3072122"/>
                <a:ext cx="227486" cy="22748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2829642" y="4944968"/>
                <a:ext cx="227486" cy="227486"/>
              </a:xfrm>
              <a:prstGeom prst="ellipse">
                <a:avLst/>
              </a:prstGeom>
              <a:ln>
                <a:solidFill>
                  <a:srgbClr val="00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5977352" y="3734555"/>
                <a:ext cx="227486" cy="227486"/>
              </a:xfrm>
              <a:prstGeom prst="ellips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331943" y="3370728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n=1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24341" y="3977366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n=2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1193" y="4959658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n=</a:t>
              </a:r>
              <a:r>
                <a:rPr lang="en-US" sz="1400" b="1" dirty="0">
                  <a:solidFill>
                    <a:schemeClr val="tx1"/>
                  </a:solidFill>
                </a:rPr>
                <a:t>3</a:t>
              </a:r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00326" y="5724525"/>
            <a:ext cx="4924424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à"/>
            </a:pP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Need lots of energy to ionize highly charged ions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 smtClean="0">
                <a:solidFill>
                  <a:srgbClr val="FF0000"/>
                </a:solidFill>
              </a:rPr>
              <a:t>~20 </a:t>
            </a:r>
            <a:r>
              <a:rPr lang="en-US" sz="1600" dirty="0" err="1" smtClean="0">
                <a:solidFill>
                  <a:srgbClr val="FF0000"/>
                </a:solidFill>
              </a:rPr>
              <a:t>keV</a:t>
            </a:r>
            <a:r>
              <a:rPr lang="en-US" sz="1600" dirty="0" smtClean="0">
                <a:solidFill>
                  <a:srgbClr val="FF0000"/>
                </a:solidFill>
              </a:rPr>
              <a:t> is needed to break the n=1 elec. shell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07747" y="3019539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K</a:t>
            </a:r>
            <a:r>
              <a:rPr lang="en-US" sz="1800" b="1" dirty="0" smtClean="0">
                <a:solidFill>
                  <a:schemeClr val="tx1"/>
                </a:solidFill>
              </a:rPr>
              <a:t>rypton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7975" y="1704975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Another way to seen it:</a:t>
            </a:r>
          </a:p>
        </p:txBody>
      </p:sp>
    </p:spTree>
    <p:extLst>
      <p:ext uri="{BB962C8B-B14F-4D97-AF65-F5344CB8AC3E}">
        <p14:creationId xmlns:p14="http://schemas.microsoft.com/office/powerpoint/2010/main" val="5709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2231"/>
            <a:ext cx="8686800" cy="423889"/>
          </a:xfrm>
        </p:spPr>
        <p:txBody>
          <a:bodyPr/>
          <a:lstStyle/>
          <a:p>
            <a:r>
              <a:rPr lang="en-US" dirty="0" smtClean="0"/>
              <a:t>Charge breeding times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03229" y="763612"/>
                <a:ext cx="1628138" cy="780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pt-B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  <m:e>
                          <m:f>
                            <m:fPr>
                              <m:ctrlPr>
                                <a:rPr lang="pt-B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𝐸𝐼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229" y="763612"/>
                <a:ext cx="1628138" cy="78072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2137761" y="1912055"/>
                <a:ext cx="1803442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0→1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sz="1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7761" y="1912055"/>
                <a:ext cx="1803442" cy="5259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10732107" y="1844570"/>
            <a:ext cx="1188405" cy="604389"/>
            <a:chOff x="10012499" y="1226490"/>
            <a:chExt cx="1231762" cy="119557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0323803" y="1524209"/>
              <a:ext cx="92045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Down Arrow 24"/>
            <p:cNvSpPr/>
            <p:nvPr/>
          </p:nvSpPr>
          <p:spPr>
            <a:xfrm rot="10800000">
              <a:off x="10632166" y="1633151"/>
              <a:ext cx="232730" cy="544280"/>
            </a:xfrm>
            <a:prstGeom prst="downArrow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23321" y="1989236"/>
              <a:ext cx="292755" cy="432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12499" y="1226490"/>
              <a:ext cx="292755" cy="432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1</a:t>
              </a:r>
              <a:endParaRPr lang="en-US" sz="14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323803" y="2309327"/>
              <a:ext cx="92045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0646988" y="1301866"/>
                <a:ext cx="51217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Time for full conversion </a:t>
                </a:r>
                <a:r>
                  <a:rPr lang="en-US" sz="16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sz="1600" dirty="0">
                        <a:solidFill>
                          <a:schemeClr val="tx1"/>
                        </a:solidFill>
                      </a:rPr>
                      <m:t>)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tx1"/>
                        </a:solidFill>
                      </a:rPr>
                      <m:t>,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𝜎𝜏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988" y="1301866"/>
                <a:ext cx="5121770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71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0" y="880581"/>
            <a:ext cx="771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C</a:t>
            </a:r>
            <a:r>
              <a:rPr lang="en-US" sz="1600" dirty="0" smtClean="0">
                <a:solidFill>
                  <a:schemeClr val="tx1"/>
                </a:solidFill>
              </a:rPr>
              <a:t>harge breeding times are inversely proportional to the e-beam current density (</a:t>
            </a:r>
            <a:r>
              <a:rPr lang="en-US" sz="1600" i="1" dirty="0" smtClean="0">
                <a:solidFill>
                  <a:schemeClr val="tx1"/>
                </a:solidFill>
              </a:rPr>
              <a:t>j</a:t>
            </a:r>
            <a:r>
              <a:rPr lang="en-US" sz="1600" i="1" baseline="-25000" dirty="0" smtClean="0">
                <a:solidFill>
                  <a:schemeClr val="tx1"/>
                </a:solidFill>
              </a:rPr>
              <a:t>e</a:t>
            </a:r>
            <a:r>
              <a:rPr lang="en-US" sz="1600" dirty="0" smtClean="0">
                <a:solidFill>
                  <a:schemeClr val="tx1"/>
                </a:solidFill>
              </a:rPr>
              <a:t>), and </a:t>
            </a:r>
            <a:r>
              <a:rPr lang="en-US" sz="1600" u="sng" dirty="0" smtClean="0">
                <a:solidFill>
                  <a:schemeClr val="tx1"/>
                </a:solidFill>
              </a:rPr>
              <a:t>e-impact ionization cross sections 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sz="1600" i="1" baseline="-250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EI</a:t>
            </a:r>
            <a:r>
              <a:rPr lang="en-US" sz="1600" dirty="0" smtClean="0">
                <a:solidFill>
                  <a:schemeClr val="tx1"/>
                </a:solidFill>
                <a:latin typeface="Symbol" panose="05050102010706020507" pitchFamily="18" charset="2"/>
              </a:rPr>
              <a:t>)</a:t>
            </a:r>
            <a:r>
              <a:rPr lang="en-US" sz="1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neglect all other processes)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887724" y="4080088"/>
            <a:ext cx="4467226" cy="198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0"/>
              </a:spcBef>
              <a:spcAft>
                <a:spcPts val="1600"/>
              </a:spcAft>
              <a:buFont typeface="Wingdings 3" pitchFamily="18" charset="2"/>
              <a:buChar char=""/>
            </a:pPr>
            <a:r>
              <a:rPr lang="en-US" sz="1600" dirty="0">
                <a:solidFill>
                  <a:schemeClr val="tx1"/>
                </a:solidFill>
              </a:rPr>
              <a:t>I</a:t>
            </a:r>
            <a:r>
              <a:rPr lang="en-US" sz="1600" dirty="0" smtClean="0">
                <a:solidFill>
                  <a:schemeClr val="tx1"/>
                </a:solidFill>
              </a:rPr>
              <a:t>onization cross sections </a:t>
            </a:r>
            <a:r>
              <a:rPr lang="en-US" sz="1600" dirty="0">
                <a:solidFill>
                  <a:schemeClr val="tx1"/>
                </a:solidFill>
              </a:rPr>
              <a:t>are fixed atomic </a:t>
            </a:r>
            <a:r>
              <a:rPr lang="en-US" sz="1600" dirty="0" smtClean="0">
                <a:solidFill>
                  <a:schemeClr val="tx1"/>
                </a:solidFill>
              </a:rPr>
              <a:t>parameters…</a:t>
            </a:r>
            <a:endParaRPr lang="en-US" sz="1600" dirty="0">
              <a:solidFill>
                <a:schemeClr val="tx1"/>
              </a:solidFill>
            </a:endParaRPr>
          </a:p>
          <a:p>
            <a:pPr marL="228600" indent="-228600">
              <a:spcBef>
                <a:spcPts val="0"/>
              </a:spcBef>
              <a:spcAft>
                <a:spcPts val="1600"/>
              </a:spcAft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</a:rPr>
              <a:t>The current density is a device parameter that can be optimized…</a:t>
            </a:r>
            <a:endParaRPr lang="en-US" sz="1600" dirty="0">
              <a:solidFill>
                <a:schemeClr val="tx1"/>
              </a:solidFill>
            </a:endParaRPr>
          </a:p>
          <a:p>
            <a:pPr marL="228600" indent="-228600">
              <a:spcBef>
                <a:spcPts val="0"/>
              </a:spcBef>
              <a:spcAft>
                <a:spcPts val="1600"/>
              </a:spcAft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R&amp;D program to develop e-guns of high-current &amp; high-current density (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~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10</a:t>
            </a:r>
            <a:r>
              <a:rPr lang="en-US" sz="1600" baseline="30000" dirty="0" smtClean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A/cm</a:t>
            </a:r>
            <a:r>
              <a:rPr lang="en-US" sz="1600" baseline="30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53416" y="3701048"/>
            <a:ext cx="374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64308"/>
                </a:solidFill>
              </a:rPr>
              <a:t>How can we reduce the CB times ?</a:t>
            </a:r>
            <a:endParaRPr lang="en-US" sz="1600" b="1" dirty="0">
              <a:solidFill>
                <a:srgbClr val="064308"/>
              </a:solidFill>
            </a:endParaRPr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161925" y="1703667"/>
            <a:ext cx="6343650" cy="5166276"/>
            <a:chOff x="408929" y="2094166"/>
            <a:chExt cx="6938430" cy="5301370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408929" y="2094166"/>
              <a:ext cx="6938430" cy="5301370"/>
              <a:chOff x="1227244" y="2298688"/>
              <a:chExt cx="6640406" cy="5073662"/>
            </a:xfrm>
          </p:grpSpPr>
          <p:grpSp>
            <p:nvGrpSpPr>
              <p:cNvPr id="46" name="Group 45"/>
              <p:cNvGrpSpPr>
                <a:grpSpLocks noChangeAspect="1"/>
              </p:cNvGrpSpPr>
              <p:nvPr/>
            </p:nvGrpSpPr>
            <p:grpSpPr>
              <a:xfrm>
                <a:off x="1227244" y="2298688"/>
                <a:ext cx="6640406" cy="5073662"/>
                <a:chOff x="546680" y="664477"/>
                <a:chExt cx="8296183" cy="6338773"/>
              </a:xfrm>
            </p:grpSpPr>
            <p:graphicFrame>
              <p:nvGraphicFramePr>
                <p:cNvPr id="49" name="Object 4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46680" y="664477"/>
                <a:ext cx="8296183" cy="633877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20" name="Graph" r:id="rId6" imgW="3896280" imgH="2976480" progId="Origin50.Graph">
                        <p:embed/>
                      </p:oleObj>
                    </mc:Choice>
                    <mc:Fallback>
                      <p:oleObj name="Graph" r:id="rId6" imgW="3896280" imgH="297648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46680" y="664477"/>
                              <a:ext cx="8296183" cy="633877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162175" y="962025"/>
                  <a:ext cx="0" cy="4962525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Down Arrow 46"/>
              <p:cNvSpPr/>
              <p:nvPr/>
            </p:nvSpPr>
            <p:spPr>
              <a:xfrm rot="5400000">
                <a:off x="2725248" y="5961266"/>
                <a:ext cx="258874" cy="465753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50728" y="6009476"/>
                <a:ext cx="3386125" cy="355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FF0000"/>
                    </a:solidFill>
                  </a:rPr>
                  <a:t>ReA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EBIT, Average ~500 A/cm</a:t>
                </a:r>
                <a:r>
                  <a:rPr lang="en-US" sz="1600" baseline="30000" dirty="0" smtClean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867948" y="4651256"/>
              <a:ext cx="1209476" cy="409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~100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ms</a:t>
              </a:r>
              <a:endParaRPr lang="en-US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68015" y="3746877"/>
              <a:ext cx="728170" cy="409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~2 s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1622490" y="3960118"/>
              <a:ext cx="294133" cy="300251"/>
            </a:xfrm>
            <a:prstGeom prst="ellips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612965" y="4813932"/>
              <a:ext cx="294133" cy="300251"/>
            </a:xfrm>
            <a:prstGeom prst="ellips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623538" y="2924669"/>
              <a:ext cx="294133" cy="300251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84522" y="2735369"/>
              <a:ext cx="864023" cy="409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~40 s</a:t>
              </a:r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flipH="1">
            <a:off x="5648326" y="3752850"/>
            <a:ext cx="990599" cy="1200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134099" y="2867025"/>
            <a:ext cx="3400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Charge breeding for </a:t>
            </a:r>
            <a:r>
              <a:rPr lang="en-US" sz="1600" dirty="0" err="1" smtClean="0">
                <a:solidFill>
                  <a:schemeClr val="tx1"/>
                </a:solidFill>
              </a:rPr>
              <a:t>reacceleation</a:t>
            </a:r>
            <a:r>
              <a:rPr lang="en-US" sz="1600" dirty="0" smtClean="0">
                <a:solidFill>
                  <a:schemeClr val="tx1"/>
                </a:solidFill>
              </a:rPr>
              <a:t> mostly limited to moderate charge states: </a:t>
            </a:r>
            <a:r>
              <a:rPr lang="en-US" sz="1600" dirty="0" err="1" smtClean="0">
                <a:solidFill>
                  <a:schemeClr val="tx1"/>
                </a:solidFill>
              </a:rPr>
              <a:t>e.g</a:t>
            </a:r>
            <a:r>
              <a:rPr lang="en-US" sz="1600" dirty="0" smtClean="0">
                <a:solidFill>
                  <a:schemeClr val="tx1"/>
                </a:solidFill>
              </a:rPr>
              <a:t>, Kr</a:t>
            </a:r>
            <a:r>
              <a:rPr lang="en-US" sz="1600" baseline="30000" dirty="0" smtClean="0">
                <a:solidFill>
                  <a:schemeClr val="tx1"/>
                </a:solidFill>
              </a:rPr>
              <a:t>26+ </a:t>
            </a:r>
            <a:r>
              <a:rPr lang="en-US" sz="1600" dirty="0" smtClean="0">
                <a:solidFill>
                  <a:schemeClr val="tx1"/>
                </a:solidFill>
              </a:rPr>
              <a:t>, K</a:t>
            </a:r>
            <a:r>
              <a:rPr lang="en-US" sz="1600" baseline="30000" dirty="0" smtClean="0">
                <a:solidFill>
                  <a:schemeClr val="tx1"/>
                </a:solidFill>
              </a:rPr>
              <a:t>17+ </a:t>
            </a:r>
            <a:r>
              <a:rPr lang="en-US" sz="1600" dirty="0" smtClean="0">
                <a:solidFill>
                  <a:schemeClr val="tx1"/>
                </a:solidFill>
              </a:rPr>
              <a:t>, etc…</a:t>
            </a:r>
          </a:p>
        </p:txBody>
      </p:sp>
    </p:spTree>
    <p:extLst>
      <p:ext uri="{BB962C8B-B14F-4D97-AF65-F5344CB8AC3E}">
        <p14:creationId xmlns:p14="http://schemas.microsoft.com/office/powerpoint/2010/main" val="39217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695325" y="3237171"/>
            <a:ext cx="8343900" cy="4134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67" tIns="23708" rIns="59267" bIns="23708" numCol="1" anchor="t" anchorCtr="0" compatLnSpc="1">
            <a:prstTxWarp prst="textNoShape">
              <a:avLst/>
            </a:prstTxWarp>
            <a:spAutoFit/>
          </a:bodyPr>
          <a:lstStyle>
            <a:lvl1pPr algn="ctr" defTabSz="85090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64308"/>
                </a:solidFill>
                <a:latin typeface="Tahoma" pitchFamily="34" charset="0"/>
                <a:ea typeface="ＭＳ Ｐゴシック" pitchFamily="34" charset="-128"/>
                <a:cs typeface="ＭＳ Ｐゴシック" pitchFamily="-65" charset="-128"/>
              </a:defRPr>
            </a:lvl1pPr>
            <a:lvl2pPr algn="ctr" defTabSz="85090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64308"/>
                </a:solidFill>
                <a:latin typeface="Tahoma" pitchFamily="34" charset="0"/>
                <a:ea typeface="ＭＳ Ｐゴシック" pitchFamily="34" charset="-128"/>
                <a:cs typeface="ＭＳ Ｐゴシック" pitchFamily="-65" charset="-128"/>
              </a:defRPr>
            </a:lvl2pPr>
            <a:lvl3pPr algn="ctr" defTabSz="85090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64308"/>
                </a:solidFill>
                <a:latin typeface="Tahoma" pitchFamily="34" charset="0"/>
                <a:ea typeface="ＭＳ Ｐゴシック" pitchFamily="34" charset="-128"/>
                <a:cs typeface="ＭＳ Ｐゴシック" pitchFamily="-65" charset="-128"/>
              </a:defRPr>
            </a:lvl3pPr>
            <a:lvl4pPr algn="ctr" defTabSz="85090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64308"/>
                </a:solidFill>
                <a:latin typeface="Tahoma" pitchFamily="34" charset="0"/>
                <a:ea typeface="ＭＳ Ｐゴシック" pitchFamily="34" charset="-128"/>
                <a:cs typeface="ＭＳ Ｐゴシック" pitchFamily="-65" charset="-128"/>
              </a:defRPr>
            </a:lvl4pPr>
            <a:lvl5pPr algn="ctr" defTabSz="85090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64308"/>
                </a:solidFill>
                <a:latin typeface="Tahoma" pitchFamily="34" charset="0"/>
                <a:ea typeface="ＭＳ Ｐゴシック" pitchFamily="34" charset="-128"/>
                <a:cs typeface="ＭＳ Ｐゴシック" pitchFamily="-65" charset="-128"/>
              </a:defRPr>
            </a:lvl5pPr>
            <a:lvl6pPr marL="483047" algn="ctr" defTabSz="85372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66096" algn="ctr" defTabSz="85372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49140" algn="ctr" defTabSz="85372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32191" algn="ctr" defTabSz="85372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Physics of </a:t>
            </a:r>
            <a:r>
              <a:rPr lang="en-US" i="1" dirty="0"/>
              <a:t>C</a:t>
            </a:r>
            <a:r>
              <a:rPr lang="en-US" i="1" dirty="0" smtClean="0"/>
              <a:t>ontinuous</a:t>
            </a:r>
            <a:r>
              <a:rPr lang="en-US" dirty="0" smtClean="0"/>
              <a:t> Beam </a:t>
            </a:r>
            <a:r>
              <a:rPr lang="en-US" dirty="0"/>
              <a:t>I</a:t>
            </a:r>
            <a:r>
              <a:rPr lang="en-US" dirty="0" smtClean="0"/>
              <a:t>njection</a:t>
            </a:r>
            <a:endParaRPr lang="en-US" kern="0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 flipV="1">
            <a:off x="0" y="6765925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281"/>
            <a:ext cx="9601200" cy="332252"/>
          </a:xfrm>
        </p:spPr>
        <p:txBody>
          <a:bodyPr/>
          <a:lstStyle/>
          <a:p>
            <a:r>
              <a:rPr lang="en-US" sz="2100" dirty="0" smtClean="0"/>
              <a:t>A </a:t>
            </a:r>
            <a:r>
              <a:rPr lang="en-US" sz="2100" u="sng" dirty="0" smtClean="0"/>
              <a:t>geometrical model</a:t>
            </a:r>
            <a:r>
              <a:rPr lang="en-US" sz="2100" dirty="0" smtClean="0"/>
              <a:t> for the </a:t>
            </a:r>
            <a:r>
              <a:rPr lang="en-US" sz="2100" dirty="0"/>
              <a:t>c</a:t>
            </a:r>
            <a:r>
              <a:rPr lang="en-US" sz="2100" dirty="0" smtClean="0"/>
              <a:t>apture efficiency of </a:t>
            </a:r>
            <a:r>
              <a:rPr lang="en-US" sz="2100" i="1" dirty="0" smtClean="0"/>
              <a:t>continuous</a:t>
            </a:r>
            <a:r>
              <a:rPr lang="en-US" sz="2100" dirty="0" smtClean="0"/>
              <a:t> beam injection</a:t>
            </a:r>
            <a:endParaRPr lang="en-US" sz="2100" dirty="0"/>
          </a:p>
        </p:txBody>
      </p:sp>
      <p:sp>
        <p:nvSpPr>
          <p:cNvPr id="24" name="TextBox 23"/>
          <p:cNvSpPr txBox="1"/>
          <p:nvPr/>
        </p:nvSpPr>
        <p:spPr>
          <a:xfrm>
            <a:off x="216978" y="3715773"/>
            <a:ext cx="2043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EBIT acceptance: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033916" y="3496070"/>
                <a:ext cx="1581009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𝑖𝑜𝑛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916" y="3496070"/>
                <a:ext cx="1581009" cy="72750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362813" y="2890660"/>
            <a:ext cx="473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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Describes e-beam &amp; injected ion beam overlap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3326" y="2872035"/>
            <a:ext cx="2302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Geometrical eff.: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4947" y="4658748"/>
            <a:ext cx="232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Ionization probability: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62550" y="3711517"/>
            <a:ext cx="459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Need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igh current,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US" sz="16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&amp; large e-beam radius, r</a:t>
            </a:r>
            <a:r>
              <a:rPr lang="en-US" sz="1600" baseline="-25000" dirty="0" smtClean="0">
                <a:solidFill>
                  <a:schemeClr val="accent3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48224" y="4594992"/>
            <a:ext cx="239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Need high density, j</a:t>
            </a:r>
            <a:r>
              <a:rPr lang="en-US" sz="1600" baseline="-25000" dirty="0" smtClean="0">
                <a:solidFill>
                  <a:schemeClr val="accent3">
                    <a:lumMod val="50000"/>
                  </a:schemeClr>
                </a:solidFill>
              </a:rPr>
              <a:t>e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(imply a small e-radius)</a:t>
            </a:r>
          </a:p>
        </p:txBody>
      </p:sp>
      <p:grpSp>
        <p:nvGrpSpPr>
          <p:cNvPr id="26" name="Group 30"/>
          <p:cNvGrpSpPr>
            <a:grpSpLocks noChangeAspect="1"/>
          </p:cNvGrpSpPr>
          <p:nvPr/>
        </p:nvGrpSpPr>
        <p:grpSpPr>
          <a:xfrm>
            <a:off x="7189638" y="4280826"/>
            <a:ext cx="1717036" cy="1087740"/>
            <a:chOff x="9705001" y="3010975"/>
            <a:chExt cx="2691057" cy="1707501"/>
          </a:xfrm>
        </p:grpSpPr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929272" y="3138776"/>
              <a:ext cx="59852" cy="1515958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0"/>
            <p:cNvSpPr>
              <a:spLocks noEditPoints="1"/>
            </p:cNvSpPr>
            <p:nvPr/>
          </p:nvSpPr>
          <p:spPr bwMode="auto">
            <a:xfrm>
              <a:off x="9959198" y="4650799"/>
              <a:ext cx="2436860" cy="67677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21"/>
            <p:cNvSpPr>
              <a:spLocks noChangeArrowheads="1"/>
            </p:cNvSpPr>
            <p:nvPr/>
          </p:nvSpPr>
          <p:spPr bwMode="auto">
            <a:xfrm>
              <a:off x="9705001" y="3010975"/>
              <a:ext cx="125190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 dirty="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9967748" y="3324544"/>
              <a:ext cx="2323568" cy="879796"/>
            </a:xfrm>
            <a:custGeom>
              <a:avLst/>
              <a:gdLst>
                <a:gd name="T0" fmla="*/ 0 w 1087"/>
                <a:gd name="T1" fmla="*/ 2147483647 h 390"/>
                <a:gd name="T2" fmla="*/ 2147483647 w 1087"/>
                <a:gd name="T3" fmla="*/ 2147483647 h 390"/>
                <a:gd name="T4" fmla="*/ 2147483647 w 1087"/>
                <a:gd name="T5" fmla="*/ 2147483647 h 390"/>
                <a:gd name="T6" fmla="*/ 2147483647 w 1087"/>
                <a:gd name="T7" fmla="*/ 2147483647 h 390"/>
                <a:gd name="T8" fmla="*/ 2147483647 w 1087"/>
                <a:gd name="T9" fmla="*/ 2147483647 h 390"/>
                <a:gd name="T10" fmla="*/ 2147483647 w 1087"/>
                <a:gd name="T11" fmla="*/ 2147483647 h 390"/>
                <a:gd name="T12" fmla="*/ 2147483647 w 1087"/>
                <a:gd name="T13" fmla="*/ 0 h 390"/>
                <a:gd name="T14" fmla="*/ 2147483647 w 1087"/>
                <a:gd name="T15" fmla="*/ 0 h 390"/>
                <a:gd name="T16" fmla="*/ 2147483647 w 1087"/>
                <a:gd name="T17" fmla="*/ 2147483647 h 390"/>
                <a:gd name="T18" fmla="*/ 2147483647 w 1087"/>
                <a:gd name="T19" fmla="*/ 2147483647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7"/>
                <a:gd name="T31" fmla="*/ 0 h 390"/>
                <a:gd name="T32" fmla="*/ 1087 w 1087"/>
                <a:gd name="T33" fmla="*/ 390 h 3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7" h="390">
                  <a:moveTo>
                    <a:pt x="0" y="390"/>
                  </a:moveTo>
                  <a:lnTo>
                    <a:pt x="203" y="390"/>
                  </a:lnTo>
                  <a:lnTo>
                    <a:pt x="203" y="152"/>
                  </a:lnTo>
                  <a:lnTo>
                    <a:pt x="333" y="152"/>
                  </a:lnTo>
                  <a:lnTo>
                    <a:pt x="331" y="281"/>
                  </a:lnTo>
                  <a:lnTo>
                    <a:pt x="802" y="284"/>
                  </a:lnTo>
                  <a:lnTo>
                    <a:pt x="802" y="0"/>
                  </a:lnTo>
                  <a:lnTo>
                    <a:pt x="945" y="0"/>
                  </a:lnTo>
                  <a:lnTo>
                    <a:pt x="945" y="388"/>
                  </a:lnTo>
                  <a:lnTo>
                    <a:pt x="1087" y="388"/>
                  </a:lnTo>
                </a:path>
              </a:pathLst>
            </a:cu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47"/>
            <p:cNvSpPr>
              <a:spLocks noChangeArrowheads="1"/>
            </p:cNvSpPr>
            <p:nvPr/>
          </p:nvSpPr>
          <p:spPr bwMode="auto">
            <a:xfrm>
              <a:off x="10081547" y="3150238"/>
              <a:ext cx="196421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 dirty="0"/>
            </a:p>
          </p:txBody>
        </p:sp>
        <p:sp>
          <p:nvSpPr>
            <p:cNvPr id="42" name="Oval 49"/>
            <p:cNvSpPr>
              <a:spLocks noChangeArrowheads="1"/>
            </p:cNvSpPr>
            <p:nvPr/>
          </p:nvSpPr>
          <p:spPr bwMode="auto">
            <a:xfrm>
              <a:off x="10053253" y="3128440"/>
              <a:ext cx="281306" cy="292737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8"/>
            <p:cNvSpPr>
              <a:spLocks noEditPoints="1"/>
            </p:cNvSpPr>
            <p:nvPr/>
          </p:nvSpPr>
          <p:spPr bwMode="auto">
            <a:xfrm>
              <a:off x="10361066" y="3235538"/>
              <a:ext cx="615628" cy="108283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8"/>
            <p:cNvSpPr>
              <a:spLocks noEditPoints="1"/>
            </p:cNvSpPr>
            <p:nvPr/>
          </p:nvSpPr>
          <p:spPr bwMode="auto">
            <a:xfrm>
              <a:off x="11078333" y="3230978"/>
              <a:ext cx="368598" cy="110857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8"/>
            <p:cNvSpPr>
              <a:spLocks noEditPoints="1"/>
            </p:cNvSpPr>
            <p:nvPr/>
          </p:nvSpPr>
          <p:spPr bwMode="auto">
            <a:xfrm rot="5400000">
              <a:off x="11469969" y="3349303"/>
              <a:ext cx="212846" cy="9181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 rot="10800000">
              <a:off x="11113689" y="3469937"/>
              <a:ext cx="368598" cy="97542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 rot="10800000">
              <a:off x="10389108" y="3475720"/>
              <a:ext cx="615628" cy="108283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7376606" y="5410118"/>
            <a:ext cx="1719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i="1" dirty="0" err="1" smtClean="0">
                <a:solidFill>
                  <a:srgbClr val="000000"/>
                </a:solidFill>
              </a:rPr>
              <a:t>t</a:t>
            </a:r>
            <a:r>
              <a:rPr lang="en-US" sz="1600" i="1" baseline="-25000" dirty="0" err="1" smtClean="0">
                <a:solidFill>
                  <a:srgbClr val="000000"/>
                </a:solidFill>
              </a:rPr>
              <a:t>roundtrip</a:t>
            </a:r>
            <a:r>
              <a:rPr lang="en-US" sz="1600" i="1" baseline="-25000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~ 50 </a:t>
            </a:r>
            <a:r>
              <a:rPr lang="en-US" sz="16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2922" y="5965511"/>
            <a:ext cx="9418278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0"/>
              </a:spcBef>
              <a:spcAft>
                <a:spcPts val="800"/>
              </a:spcAft>
              <a:buFont typeface="Wingdings 3" pitchFamily="18" charset="2"/>
              <a:buChar char=""/>
            </a:pPr>
            <a:r>
              <a:rPr lang="en-US" sz="1600" dirty="0" smtClean="0">
                <a:solidFill>
                  <a:srgbClr val="FF0000"/>
                </a:solidFill>
              </a:rPr>
              <a:t>The acceptance and </a:t>
            </a:r>
            <a:r>
              <a:rPr lang="en-US" sz="1600" dirty="0">
                <a:solidFill>
                  <a:srgbClr val="FF0000"/>
                </a:solidFill>
              </a:rPr>
              <a:t>the ionization probability have opposite </a:t>
            </a:r>
            <a:r>
              <a:rPr lang="en-US" sz="1600" dirty="0" smtClean="0">
                <a:solidFill>
                  <a:srgbClr val="FF0000"/>
                </a:solidFill>
              </a:rPr>
              <a:t>requirements!</a:t>
            </a:r>
            <a:endParaRPr lang="en-US" sz="1600" dirty="0">
              <a:solidFill>
                <a:srgbClr val="FF0000"/>
              </a:solidFill>
            </a:endParaRPr>
          </a:p>
          <a:p>
            <a:pPr marL="228600" indent="-228600">
              <a:spcBef>
                <a:spcPts val="0"/>
              </a:spcBef>
              <a:spcAft>
                <a:spcPts val="800"/>
              </a:spcAft>
              <a:buFont typeface="Wingdings 3" pitchFamily="18" charset="2"/>
              <a:buChar char=""/>
            </a:pPr>
            <a:r>
              <a:rPr lang="en-US" sz="1600" dirty="0" smtClean="0">
                <a:solidFill>
                  <a:srgbClr val="FF0000"/>
                </a:solidFill>
              </a:rPr>
              <a:t>To reach high capture efficiencies, need both: high e-beam current AND high-current density!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63201" y="1061873"/>
            <a:ext cx="85703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(5% instead of 10% in efficiency, make a difference between one or two days of data taking of the users)</a:t>
            </a:r>
            <a:endParaRPr lang="en-US" sz="1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974454" y="2759712"/>
                <a:ext cx="2331107" cy="549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𝑔𝑒𝑜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1 ,       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e>
                              <m:f>
                                <m:fPr>
                                  <m:type m:val="lin"/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454" y="2759712"/>
                <a:ext cx="2331107" cy="549253"/>
              </a:xfrm>
              <a:prstGeom prst="rect">
                <a:avLst/>
              </a:prstGeom>
              <a:blipFill rotWithShape="0">
                <a:blip r:embed="rId3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16252" y="4589176"/>
                <a:ext cx="2502095" cy="464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1→2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252" y="4589176"/>
                <a:ext cx="2502095" cy="4644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025957" y="830688"/>
                <a:ext cx="2038828" cy="266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𝑐𝑎𝑝𝑡𝑢𝑟𝑒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𝑔𝑒𝑜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1→2</m:t>
                          </m:r>
                        </m:sub>
                      </m:sSub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957" y="830688"/>
                <a:ext cx="2038828" cy="266227"/>
              </a:xfrm>
              <a:prstGeom prst="rect">
                <a:avLst/>
              </a:prstGeom>
              <a:blipFill rotWithShape="0">
                <a:blip r:embed="rId5"/>
                <a:stretch>
                  <a:fillRect l="-119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31253" y="1317090"/>
            <a:ext cx="9394169" cy="1231562"/>
            <a:chOff x="131253" y="983715"/>
            <a:chExt cx="9394169" cy="1231562"/>
          </a:xfrm>
        </p:grpSpPr>
        <p:sp>
          <p:nvSpPr>
            <p:cNvPr id="10" name="TextBox 9"/>
            <p:cNvSpPr txBox="1"/>
            <p:nvPr/>
          </p:nvSpPr>
          <p:spPr>
            <a:xfrm>
              <a:off x="134165" y="1306150"/>
              <a:ext cx="7867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smtClean="0">
                  <a:solidFill>
                    <a:schemeClr val="tx1"/>
                  </a:solidFill>
                </a:rPr>
                <a:t>Beam </a:t>
              </a:r>
              <a:r>
                <a:rPr lang="en-US" sz="1600" u="sng" dirty="0" err="1">
                  <a:solidFill>
                    <a:schemeClr val="tx1"/>
                  </a:solidFill>
                </a:rPr>
                <a:t>e</a:t>
              </a:r>
              <a:r>
                <a:rPr lang="en-US" sz="1600" u="sng" dirty="0" err="1" smtClean="0">
                  <a:solidFill>
                    <a:schemeClr val="tx1"/>
                  </a:solidFill>
                </a:rPr>
                <a:t>mittance</a:t>
              </a:r>
              <a:r>
                <a:rPr lang="en-US" sz="1600" dirty="0" smtClean="0">
                  <a:solidFill>
                    <a:schemeClr val="tx1"/>
                  </a:solidFill>
                </a:rPr>
                <a:t>: Area in phase-space of the ensemble of beam particles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365449" y="1126818"/>
              <a:ext cx="2015636" cy="1088459"/>
              <a:chOff x="8996054" y="688016"/>
              <a:chExt cx="2880229" cy="269340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115549" y="1183164"/>
                <a:ext cx="752475" cy="1558409"/>
              </a:xfrm>
              <a:prstGeom prst="ellipse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2881800">
                <a:off x="10075788" y="1313349"/>
                <a:ext cx="800762" cy="1298042"/>
              </a:xfrm>
              <a:prstGeom prst="ellipse">
                <a:avLst/>
              </a:prstGeom>
              <a:solidFill>
                <a:srgbClr val="FF0000">
                  <a:alpha val="45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9515475" y="1085675"/>
                <a:ext cx="0" cy="18239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9515475" y="2909605"/>
                <a:ext cx="195262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1468097" y="2543666"/>
                <a:ext cx="408186" cy="837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</a:rPr>
                  <a:t>x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996054" y="688016"/>
                <a:ext cx="506680" cy="837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tx1"/>
                    </a:solidFill>
                  </a:rPr>
                  <a:t>v</a:t>
                </a:r>
                <a:r>
                  <a:rPr lang="en-US" sz="1600" baseline="-25000" dirty="0" err="1" smtClean="0">
                    <a:solidFill>
                      <a:schemeClr val="tx1"/>
                    </a:solidFill>
                  </a:rPr>
                  <a:t>x</a:t>
                </a:r>
                <a:endParaRPr lang="en-US" sz="1600" baseline="-25000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31253" y="1638680"/>
              <a:ext cx="8120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smtClean="0">
                  <a:solidFill>
                    <a:schemeClr val="tx1"/>
                  </a:solidFill>
                </a:rPr>
                <a:t>Acceptance</a:t>
              </a:r>
              <a:r>
                <a:rPr lang="en-US" sz="1600" dirty="0" smtClean="0">
                  <a:solidFill>
                    <a:schemeClr val="tx1"/>
                  </a:solidFill>
                </a:rPr>
                <a:t>: </a:t>
              </a:r>
              <a:r>
                <a:rPr lang="en-US" sz="1600" dirty="0">
                  <a:solidFill>
                    <a:schemeClr val="tx1"/>
                  </a:solidFill>
                </a:rPr>
                <a:t>P</a:t>
              </a:r>
              <a:r>
                <a:rPr lang="en-US" sz="1600" dirty="0" smtClean="0">
                  <a:solidFill>
                    <a:schemeClr val="tx1"/>
                  </a:solidFill>
                </a:rPr>
                <a:t>hase-space area of an ensemble of particles a device can accept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8058425" y="1257536"/>
              <a:ext cx="228588" cy="2104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8675021" y="1243070"/>
              <a:ext cx="340777" cy="1559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7747537" y="983715"/>
                  <a:ext cx="37843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7537" y="983715"/>
                  <a:ext cx="378437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8937457" y="1024774"/>
                  <a:ext cx="3515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7457" y="1024774"/>
                  <a:ext cx="351506" cy="3385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/>
            <p:cNvCxnSpPr>
              <a:stCxn id="56" idx="1"/>
            </p:cNvCxnSpPr>
            <p:nvPr/>
          </p:nvCxnSpPr>
          <p:spPr>
            <a:xfrm flipH="1" flipV="1">
              <a:off x="8437361" y="1568711"/>
              <a:ext cx="285534" cy="215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722895" y="1629892"/>
              <a:ext cx="802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Capture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9050" y="6959798"/>
            <a:ext cx="9745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EBIT beam acceptance: F. </a:t>
            </a:r>
            <a:r>
              <a:rPr lang="en-US" sz="1400" dirty="0" err="1" smtClean="0">
                <a:solidFill>
                  <a:schemeClr val="tx1"/>
                </a:solidFill>
              </a:rPr>
              <a:t>Wenander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i="1" dirty="0" smtClean="0">
                <a:solidFill>
                  <a:schemeClr val="tx1"/>
                </a:solidFill>
              </a:rPr>
              <a:t>et al. </a:t>
            </a:r>
            <a:r>
              <a:rPr lang="en-US" sz="1400" dirty="0" smtClean="0">
                <a:solidFill>
                  <a:schemeClr val="tx1"/>
                </a:solidFill>
              </a:rPr>
              <a:t>, REX-EBIS, Design &amp; Simulations, CERN 1999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0775" y="794891"/>
            <a:ext cx="2981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chemeClr val="tx1"/>
                </a:solidFill>
              </a:rPr>
              <a:t>Total capture efficiency:</a:t>
            </a:r>
          </a:p>
        </p:txBody>
      </p:sp>
      <p:sp>
        <p:nvSpPr>
          <p:cNvPr id="5" name="Rectangle 4"/>
          <p:cNvSpPr/>
          <p:nvPr/>
        </p:nvSpPr>
        <p:spPr>
          <a:xfrm>
            <a:off x="2343149" y="714375"/>
            <a:ext cx="4905375" cy="533400"/>
          </a:xfrm>
          <a:prstGeom prst="rect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7889356" y="6826101"/>
            <a:ext cx="1658679" cy="467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609751" y="738953"/>
            <a:ext cx="6426340" cy="10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225425">
              <a:spcBef>
                <a:spcPts val="0"/>
              </a:spcBef>
              <a:spcAft>
                <a:spcPts val="800"/>
              </a:spcAft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Typical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ion beam 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emittance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&lt; 3 </a:t>
            </a:r>
            <a:r>
              <a:rPr lang="en-US" sz="1600" dirty="0">
                <a:solidFill>
                  <a:schemeClr val="tx1"/>
                </a:solidFill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mm 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mrad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(95%, 30 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keV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pPr marL="0" lvl="1" indent="225425">
              <a:spcBef>
                <a:spcPts val="0"/>
              </a:spcBef>
              <a:spcAft>
                <a:spcPts val="800"/>
              </a:spcAft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Assuming a perfect overlap between the ion and electron beams</a:t>
            </a:r>
          </a:p>
          <a:p>
            <a:pPr marL="0" lvl="1" indent="225425">
              <a:spcBef>
                <a:spcPts val="0"/>
              </a:spcBef>
              <a:spcAft>
                <a:spcPts val="800"/>
              </a:spcAft>
              <a:buFont typeface="Wingdings 3" pitchFamily="18" charset="2"/>
              <a:buChar char=""/>
            </a:pPr>
            <a:r>
              <a:rPr lang="en-US" sz="1600" b="1" dirty="0" smtClean="0">
                <a:solidFill>
                  <a:schemeClr val="tx1"/>
                </a:solidFill>
                <a:sym typeface="Wingdings" pitchFamily="2" charset="2"/>
              </a:rPr>
              <a:t>Acceptance &gt; </a:t>
            </a:r>
            <a:r>
              <a:rPr lang="en-US" sz="1600" b="1" dirty="0" err="1" smtClean="0">
                <a:solidFill>
                  <a:schemeClr val="tx1"/>
                </a:solidFill>
                <a:sym typeface="Wingdings" pitchFamily="2" charset="2"/>
              </a:rPr>
              <a:t>Emittance</a:t>
            </a:r>
            <a:r>
              <a:rPr lang="en-US" sz="1600" b="1" dirty="0" smtClean="0">
                <a:solidFill>
                  <a:schemeClr val="tx1"/>
                </a:solidFill>
                <a:sym typeface="Wingdings" pitchFamily="2" charset="2"/>
              </a:rPr>
              <a:t>  Geometrical Eff. ~1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13492"/>
          </a:xfrm>
        </p:spPr>
        <p:txBody>
          <a:bodyPr/>
          <a:lstStyle/>
          <a:p>
            <a:r>
              <a:rPr lang="en-US" dirty="0" smtClean="0"/>
              <a:t>Simplified model… </a:t>
            </a:r>
            <a:endParaRPr lang="en-US" dirty="0"/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1547632" y="2440925"/>
            <a:ext cx="6033844" cy="4754670"/>
            <a:chOff x="1657067" y="2967038"/>
            <a:chExt cx="5398437" cy="4253968"/>
          </a:xfrm>
        </p:grpSpPr>
        <p:graphicFrame>
          <p:nvGraphicFramePr>
            <p:cNvPr id="194565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7586386"/>
                </p:ext>
              </p:extLst>
            </p:nvPr>
          </p:nvGraphicFramePr>
          <p:xfrm>
            <a:off x="1657067" y="2967038"/>
            <a:ext cx="5398437" cy="4253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00" name="Graph" r:id="rId4" imgW="4023360" imgH="3108960" progId="Origin50.Graph">
                    <p:embed/>
                  </p:oleObj>
                </mc:Choice>
                <mc:Fallback>
                  <p:oleObj name="Graph" r:id="rId4" imgW="4023360" imgH="3108960" progId="Origin50.Graph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7067" y="2967038"/>
                          <a:ext cx="5398437" cy="4253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Rectangle 41"/>
            <p:cNvSpPr/>
            <p:nvPr/>
          </p:nvSpPr>
          <p:spPr>
            <a:xfrm>
              <a:off x="3757573" y="5674231"/>
              <a:ext cx="2619128" cy="5231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00" b="1" dirty="0" smtClean="0">
                  <a:solidFill>
                    <a:srgbClr val="FF0000"/>
                  </a:solidFill>
                </a:rPr>
                <a:t>Where is the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ReA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EBIT ???</a:t>
              </a:r>
            </a:p>
            <a:p>
              <a:pPr lvl="0"/>
              <a:r>
                <a:rPr lang="en-US" sz="1600" b="1" dirty="0" smtClean="0">
                  <a:solidFill>
                    <a:srgbClr val="FF0000"/>
                  </a:solidFill>
                </a:rPr>
                <a:t>… in the next slides… </a:t>
              </a:r>
              <a:endParaRPr lang="en-US" sz="1600" baseline="30000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3265213" y="4810013"/>
              <a:ext cx="363264" cy="1177154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2841808" y="5731184"/>
              <a:ext cx="796458" cy="255983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2744766" y="5998706"/>
              <a:ext cx="865520" cy="27513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2506543" y="2254246"/>
            <a:ext cx="45881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800"/>
              </a:spcAft>
            </a:pPr>
            <a:r>
              <a:rPr lang="en-US" sz="1600" b="1" dirty="0" smtClean="0">
                <a:solidFill>
                  <a:schemeClr val="tx1"/>
                </a:solidFill>
                <a:sym typeface="Wingdings" pitchFamily="2" charset="2"/>
              </a:rPr>
              <a:t>Total efficiency vs. e-beam current density</a:t>
            </a:r>
            <a:endParaRPr lang="en-US" sz="1600" b="1" dirty="0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010172" y="772385"/>
            <a:ext cx="2015636" cy="1088459"/>
            <a:chOff x="8996054" y="688016"/>
            <a:chExt cx="2880229" cy="2693406"/>
          </a:xfrm>
        </p:grpSpPr>
        <p:sp>
          <p:nvSpPr>
            <p:cNvPr id="57" name="Oval 56"/>
            <p:cNvSpPr/>
            <p:nvPr/>
          </p:nvSpPr>
          <p:spPr>
            <a:xfrm>
              <a:off x="10115549" y="1183164"/>
              <a:ext cx="752475" cy="1558409"/>
            </a:xfrm>
            <a:prstGeom prst="ellips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2881800">
              <a:off x="10227342" y="1716108"/>
              <a:ext cx="535732" cy="530531"/>
            </a:xfrm>
            <a:prstGeom prst="ellips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9515475" y="1085675"/>
              <a:ext cx="0" cy="18239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9515475" y="2909605"/>
              <a:ext cx="1952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1468097" y="2543666"/>
              <a:ext cx="408186" cy="837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996054" y="688016"/>
              <a:ext cx="506680" cy="837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/>
                  </a:solidFill>
                </a:rPr>
                <a:t>v</a:t>
              </a:r>
              <a:r>
                <a:rPr lang="en-US" sz="1600" baseline="-25000" dirty="0" err="1" smtClean="0">
                  <a:solidFill>
                    <a:schemeClr val="tx1"/>
                  </a:solidFill>
                </a:rPr>
                <a:t>x</a:t>
              </a:r>
              <a:endParaRPr lang="en-US" sz="1600" baseline="-25000" dirty="0" smtClean="0">
                <a:solidFill>
                  <a:schemeClr val="tx1"/>
                </a:solidFill>
              </a:endParaRPr>
            </a:p>
          </p:txBody>
        </p:sp>
      </p:grpSp>
      <p:cxnSp>
        <p:nvCxnSpPr>
          <p:cNvPr id="64" name="Straight Arrow Connector 63"/>
          <p:cNvCxnSpPr/>
          <p:nvPr/>
        </p:nvCxnSpPr>
        <p:spPr>
          <a:xfrm>
            <a:off x="7703148" y="903103"/>
            <a:ext cx="228588" cy="210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8091240" y="1080659"/>
            <a:ext cx="340777" cy="155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92260" y="629282"/>
                <a:ext cx="3784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260" y="629282"/>
                <a:ext cx="378437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8393917" y="851212"/>
                <a:ext cx="35150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917" y="851212"/>
                <a:ext cx="351506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3552165" y="3980518"/>
            <a:ext cx="36392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Total Eff. ~ Ionization probability   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295776" y="4403327"/>
                <a:ext cx="2018438" cy="464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 1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6" y="4403327"/>
                <a:ext cx="2018438" cy="46448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3408621"/>
            <a:ext cx="6648450" cy="413492"/>
          </a:xfrm>
        </p:spPr>
        <p:txBody>
          <a:bodyPr/>
          <a:lstStyle/>
          <a:p>
            <a:r>
              <a:rPr lang="en-US" dirty="0" smtClean="0"/>
              <a:t>Commissioning results</a:t>
            </a:r>
            <a:endParaRPr lang="en-US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 flipV="1">
            <a:off x="0" y="4763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 flipV="1">
            <a:off x="0" y="6757988"/>
            <a:ext cx="9601200" cy="549275"/>
          </a:xfrm>
          <a:prstGeom prst="rect">
            <a:avLst/>
          </a:prstGeom>
          <a:solidFill>
            <a:srgbClr val="E6E6DB"/>
          </a:solidFill>
          <a:ln w="9525">
            <a:noFill/>
            <a:miter lim="800000"/>
            <a:headEnd/>
            <a:tailEnd/>
          </a:ln>
          <a:effectLst/>
        </p:spPr>
        <p:txBody>
          <a:bodyPr lIns="91391" tIns="45695" rIns="91391" bIns="45695" anchor="ctr">
            <a:sp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281"/>
            <a:ext cx="9601200" cy="372904"/>
          </a:xfrm>
        </p:spPr>
        <p:txBody>
          <a:bodyPr/>
          <a:lstStyle/>
          <a:p>
            <a:r>
              <a:rPr lang="en-US" sz="2400" dirty="0" smtClean="0"/>
              <a:t>Three research areas we focus on to improve performance…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10" y="1286051"/>
            <a:ext cx="5161313" cy="485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7472" y="736028"/>
            <a:ext cx="7866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Papyrus" panose="03070502060502030205" pitchFamily="66" charset="0"/>
              </a:rPr>
              <a:t>Charge Breeding Efficiency (Capture &amp; Breeding Time)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4190" y="6315761"/>
            <a:ext cx="31470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Papyrus" panose="03070502060502030205" pitchFamily="66" charset="0"/>
              </a:rPr>
              <a:t>Beam Purity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Papyrus" panose="03070502060502030205" pitchFamily="66" charset="0"/>
              </a:rPr>
              <a:t>(No Contamination 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5761"/>
            <a:ext cx="354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Papyrus" panose="03070502060502030205" pitchFamily="66" charset="0"/>
              </a:rPr>
              <a:t>Optimize the Width of the Extracted Ion Pulses</a:t>
            </a:r>
          </a:p>
        </p:txBody>
      </p:sp>
    </p:spTree>
    <p:extLst>
      <p:ext uri="{BB962C8B-B14F-4D97-AF65-F5344CB8AC3E}">
        <p14:creationId xmlns:p14="http://schemas.microsoft.com/office/powerpoint/2010/main" val="27259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3862"/>
          </a:xfrm>
        </p:spPr>
        <p:txBody>
          <a:bodyPr/>
          <a:lstStyle/>
          <a:p>
            <a:r>
              <a:rPr lang="en-US" dirty="0" smtClean="0"/>
              <a:t>Measured charge breeding efficiency</a:t>
            </a:r>
          </a:p>
        </p:txBody>
      </p:sp>
      <p:pic>
        <p:nvPicPr>
          <p:cNvPr id="133126" name="Picture 6" descr="C:\Documents and Settings\All\My Documents\Talks\ICIS13\Talk\CB_Eff_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80720" y="826179"/>
            <a:ext cx="5452183" cy="710534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966956" y="2818025"/>
            <a:ext cx="2754558" cy="10336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With careful optimization: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Up to 6% for K</a:t>
            </a:r>
            <a:r>
              <a:rPr lang="en-US" sz="1600" baseline="30000" dirty="0" smtClean="0">
                <a:solidFill>
                  <a:srgbClr val="FF0000"/>
                </a:solidFill>
              </a:rPr>
              <a:t>15+</a:t>
            </a:r>
          </a:p>
          <a:p>
            <a:pPr algn="ctr"/>
            <a:endParaRPr lang="en-US" sz="1600" baseline="300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Capture eff.: ~30%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73834" y="3278646"/>
            <a:ext cx="2421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apture efficiency: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3559" y="1989867"/>
            <a:ext cx="3791341" cy="1323439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Field </a:t>
            </a:r>
            <a:r>
              <a:rPr lang="en-US" sz="1400" b="1" dirty="0" err="1" smtClean="0">
                <a:solidFill>
                  <a:schemeClr val="tx1"/>
                </a:solidFill>
              </a:rPr>
              <a:t>config</a:t>
            </a:r>
            <a:r>
              <a:rPr lang="en-US" sz="1400" b="1" dirty="0" smtClean="0">
                <a:solidFill>
                  <a:schemeClr val="tx1"/>
                </a:solidFill>
              </a:rPr>
              <a:t>.: 4T (H-coils)–2T (sol.)</a:t>
            </a:r>
          </a:p>
          <a:p>
            <a:pPr>
              <a:spcAft>
                <a:spcPts val="4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Electron-beam current: 750 </a:t>
            </a:r>
            <a:r>
              <a:rPr lang="en-US" sz="1400" b="1" dirty="0" err="1" smtClean="0">
                <a:solidFill>
                  <a:schemeClr val="tx1"/>
                </a:solidFill>
              </a:rPr>
              <a:t>mA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Electron-beam energy: 15.5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Accumulation/Breeding time ~100 </a:t>
            </a:r>
            <a:r>
              <a:rPr lang="en-US" sz="1400" dirty="0" err="1" smtClean="0">
                <a:solidFill>
                  <a:schemeClr val="tx1"/>
                </a:solidFill>
              </a:rPr>
              <a:t>ms</a:t>
            </a:r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512586" y="2452635"/>
            <a:ext cx="147485" cy="9645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142933" y="3426316"/>
            <a:ext cx="73930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30000" dirty="0">
                <a:solidFill>
                  <a:srgbClr val="FF0000"/>
                </a:solidFill>
              </a:rPr>
              <a:t>15+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781" y="820899"/>
            <a:ext cx="8263108" cy="65159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Efficiency in single charge states of injected </a:t>
            </a:r>
            <a:r>
              <a:rPr lang="en-US" sz="1800" b="1" baseline="30000" dirty="0" smtClean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39</a:t>
            </a:r>
            <a:r>
              <a:rPr lang="en-US" sz="1800" b="1" dirty="0" smtClean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K stable-isotope beams</a:t>
            </a:r>
          </a:p>
          <a:p>
            <a:pPr marL="228600" lvl="1" indent="0"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Measured with a Faraday cup </a:t>
            </a:r>
            <a:r>
              <a:rPr lang="en-US" sz="1800" dirty="0" smtClean="0">
                <a:solidFill>
                  <a:schemeClr val="tx1"/>
                </a:solidFill>
              </a:rPr>
              <a:t>after Q/A separator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9178" y="4524424"/>
            <a:ext cx="278331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Does it make sense ?</a:t>
            </a:r>
          </a:p>
        </p:txBody>
      </p:sp>
      <p:sp>
        <p:nvSpPr>
          <p:cNvPr id="2" name="Down Arrow 1"/>
          <p:cNvSpPr/>
          <p:nvPr/>
        </p:nvSpPr>
        <p:spPr>
          <a:xfrm>
            <a:off x="8222541" y="3994483"/>
            <a:ext cx="355978" cy="43409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2750"/>
          </a:xfrm>
        </p:spPr>
        <p:txBody>
          <a:bodyPr/>
          <a:lstStyle/>
          <a:p>
            <a:r>
              <a:rPr lang="en-US" dirty="0" err="1" smtClean="0"/>
              <a:t>ReA</a:t>
            </a:r>
            <a:r>
              <a:rPr lang="en-US" dirty="0" smtClean="0"/>
              <a:t>: </a:t>
            </a:r>
            <a:r>
              <a:rPr lang="en-US" dirty="0" err="1" smtClean="0"/>
              <a:t>Reaccelerator</a:t>
            </a:r>
            <a:r>
              <a:rPr lang="en-US" dirty="0" smtClean="0"/>
              <a:t> of rare isotopes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24850" y="6877050"/>
            <a:ext cx="1181100" cy="37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305" y="1950210"/>
            <a:ext cx="7203733" cy="525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0"/>
          <p:cNvSpPr txBox="1">
            <a:spLocks noChangeArrowheads="1"/>
          </p:cNvSpPr>
          <p:nvPr/>
        </p:nvSpPr>
        <p:spPr bwMode="auto">
          <a:xfrm>
            <a:off x="7542926" y="3737105"/>
            <a:ext cx="1854979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ReA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post-accelerator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143624" y="3248025"/>
            <a:ext cx="1628775" cy="847725"/>
          </a:xfrm>
          <a:custGeom>
            <a:avLst/>
            <a:gdLst>
              <a:gd name="connsiteX0" fmla="*/ 0 w 2600325"/>
              <a:gd name="connsiteY0" fmla="*/ 1600200 h 1847850"/>
              <a:gd name="connsiteX1" fmla="*/ 1428750 w 2600325"/>
              <a:gd name="connsiteY1" fmla="*/ 1000125 h 1847850"/>
              <a:gd name="connsiteX2" fmla="*/ 952500 w 2600325"/>
              <a:gd name="connsiteY2" fmla="*/ 371475 h 1847850"/>
              <a:gd name="connsiteX3" fmla="*/ 1981200 w 2600325"/>
              <a:gd name="connsiteY3" fmla="*/ 0 h 1847850"/>
              <a:gd name="connsiteX4" fmla="*/ 2600325 w 2600325"/>
              <a:gd name="connsiteY4" fmla="*/ 876300 h 1847850"/>
              <a:gd name="connsiteX5" fmla="*/ 190500 w 2600325"/>
              <a:gd name="connsiteY5" fmla="*/ 1847850 h 1847850"/>
              <a:gd name="connsiteX6" fmla="*/ 0 w 2600325"/>
              <a:gd name="connsiteY6" fmla="*/ 1600200 h 1847850"/>
              <a:gd name="connsiteX0" fmla="*/ 0 w 2600325"/>
              <a:gd name="connsiteY0" fmla="*/ 1600200 h 1847850"/>
              <a:gd name="connsiteX1" fmla="*/ 1428750 w 2600325"/>
              <a:gd name="connsiteY1" fmla="*/ 1000125 h 1847850"/>
              <a:gd name="connsiteX2" fmla="*/ 952500 w 2600325"/>
              <a:gd name="connsiteY2" fmla="*/ 371475 h 1847850"/>
              <a:gd name="connsiteX3" fmla="*/ 1981200 w 2600325"/>
              <a:gd name="connsiteY3" fmla="*/ 0 h 1847850"/>
              <a:gd name="connsiteX4" fmla="*/ 2600325 w 2600325"/>
              <a:gd name="connsiteY4" fmla="*/ 847725 h 1847850"/>
              <a:gd name="connsiteX5" fmla="*/ 190500 w 2600325"/>
              <a:gd name="connsiteY5" fmla="*/ 1847850 h 1847850"/>
              <a:gd name="connsiteX6" fmla="*/ 0 w 2600325"/>
              <a:gd name="connsiteY6" fmla="*/ 1600200 h 1847850"/>
              <a:gd name="connsiteX0" fmla="*/ 0 w 2590800"/>
              <a:gd name="connsiteY0" fmla="*/ 1600200 h 1847850"/>
              <a:gd name="connsiteX1" fmla="*/ 1428750 w 2590800"/>
              <a:gd name="connsiteY1" fmla="*/ 1000125 h 1847850"/>
              <a:gd name="connsiteX2" fmla="*/ 952500 w 2590800"/>
              <a:gd name="connsiteY2" fmla="*/ 371475 h 1847850"/>
              <a:gd name="connsiteX3" fmla="*/ 1981200 w 2590800"/>
              <a:gd name="connsiteY3" fmla="*/ 0 h 1847850"/>
              <a:gd name="connsiteX4" fmla="*/ 2590800 w 2590800"/>
              <a:gd name="connsiteY4" fmla="*/ 866775 h 1847850"/>
              <a:gd name="connsiteX5" fmla="*/ 190500 w 2590800"/>
              <a:gd name="connsiteY5" fmla="*/ 1847850 h 1847850"/>
              <a:gd name="connsiteX6" fmla="*/ 0 w 2590800"/>
              <a:gd name="connsiteY6" fmla="*/ 1600200 h 1847850"/>
              <a:gd name="connsiteX0" fmla="*/ 0 w 2590800"/>
              <a:gd name="connsiteY0" fmla="*/ 1600200 h 1847850"/>
              <a:gd name="connsiteX1" fmla="*/ 1428750 w 2590800"/>
              <a:gd name="connsiteY1" fmla="*/ 1000125 h 1847850"/>
              <a:gd name="connsiteX2" fmla="*/ 1981200 w 2590800"/>
              <a:gd name="connsiteY2" fmla="*/ 0 h 1847850"/>
              <a:gd name="connsiteX3" fmla="*/ 2590800 w 2590800"/>
              <a:gd name="connsiteY3" fmla="*/ 866775 h 1847850"/>
              <a:gd name="connsiteX4" fmla="*/ 190500 w 2590800"/>
              <a:gd name="connsiteY4" fmla="*/ 1847850 h 1847850"/>
              <a:gd name="connsiteX5" fmla="*/ 0 w 2590800"/>
              <a:gd name="connsiteY5" fmla="*/ 1600200 h 1847850"/>
              <a:gd name="connsiteX0" fmla="*/ 0 w 2590800"/>
              <a:gd name="connsiteY0" fmla="*/ 733425 h 981075"/>
              <a:gd name="connsiteX1" fmla="*/ 1428750 w 2590800"/>
              <a:gd name="connsiteY1" fmla="*/ 133350 h 981075"/>
              <a:gd name="connsiteX2" fmla="*/ 2590800 w 2590800"/>
              <a:gd name="connsiteY2" fmla="*/ 0 h 981075"/>
              <a:gd name="connsiteX3" fmla="*/ 190500 w 2590800"/>
              <a:gd name="connsiteY3" fmla="*/ 981075 h 981075"/>
              <a:gd name="connsiteX4" fmla="*/ 0 w 2590800"/>
              <a:gd name="connsiteY4" fmla="*/ 733425 h 981075"/>
              <a:gd name="connsiteX0" fmla="*/ 0 w 1628775"/>
              <a:gd name="connsiteY0" fmla="*/ 600075 h 847725"/>
              <a:gd name="connsiteX1" fmla="*/ 1428750 w 1628775"/>
              <a:gd name="connsiteY1" fmla="*/ 0 h 847725"/>
              <a:gd name="connsiteX2" fmla="*/ 1628775 w 1628775"/>
              <a:gd name="connsiteY2" fmla="*/ 276225 h 847725"/>
              <a:gd name="connsiteX3" fmla="*/ 190500 w 1628775"/>
              <a:gd name="connsiteY3" fmla="*/ 847725 h 847725"/>
              <a:gd name="connsiteX4" fmla="*/ 0 w 1628775"/>
              <a:gd name="connsiteY4" fmla="*/ 600075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847725">
                <a:moveTo>
                  <a:pt x="0" y="600075"/>
                </a:moveTo>
                <a:lnTo>
                  <a:pt x="1428750" y="0"/>
                </a:lnTo>
                <a:lnTo>
                  <a:pt x="1628775" y="276225"/>
                </a:lnTo>
                <a:lnTo>
                  <a:pt x="190500" y="847725"/>
                </a:lnTo>
                <a:lnTo>
                  <a:pt x="0" y="600075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91000" y="2600325"/>
            <a:ext cx="2486025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62075" y="2524125"/>
            <a:ext cx="2571750" cy="2305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194841">
            <a:off x="4848224" y="4152898"/>
            <a:ext cx="1257300" cy="828675"/>
          </a:xfrm>
          <a:custGeom>
            <a:avLst/>
            <a:gdLst>
              <a:gd name="connsiteX0" fmla="*/ 0 w 2600325"/>
              <a:gd name="connsiteY0" fmla="*/ 1600200 h 1847850"/>
              <a:gd name="connsiteX1" fmla="*/ 1428750 w 2600325"/>
              <a:gd name="connsiteY1" fmla="*/ 1000125 h 1847850"/>
              <a:gd name="connsiteX2" fmla="*/ 952500 w 2600325"/>
              <a:gd name="connsiteY2" fmla="*/ 371475 h 1847850"/>
              <a:gd name="connsiteX3" fmla="*/ 1981200 w 2600325"/>
              <a:gd name="connsiteY3" fmla="*/ 0 h 1847850"/>
              <a:gd name="connsiteX4" fmla="*/ 2600325 w 2600325"/>
              <a:gd name="connsiteY4" fmla="*/ 876300 h 1847850"/>
              <a:gd name="connsiteX5" fmla="*/ 190500 w 2600325"/>
              <a:gd name="connsiteY5" fmla="*/ 1847850 h 1847850"/>
              <a:gd name="connsiteX6" fmla="*/ 0 w 2600325"/>
              <a:gd name="connsiteY6" fmla="*/ 1600200 h 1847850"/>
              <a:gd name="connsiteX0" fmla="*/ 0 w 2600325"/>
              <a:gd name="connsiteY0" fmla="*/ 1600200 h 1847850"/>
              <a:gd name="connsiteX1" fmla="*/ 1428750 w 2600325"/>
              <a:gd name="connsiteY1" fmla="*/ 1000125 h 1847850"/>
              <a:gd name="connsiteX2" fmla="*/ 952500 w 2600325"/>
              <a:gd name="connsiteY2" fmla="*/ 371475 h 1847850"/>
              <a:gd name="connsiteX3" fmla="*/ 1981200 w 2600325"/>
              <a:gd name="connsiteY3" fmla="*/ 0 h 1847850"/>
              <a:gd name="connsiteX4" fmla="*/ 2600325 w 2600325"/>
              <a:gd name="connsiteY4" fmla="*/ 847725 h 1847850"/>
              <a:gd name="connsiteX5" fmla="*/ 190500 w 2600325"/>
              <a:gd name="connsiteY5" fmla="*/ 1847850 h 1847850"/>
              <a:gd name="connsiteX6" fmla="*/ 0 w 2600325"/>
              <a:gd name="connsiteY6" fmla="*/ 1600200 h 1847850"/>
              <a:gd name="connsiteX0" fmla="*/ 0 w 2590800"/>
              <a:gd name="connsiteY0" fmla="*/ 1600200 h 1847850"/>
              <a:gd name="connsiteX1" fmla="*/ 1428750 w 2590800"/>
              <a:gd name="connsiteY1" fmla="*/ 1000125 h 1847850"/>
              <a:gd name="connsiteX2" fmla="*/ 952500 w 2590800"/>
              <a:gd name="connsiteY2" fmla="*/ 371475 h 1847850"/>
              <a:gd name="connsiteX3" fmla="*/ 1981200 w 2590800"/>
              <a:gd name="connsiteY3" fmla="*/ 0 h 1847850"/>
              <a:gd name="connsiteX4" fmla="*/ 2590800 w 2590800"/>
              <a:gd name="connsiteY4" fmla="*/ 866775 h 1847850"/>
              <a:gd name="connsiteX5" fmla="*/ 190500 w 2590800"/>
              <a:gd name="connsiteY5" fmla="*/ 1847850 h 1847850"/>
              <a:gd name="connsiteX6" fmla="*/ 0 w 2590800"/>
              <a:gd name="connsiteY6" fmla="*/ 1600200 h 1847850"/>
              <a:gd name="connsiteX0" fmla="*/ 0 w 2590800"/>
              <a:gd name="connsiteY0" fmla="*/ 1600200 h 1847850"/>
              <a:gd name="connsiteX1" fmla="*/ 1428750 w 2590800"/>
              <a:gd name="connsiteY1" fmla="*/ 1000125 h 1847850"/>
              <a:gd name="connsiteX2" fmla="*/ 1981200 w 2590800"/>
              <a:gd name="connsiteY2" fmla="*/ 0 h 1847850"/>
              <a:gd name="connsiteX3" fmla="*/ 2590800 w 2590800"/>
              <a:gd name="connsiteY3" fmla="*/ 866775 h 1847850"/>
              <a:gd name="connsiteX4" fmla="*/ 190500 w 2590800"/>
              <a:gd name="connsiteY4" fmla="*/ 1847850 h 1847850"/>
              <a:gd name="connsiteX5" fmla="*/ 0 w 2590800"/>
              <a:gd name="connsiteY5" fmla="*/ 1600200 h 1847850"/>
              <a:gd name="connsiteX0" fmla="*/ 0 w 2590800"/>
              <a:gd name="connsiteY0" fmla="*/ 733425 h 981075"/>
              <a:gd name="connsiteX1" fmla="*/ 1428750 w 2590800"/>
              <a:gd name="connsiteY1" fmla="*/ 133350 h 981075"/>
              <a:gd name="connsiteX2" fmla="*/ 2590800 w 2590800"/>
              <a:gd name="connsiteY2" fmla="*/ 0 h 981075"/>
              <a:gd name="connsiteX3" fmla="*/ 190500 w 2590800"/>
              <a:gd name="connsiteY3" fmla="*/ 981075 h 981075"/>
              <a:gd name="connsiteX4" fmla="*/ 0 w 2590800"/>
              <a:gd name="connsiteY4" fmla="*/ 733425 h 981075"/>
              <a:gd name="connsiteX0" fmla="*/ 0 w 1628775"/>
              <a:gd name="connsiteY0" fmla="*/ 600075 h 847725"/>
              <a:gd name="connsiteX1" fmla="*/ 1428750 w 1628775"/>
              <a:gd name="connsiteY1" fmla="*/ 0 h 847725"/>
              <a:gd name="connsiteX2" fmla="*/ 1628775 w 1628775"/>
              <a:gd name="connsiteY2" fmla="*/ 276225 h 847725"/>
              <a:gd name="connsiteX3" fmla="*/ 190500 w 1628775"/>
              <a:gd name="connsiteY3" fmla="*/ 847725 h 847725"/>
              <a:gd name="connsiteX4" fmla="*/ 0 w 1628775"/>
              <a:gd name="connsiteY4" fmla="*/ 600075 h 847725"/>
              <a:gd name="connsiteX0" fmla="*/ 0 w 1628775"/>
              <a:gd name="connsiteY0" fmla="*/ 695325 h 942975"/>
              <a:gd name="connsiteX1" fmla="*/ 1038225 w 1628775"/>
              <a:gd name="connsiteY1" fmla="*/ 0 h 942975"/>
              <a:gd name="connsiteX2" fmla="*/ 1628775 w 1628775"/>
              <a:gd name="connsiteY2" fmla="*/ 371475 h 942975"/>
              <a:gd name="connsiteX3" fmla="*/ 190500 w 1628775"/>
              <a:gd name="connsiteY3" fmla="*/ 942975 h 942975"/>
              <a:gd name="connsiteX4" fmla="*/ 0 w 1628775"/>
              <a:gd name="connsiteY4" fmla="*/ 695325 h 942975"/>
              <a:gd name="connsiteX0" fmla="*/ 0 w 1466850"/>
              <a:gd name="connsiteY0" fmla="*/ 695325 h 942975"/>
              <a:gd name="connsiteX1" fmla="*/ 1038225 w 1466850"/>
              <a:gd name="connsiteY1" fmla="*/ 0 h 942975"/>
              <a:gd name="connsiteX2" fmla="*/ 1466850 w 1466850"/>
              <a:gd name="connsiteY2" fmla="*/ 476250 h 942975"/>
              <a:gd name="connsiteX3" fmla="*/ 190500 w 1466850"/>
              <a:gd name="connsiteY3" fmla="*/ 942975 h 942975"/>
              <a:gd name="connsiteX4" fmla="*/ 0 w 1466850"/>
              <a:gd name="connsiteY4" fmla="*/ 695325 h 942975"/>
              <a:gd name="connsiteX0" fmla="*/ 0 w 1371600"/>
              <a:gd name="connsiteY0" fmla="*/ 409575 h 942975"/>
              <a:gd name="connsiteX1" fmla="*/ 942975 w 1371600"/>
              <a:gd name="connsiteY1" fmla="*/ 0 h 942975"/>
              <a:gd name="connsiteX2" fmla="*/ 1371600 w 1371600"/>
              <a:gd name="connsiteY2" fmla="*/ 476250 h 942975"/>
              <a:gd name="connsiteX3" fmla="*/ 95250 w 1371600"/>
              <a:gd name="connsiteY3" fmla="*/ 942975 h 942975"/>
              <a:gd name="connsiteX4" fmla="*/ 0 w 1371600"/>
              <a:gd name="connsiteY4" fmla="*/ 409575 h 942975"/>
              <a:gd name="connsiteX0" fmla="*/ 0 w 1371600"/>
              <a:gd name="connsiteY0" fmla="*/ 409575 h 838200"/>
              <a:gd name="connsiteX1" fmla="*/ 942975 w 1371600"/>
              <a:gd name="connsiteY1" fmla="*/ 0 h 838200"/>
              <a:gd name="connsiteX2" fmla="*/ 1371600 w 1371600"/>
              <a:gd name="connsiteY2" fmla="*/ 476250 h 838200"/>
              <a:gd name="connsiteX3" fmla="*/ 257175 w 1371600"/>
              <a:gd name="connsiteY3" fmla="*/ 838200 h 838200"/>
              <a:gd name="connsiteX4" fmla="*/ 0 w 1371600"/>
              <a:gd name="connsiteY4" fmla="*/ 409575 h 838200"/>
              <a:gd name="connsiteX0" fmla="*/ 0 w 1333500"/>
              <a:gd name="connsiteY0" fmla="*/ 409575 h 838200"/>
              <a:gd name="connsiteX1" fmla="*/ 942975 w 1333500"/>
              <a:gd name="connsiteY1" fmla="*/ 0 h 838200"/>
              <a:gd name="connsiteX2" fmla="*/ 1333500 w 1333500"/>
              <a:gd name="connsiteY2" fmla="*/ 428625 h 838200"/>
              <a:gd name="connsiteX3" fmla="*/ 257175 w 1333500"/>
              <a:gd name="connsiteY3" fmla="*/ 838200 h 838200"/>
              <a:gd name="connsiteX4" fmla="*/ 0 w 1333500"/>
              <a:gd name="connsiteY4" fmla="*/ 409575 h 838200"/>
              <a:gd name="connsiteX0" fmla="*/ 0 w 1333500"/>
              <a:gd name="connsiteY0" fmla="*/ 447675 h 876300"/>
              <a:gd name="connsiteX1" fmla="*/ 914400 w 1333500"/>
              <a:gd name="connsiteY1" fmla="*/ 0 h 876300"/>
              <a:gd name="connsiteX2" fmla="*/ 1333500 w 1333500"/>
              <a:gd name="connsiteY2" fmla="*/ 466725 h 876300"/>
              <a:gd name="connsiteX3" fmla="*/ 257175 w 1333500"/>
              <a:gd name="connsiteY3" fmla="*/ 876300 h 876300"/>
              <a:gd name="connsiteX4" fmla="*/ 0 w 1333500"/>
              <a:gd name="connsiteY4" fmla="*/ 447675 h 876300"/>
              <a:gd name="connsiteX0" fmla="*/ 0 w 1219200"/>
              <a:gd name="connsiteY0" fmla="*/ 447675 h 876300"/>
              <a:gd name="connsiteX1" fmla="*/ 914400 w 1219200"/>
              <a:gd name="connsiteY1" fmla="*/ 0 h 876300"/>
              <a:gd name="connsiteX2" fmla="*/ 1219200 w 1219200"/>
              <a:gd name="connsiteY2" fmla="*/ 466725 h 876300"/>
              <a:gd name="connsiteX3" fmla="*/ 257175 w 1219200"/>
              <a:gd name="connsiteY3" fmla="*/ 876300 h 876300"/>
              <a:gd name="connsiteX4" fmla="*/ 0 w 1219200"/>
              <a:gd name="connsiteY4" fmla="*/ 447675 h 876300"/>
              <a:gd name="connsiteX0" fmla="*/ 0 w 1247775"/>
              <a:gd name="connsiteY0" fmla="*/ 457200 h 876300"/>
              <a:gd name="connsiteX1" fmla="*/ 942975 w 1247775"/>
              <a:gd name="connsiteY1" fmla="*/ 0 h 876300"/>
              <a:gd name="connsiteX2" fmla="*/ 1247775 w 1247775"/>
              <a:gd name="connsiteY2" fmla="*/ 466725 h 876300"/>
              <a:gd name="connsiteX3" fmla="*/ 285750 w 1247775"/>
              <a:gd name="connsiteY3" fmla="*/ 876300 h 876300"/>
              <a:gd name="connsiteX4" fmla="*/ 0 w 1247775"/>
              <a:gd name="connsiteY4" fmla="*/ 457200 h 876300"/>
              <a:gd name="connsiteX0" fmla="*/ 0 w 1247775"/>
              <a:gd name="connsiteY0" fmla="*/ 457200 h 847725"/>
              <a:gd name="connsiteX1" fmla="*/ 942975 w 1247775"/>
              <a:gd name="connsiteY1" fmla="*/ 0 h 847725"/>
              <a:gd name="connsiteX2" fmla="*/ 1247775 w 1247775"/>
              <a:gd name="connsiteY2" fmla="*/ 466725 h 847725"/>
              <a:gd name="connsiteX3" fmla="*/ 333375 w 1247775"/>
              <a:gd name="connsiteY3" fmla="*/ 847725 h 847725"/>
              <a:gd name="connsiteX4" fmla="*/ 0 w 1247775"/>
              <a:gd name="connsiteY4" fmla="*/ 457200 h 847725"/>
              <a:gd name="connsiteX0" fmla="*/ 0 w 1276350"/>
              <a:gd name="connsiteY0" fmla="*/ 457200 h 847725"/>
              <a:gd name="connsiteX1" fmla="*/ 942975 w 1276350"/>
              <a:gd name="connsiteY1" fmla="*/ 0 h 847725"/>
              <a:gd name="connsiteX2" fmla="*/ 1276350 w 1276350"/>
              <a:gd name="connsiteY2" fmla="*/ 447675 h 847725"/>
              <a:gd name="connsiteX3" fmla="*/ 333375 w 1276350"/>
              <a:gd name="connsiteY3" fmla="*/ 847725 h 847725"/>
              <a:gd name="connsiteX4" fmla="*/ 0 w 1276350"/>
              <a:gd name="connsiteY4" fmla="*/ 457200 h 847725"/>
              <a:gd name="connsiteX0" fmla="*/ 0 w 1257300"/>
              <a:gd name="connsiteY0" fmla="*/ 457200 h 847725"/>
              <a:gd name="connsiteX1" fmla="*/ 942975 w 1257300"/>
              <a:gd name="connsiteY1" fmla="*/ 0 h 847725"/>
              <a:gd name="connsiteX2" fmla="*/ 1257300 w 1257300"/>
              <a:gd name="connsiteY2" fmla="*/ 419100 h 847725"/>
              <a:gd name="connsiteX3" fmla="*/ 333375 w 1257300"/>
              <a:gd name="connsiteY3" fmla="*/ 847725 h 847725"/>
              <a:gd name="connsiteX4" fmla="*/ 0 w 1257300"/>
              <a:gd name="connsiteY4" fmla="*/ 457200 h 847725"/>
              <a:gd name="connsiteX0" fmla="*/ 0 w 1257300"/>
              <a:gd name="connsiteY0" fmla="*/ 438150 h 828675"/>
              <a:gd name="connsiteX1" fmla="*/ 914400 w 1257300"/>
              <a:gd name="connsiteY1" fmla="*/ 0 h 828675"/>
              <a:gd name="connsiteX2" fmla="*/ 1257300 w 1257300"/>
              <a:gd name="connsiteY2" fmla="*/ 400050 h 828675"/>
              <a:gd name="connsiteX3" fmla="*/ 333375 w 1257300"/>
              <a:gd name="connsiteY3" fmla="*/ 828675 h 828675"/>
              <a:gd name="connsiteX4" fmla="*/ 0 w 1257300"/>
              <a:gd name="connsiteY4" fmla="*/ 43815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828675">
                <a:moveTo>
                  <a:pt x="0" y="438150"/>
                </a:moveTo>
                <a:lnTo>
                  <a:pt x="914400" y="0"/>
                </a:lnTo>
                <a:lnTo>
                  <a:pt x="1257300" y="400050"/>
                </a:lnTo>
                <a:lnTo>
                  <a:pt x="333375" y="828675"/>
                </a:lnTo>
                <a:lnTo>
                  <a:pt x="0" y="43815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733620" y="4057083"/>
            <a:ext cx="2184284" cy="461657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FF0000"/>
                </a:solidFill>
              </a:rPr>
              <a:t>Beam “stopping”</a:t>
            </a:r>
            <a:endParaRPr lang="en-US" sz="1200" b="1" kern="0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FF0000"/>
                </a:solidFill>
              </a:rPr>
              <a:t>He gas cells</a:t>
            </a:r>
            <a:endParaRPr lang="en-US" sz="1200" kern="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9883" y="5281222"/>
            <a:ext cx="2718610" cy="646323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1200" b="1" kern="0" dirty="0" smtClean="0">
                <a:solidFill>
                  <a:schemeClr val="accent5">
                    <a:lumMod val="50000"/>
                  </a:schemeClr>
                </a:solidFill>
              </a:rPr>
              <a:t>Acceleration (&gt;80 </a:t>
            </a:r>
            <a:r>
              <a:rPr lang="en-US" sz="1200" b="1" kern="0" dirty="0" err="1" smtClean="0">
                <a:solidFill>
                  <a:schemeClr val="accent5">
                    <a:lumMod val="50000"/>
                  </a:schemeClr>
                </a:solidFill>
              </a:rPr>
              <a:t>MeV</a:t>
            </a:r>
            <a:r>
              <a:rPr lang="en-US" sz="1200" b="1" kern="0" dirty="0" smtClean="0">
                <a:solidFill>
                  <a:schemeClr val="accent5">
                    <a:lumMod val="50000"/>
                  </a:schemeClr>
                </a:solidFill>
              </a:rPr>
              <a:t>/u):</a:t>
            </a:r>
          </a:p>
          <a:p>
            <a:pPr>
              <a:defRPr/>
            </a:pPr>
            <a:r>
              <a:rPr lang="en-US" sz="1200" kern="0" dirty="0" smtClean="0">
                <a:solidFill>
                  <a:schemeClr val="accent5">
                    <a:lumMod val="50000"/>
                  </a:schemeClr>
                </a:solidFill>
              </a:rPr>
              <a:t>Electron Cyclotron Ion Sources + coupled cyclotrons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77192" y="6781800"/>
            <a:ext cx="6848475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247776" y="7134225"/>
            <a:ext cx="876300" cy="17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13213" y="1832509"/>
            <a:ext cx="8112454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>
            <a:spLocks noChangeAspect="1"/>
          </p:cNvSpPr>
          <p:nvPr/>
        </p:nvSpPr>
        <p:spPr>
          <a:xfrm>
            <a:off x="4754630" y="2295525"/>
            <a:ext cx="3988709" cy="2768861"/>
          </a:xfrm>
          <a:custGeom>
            <a:avLst/>
            <a:gdLst>
              <a:gd name="connsiteX0" fmla="*/ 47625 w 3914775"/>
              <a:gd name="connsiteY0" fmla="*/ 2200275 h 2724150"/>
              <a:gd name="connsiteX1" fmla="*/ 428625 w 3914775"/>
              <a:gd name="connsiteY1" fmla="*/ 2724150 h 2724150"/>
              <a:gd name="connsiteX2" fmla="*/ 1714500 w 3914775"/>
              <a:gd name="connsiteY2" fmla="*/ 2238375 h 2724150"/>
              <a:gd name="connsiteX3" fmla="*/ 1905000 w 3914775"/>
              <a:gd name="connsiteY3" fmla="*/ 1762125 h 2724150"/>
              <a:gd name="connsiteX4" fmla="*/ 3914775 w 3914775"/>
              <a:gd name="connsiteY4" fmla="*/ 942975 h 2724150"/>
              <a:gd name="connsiteX5" fmla="*/ 3295650 w 3914775"/>
              <a:gd name="connsiteY5" fmla="*/ 0 h 2724150"/>
              <a:gd name="connsiteX6" fmla="*/ 1428750 w 3914775"/>
              <a:gd name="connsiteY6" fmla="*/ 742950 h 2724150"/>
              <a:gd name="connsiteX7" fmla="*/ 1019175 w 3914775"/>
              <a:gd name="connsiteY7" fmla="*/ 1733550 h 2724150"/>
              <a:gd name="connsiteX8" fmla="*/ 0 w 3914775"/>
              <a:gd name="connsiteY8" fmla="*/ 2124075 h 2724150"/>
              <a:gd name="connsiteX0" fmla="*/ 0 w 3924300"/>
              <a:gd name="connsiteY0" fmla="*/ 2124075 h 2724150"/>
              <a:gd name="connsiteX1" fmla="*/ 438150 w 3924300"/>
              <a:gd name="connsiteY1" fmla="*/ 2724150 h 2724150"/>
              <a:gd name="connsiteX2" fmla="*/ 1724025 w 3924300"/>
              <a:gd name="connsiteY2" fmla="*/ 2238375 h 2724150"/>
              <a:gd name="connsiteX3" fmla="*/ 1914525 w 3924300"/>
              <a:gd name="connsiteY3" fmla="*/ 1762125 h 2724150"/>
              <a:gd name="connsiteX4" fmla="*/ 3924300 w 3924300"/>
              <a:gd name="connsiteY4" fmla="*/ 942975 h 2724150"/>
              <a:gd name="connsiteX5" fmla="*/ 3305175 w 3924300"/>
              <a:gd name="connsiteY5" fmla="*/ 0 h 2724150"/>
              <a:gd name="connsiteX6" fmla="*/ 1438275 w 3924300"/>
              <a:gd name="connsiteY6" fmla="*/ 742950 h 2724150"/>
              <a:gd name="connsiteX7" fmla="*/ 1028700 w 3924300"/>
              <a:gd name="connsiteY7" fmla="*/ 1733550 h 2724150"/>
              <a:gd name="connsiteX8" fmla="*/ 9525 w 3924300"/>
              <a:gd name="connsiteY8" fmla="*/ 2124075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4300" h="2724150">
                <a:moveTo>
                  <a:pt x="0" y="2124075"/>
                </a:moveTo>
                <a:lnTo>
                  <a:pt x="438150" y="2724150"/>
                </a:lnTo>
                <a:lnTo>
                  <a:pt x="1724025" y="2238375"/>
                </a:lnTo>
                <a:lnTo>
                  <a:pt x="1914525" y="1762125"/>
                </a:lnTo>
                <a:lnTo>
                  <a:pt x="3924300" y="942975"/>
                </a:lnTo>
                <a:lnTo>
                  <a:pt x="3305175" y="0"/>
                </a:lnTo>
                <a:lnTo>
                  <a:pt x="1438275" y="742950"/>
                </a:lnTo>
                <a:lnTo>
                  <a:pt x="1028700" y="1733550"/>
                </a:lnTo>
                <a:lnTo>
                  <a:pt x="9525" y="2124075"/>
                </a:lnTo>
              </a:path>
            </a:pathLst>
          </a:custGeom>
          <a:ln>
            <a:solidFill>
              <a:srgbClr val="064308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Rectangle 2060"/>
          <p:cNvSpPr>
            <a:spLocks noChangeArrowheads="1"/>
          </p:cNvSpPr>
          <p:nvPr/>
        </p:nvSpPr>
        <p:spPr bwMode="auto">
          <a:xfrm>
            <a:off x="194130" y="684887"/>
            <a:ext cx="5387520" cy="24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064308"/>
                </a:solidFill>
                <a:cs typeface="Tahoma" pitchFamily="34" charset="0"/>
                <a:sym typeface="Wingdings" pitchFamily="2" charset="2"/>
              </a:rPr>
              <a:t>NSCL: National Superconducting Cyclotron Laboratory</a:t>
            </a:r>
          </a:p>
          <a:p>
            <a:pPr marL="285750" lvl="1" indent="-231775">
              <a:spcBef>
                <a:spcPts val="0"/>
              </a:spcBef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500" dirty="0" smtClean="0">
                <a:solidFill>
                  <a:schemeClr val="tx1"/>
                </a:solidFill>
                <a:cs typeface="Tahoma" pitchFamily="34" charset="0"/>
                <a:sym typeface="Wingdings" pitchFamily="2" charset="2"/>
              </a:rPr>
              <a:t>User facility producing rare-isotope beams by projectile fragmentation. </a:t>
            </a:r>
            <a:endParaRPr lang="en-US" sz="1500" dirty="0" smtClean="0">
              <a:solidFill>
                <a:schemeClr val="tx1"/>
              </a:solidFill>
              <a:cs typeface="Tahoma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1500" b="1" dirty="0">
              <a:solidFill>
                <a:srgbClr val="064308"/>
              </a:solidFill>
              <a:cs typeface="Tahoma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 smtClean="0">
                <a:solidFill>
                  <a:srgbClr val="064308"/>
                </a:solidFill>
                <a:cs typeface="Tahoma" pitchFamily="34" charset="0"/>
                <a:sym typeface="Wingdings" pitchFamily="2" charset="2"/>
              </a:rPr>
              <a:t>ReA@NSCL</a:t>
            </a:r>
            <a:endParaRPr lang="en-US" sz="1500" b="1" dirty="0" smtClean="0">
              <a:solidFill>
                <a:srgbClr val="064308"/>
              </a:solidFill>
              <a:cs typeface="Tahoma" pitchFamily="34" charset="0"/>
              <a:sym typeface="Wingdings" pitchFamily="2" charset="2"/>
            </a:endParaRPr>
          </a:p>
          <a:p>
            <a:pPr marL="285750" lvl="1" indent="-231775">
              <a:spcBef>
                <a:spcPts val="0"/>
              </a:spcBef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500" dirty="0" smtClean="0">
                <a:solidFill>
                  <a:schemeClr val="tx1"/>
                </a:solidFill>
                <a:cs typeface="Tahoma" pitchFamily="34" charset="0"/>
                <a:sym typeface="Wingdings" pitchFamily="2" charset="2"/>
              </a:rPr>
              <a:t>Post-accelerator for reacceleration of </a:t>
            </a:r>
            <a:r>
              <a:rPr lang="en-US" sz="1500" dirty="0" smtClean="0">
                <a:solidFill>
                  <a:schemeClr val="tx1"/>
                </a:solidFill>
                <a:cs typeface="Tahoma" pitchFamily="34" charset="0"/>
              </a:rPr>
              <a:t>rare-isotope beams to several MeV/u.</a:t>
            </a:r>
          </a:p>
          <a:p>
            <a:pPr marL="6350" lvl="1" indent="-6350">
              <a:spcBef>
                <a:spcPts val="100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064308"/>
                </a:solidFill>
                <a:cs typeface="Tahoma" pitchFamily="34" charset="0"/>
              </a:rPr>
              <a:t>Why do we need to reach this energy regime ?</a:t>
            </a:r>
          </a:p>
          <a:p>
            <a:pPr marL="285750" lvl="1" indent="-231775">
              <a:spcBef>
                <a:spcPts val="0"/>
              </a:spcBef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500" dirty="0">
                <a:solidFill>
                  <a:schemeClr val="tx1"/>
                </a:solidFill>
                <a:cs typeface="Tahoma" pitchFamily="34" charset="0"/>
              </a:rPr>
              <a:t>Key reactions in nuclear astrophysics.</a:t>
            </a:r>
          </a:p>
          <a:p>
            <a:pPr marL="285750" lvl="1" indent="-231775">
              <a:spcBef>
                <a:spcPts val="0"/>
              </a:spcBef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500" dirty="0" smtClean="0">
                <a:solidFill>
                  <a:schemeClr val="tx1"/>
                </a:solidFill>
                <a:cs typeface="Tahoma" pitchFamily="34" charset="0"/>
              </a:rPr>
              <a:t>Nuclear </a:t>
            </a:r>
            <a:r>
              <a:rPr lang="en-US" sz="1500" dirty="0">
                <a:solidFill>
                  <a:schemeClr val="tx1"/>
                </a:solidFill>
                <a:cs typeface="Tahoma" pitchFamily="34" charset="0"/>
              </a:rPr>
              <a:t>structure </a:t>
            </a:r>
            <a:r>
              <a:rPr lang="en-US" sz="1500" dirty="0" smtClean="0">
                <a:solidFill>
                  <a:schemeClr val="tx1"/>
                </a:solidFill>
                <a:cs typeface="Tahoma" pitchFamily="34" charset="0"/>
              </a:rPr>
              <a:t>studies</a:t>
            </a:r>
          </a:p>
          <a:p>
            <a:pPr marL="285750" lvl="1" indent="-231775">
              <a:spcBef>
                <a:spcPts val="0"/>
              </a:spcBef>
              <a:spcAft>
                <a:spcPts val="0"/>
              </a:spcAft>
              <a:buFont typeface="Wingdings 3" pitchFamily="18" charset="2"/>
              <a:buChar char=""/>
            </a:pPr>
            <a:r>
              <a:rPr lang="en-US" sz="1500" dirty="0">
                <a:solidFill>
                  <a:schemeClr val="tx1"/>
                </a:solidFill>
                <a:cs typeface="Tahoma" pitchFamily="34" charset="0"/>
              </a:rPr>
              <a:t>e</a:t>
            </a:r>
            <a:r>
              <a:rPr lang="en-US" sz="1500" dirty="0" smtClean="0">
                <a:solidFill>
                  <a:schemeClr val="tx1"/>
                </a:solidFill>
                <a:cs typeface="Tahoma" pitchFamily="34" charset="0"/>
              </a:rPr>
              <a:t>.g., nuclear physics…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81946" y="5903766"/>
            <a:ext cx="4444958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219" y="6659716"/>
            <a:ext cx="108086" cy="10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own Arrow 1"/>
          <p:cNvSpPr/>
          <p:nvPr/>
        </p:nvSpPr>
        <p:spPr>
          <a:xfrm rot="7674811">
            <a:off x="6966854" y="3966577"/>
            <a:ext cx="295153" cy="515079"/>
          </a:xfrm>
          <a:prstGeom prst="downArrow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19175" y="4332140"/>
            <a:ext cx="2116743" cy="30776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chemeClr val="tx1"/>
                </a:solidFill>
              </a:rPr>
              <a:t>EBIT charge breeder</a:t>
            </a:r>
            <a:endParaRPr lang="en-US" sz="1400" b="1" kern="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572873" y="3740795"/>
            <a:ext cx="281526" cy="293813"/>
          </a:xfrm>
          <a:prstGeom prst="ellips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20565" y="1892497"/>
            <a:ext cx="2446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“Low” Energy 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r>
              <a:rPr lang="en-US" sz="1400" b="1" dirty="0" smtClean="0">
                <a:solidFill>
                  <a:schemeClr val="tx1"/>
                </a:solidFill>
              </a:rPr>
              <a:t>eam </a:t>
            </a:r>
            <a:r>
              <a:rPr lang="en-US" sz="1400" b="1" dirty="0">
                <a:solidFill>
                  <a:schemeClr val="tx1"/>
                </a:solidFill>
              </a:rPr>
              <a:t>A</a:t>
            </a:r>
            <a:r>
              <a:rPr lang="en-US" sz="1400" b="1" dirty="0" smtClean="0">
                <a:solidFill>
                  <a:schemeClr val="tx1"/>
                </a:solidFill>
              </a:rPr>
              <a:t>rea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89620" y="4893181"/>
            <a:ext cx="2316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High Energy </a:t>
            </a:r>
            <a:r>
              <a:rPr lang="en-US" sz="1400" b="1" dirty="0">
                <a:solidFill>
                  <a:schemeClr val="tx1"/>
                </a:solidFill>
              </a:rPr>
              <a:t>B</a:t>
            </a:r>
            <a:r>
              <a:rPr lang="en-US" sz="1400" b="1" dirty="0" smtClean="0">
                <a:solidFill>
                  <a:schemeClr val="tx1"/>
                </a:solidFill>
              </a:rPr>
              <a:t>eam </a:t>
            </a:r>
            <a:r>
              <a:rPr lang="en-US" sz="1400" b="1" dirty="0">
                <a:solidFill>
                  <a:schemeClr val="tx1"/>
                </a:solidFill>
              </a:rPr>
              <a:t>A</a:t>
            </a:r>
            <a:r>
              <a:rPr lang="en-US" sz="1400" b="1" dirty="0" smtClean="0">
                <a:solidFill>
                  <a:schemeClr val="tx1"/>
                </a:solidFill>
              </a:rPr>
              <a:t>rea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91159" y="5667376"/>
            <a:ext cx="3040873" cy="46165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1200" b="1" kern="0" dirty="0" smtClean="0">
                <a:solidFill>
                  <a:srgbClr val="FF9100"/>
                </a:solidFill>
              </a:rPr>
              <a:t>Production (&gt;80 </a:t>
            </a:r>
            <a:r>
              <a:rPr lang="en-US" sz="1200" b="1" kern="0" dirty="0" err="1" smtClean="0">
                <a:solidFill>
                  <a:srgbClr val="FF9100"/>
                </a:solidFill>
              </a:rPr>
              <a:t>MeV</a:t>
            </a:r>
            <a:r>
              <a:rPr lang="en-US" sz="1200" b="1" kern="0" dirty="0" smtClean="0">
                <a:solidFill>
                  <a:srgbClr val="FF9100"/>
                </a:solidFill>
              </a:rPr>
              <a:t>/u):</a:t>
            </a:r>
          </a:p>
          <a:p>
            <a:pPr>
              <a:defRPr/>
            </a:pPr>
            <a:r>
              <a:rPr lang="en-US" sz="1200" kern="0" dirty="0" smtClean="0">
                <a:solidFill>
                  <a:srgbClr val="FF9100"/>
                </a:solidFill>
              </a:rPr>
              <a:t>Projectile fragmentation</a:t>
            </a:r>
            <a:r>
              <a:rPr lang="en-US" sz="1200" dirty="0">
                <a:solidFill>
                  <a:srgbClr val="FF9100"/>
                </a:solidFill>
              </a:rPr>
              <a:t> </a:t>
            </a:r>
            <a:r>
              <a:rPr lang="en-US" sz="1200" kern="0" dirty="0" smtClean="0">
                <a:solidFill>
                  <a:srgbClr val="FF9100"/>
                </a:solidFill>
              </a:rPr>
              <a:t>&amp; separation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54417" y="6548048"/>
            <a:ext cx="123354" cy="270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234690" y="6641791"/>
            <a:ext cx="1993182" cy="49243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1300" kern="0" dirty="0" smtClean="0">
                <a:solidFill>
                  <a:schemeClr val="tx1"/>
                </a:solidFill>
              </a:rPr>
              <a:t>Target, e.g., beryllium</a:t>
            </a:r>
          </a:p>
          <a:p>
            <a:pPr>
              <a:defRPr/>
            </a:pPr>
            <a:r>
              <a:rPr lang="en-US" sz="1300" kern="0" dirty="0" smtClean="0">
                <a:solidFill>
                  <a:schemeClr val="tx1"/>
                </a:solidFill>
              </a:rPr>
              <a:t>NSCL rates ≤ 10</a:t>
            </a:r>
            <a:r>
              <a:rPr lang="en-US" sz="1300" kern="0" baseline="30000" dirty="0" smtClean="0">
                <a:solidFill>
                  <a:schemeClr val="tx1"/>
                </a:solidFill>
              </a:rPr>
              <a:t>9</a:t>
            </a:r>
            <a:r>
              <a:rPr lang="en-US" sz="1300" kern="0" dirty="0" smtClean="0">
                <a:solidFill>
                  <a:schemeClr val="tx1"/>
                </a:solidFill>
              </a:rPr>
              <a:t> </a:t>
            </a:r>
            <a:r>
              <a:rPr lang="en-US" sz="1300" kern="0" dirty="0" err="1" smtClean="0">
                <a:solidFill>
                  <a:schemeClr val="tx1"/>
                </a:solidFill>
              </a:rPr>
              <a:t>pps</a:t>
            </a:r>
            <a:endParaRPr lang="en-US" sz="1300" kern="0" dirty="0" smtClean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7246" y="3537046"/>
            <a:ext cx="3901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64308"/>
                </a:solidFill>
              </a:rPr>
              <a:t>How does this entire system work?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1220" y="6321287"/>
            <a:ext cx="44600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tx1"/>
                </a:solidFill>
              </a:rPr>
              <a:t>In short…</a:t>
            </a:r>
          </a:p>
          <a:p>
            <a:r>
              <a:rPr lang="en-US" sz="1700" dirty="0" err="1" smtClean="0">
                <a:solidFill>
                  <a:schemeClr val="tx1"/>
                </a:solidFill>
              </a:rPr>
              <a:t>Accel</a:t>
            </a:r>
            <a:r>
              <a:rPr lang="en-US" sz="1700" dirty="0" smtClean="0">
                <a:solidFill>
                  <a:schemeClr val="tx1"/>
                </a:solidFill>
              </a:rPr>
              <a:t>. </a:t>
            </a:r>
            <a:r>
              <a:rPr lang="en-US" sz="17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P</a:t>
            </a:r>
            <a:r>
              <a:rPr lang="en-US" sz="1700" dirty="0" smtClean="0">
                <a:solidFill>
                  <a:schemeClr val="tx1"/>
                </a:solidFill>
              </a:rPr>
              <a:t>roduction </a:t>
            </a:r>
            <a:r>
              <a:rPr lang="en-US" sz="17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S</a:t>
            </a:r>
            <a:r>
              <a:rPr lang="en-US" sz="1700" dirty="0" smtClean="0">
                <a:solidFill>
                  <a:schemeClr val="tx1"/>
                </a:solidFill>
              </a:rPr>
              <a:t>topping </a:t>
            </a:r>
            <a:r>
              <a:rPr lang="en-US" sz="17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7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R</a:t>
            </a:r>
            <a:r>
              <a:rPr lang="en-US" sz="1700" dirty="0" err="1" smtClean="0">
                <a:solidFill>
                  <a:schemeClr val="tx1"/>
                </a:solidFill>
              </a:rPr>
              <a:t>eaccel</a:t>
            </a:r>
            <a:r>
              <a:rPr lang="en-US" sz="17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965863" y="3398490"/>
            <a:ext cx="4640822" cy="600156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 smtClean="0">
                <a:solidFill>
                  <a:schemeClr val="tx1"/>
                </a:solidFill>
              </a:rPr>
              <a:t>High-energy stable-isotope beams from 2 coupled cyclotrons transported to a target where rare-isotope beams are produced at high energies</a:t>
            </a:r>
            <a:endParaRPr lang="en-US" sz="1100" b="1" kern="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39350" y="2613559"/>
            <a:ext cx="3561906" cy="430879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 smtClean="0">
                <a:solidFill>
                  <a:schemeClr val="tx1"/>
                </a:solidFill>
              </a:rPr>
              <a:t>To produce beams of a few </a:t>
            </a:r>
            <a:r>
              <a:rPr lang="en-US" sz="1100" b="1" kern="0" dirty="0" err="1" smtClean="0">
                <a:solidFill>
                  <a:schemeClr val="tx1"/>
                </a:solidFill>
              </a:rPr>
              <a:t>MeV</a:t>
            </a:r>
            <a:r>
              <a:rPr lang="en-US" sz="1100" b="1" kern="0" dirty="0" smtClean="0">
                <a:solidFill>
                  <a:schemeClr val="tx1"/>
                </a:solidFill>
              </a:rPr>
              <a:t>/u, rare isotopes are first </a:t>
            </a:r>
            <a:r>
              <a:rPr lang="en-US" sz="1100" b="1" kern="0" dirty="0" err="1" smtClean="0">
                <a:solidFill>
                  <a:schemeClr val="tx1"/>
                </a:solidFill>
              </a:rPr>
              <a:t>thermalized</a:t>
            </a:r>
            <a:r>
              <a:rPr lang="en-US" sz="1100" b="1" kern="0" dirty="0" smtClean="0">
                <a:solidFill>
                  <a:schemeClr val="tx1"/>
                </a:solidFill>
              </a:rPr>
              <a:t> in a gas cell…</a:t>
            </a:r>
            <a:endParaRPr lang="en-US" sz="1100" b="1" kern="0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05511" y="6886190"/>
            <a:ext cx="176432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US" sz="17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Thermalization</a:t>
            </a:r>
            <a:r>
              <a:rPr lang="en-US" sz="17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sz="1700" dirty="0" smtClean="0">
              <a:solidFill>
                <a:schemeClr val="tx1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4875" y="3315619"/>
            <a:ext cx="108086" cy="10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1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0" y="80963"/>
            <a:ext cx="9601200" cy="413492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lectron-beam radius measurement and current density</a:t>
            </a:r>
          </a:p>
        </p:txBody>
      </p:sp>
      <p:grpSp>
        <p:nvGrpSpPr>
          <p:cNvPr id="3" name="Group 23"/>
          <p:cNvGrpSpPr/>
          <p:nvPr/>
        </p:nvGrpSpPr>
        <p:grpSpPr>
          <a:xfrm>
            <a:off x="5983533" y="5026055"/>
            <a:ext cx="3046247" cy="1494575"/>
            <a:chOff x="3649828" y="2027257"/>
            <a:chExt cx="3046247" cy="1678890"/>
          </a:xfrm>
        </p:grpSpPr>
        <p:pic>
          <p:nvPicPr>
            <p:cNvPr id="194568" name="Picture 8" descr="C:\Documents and Settings\All\My Documents\Talks\ICIS13\Talk\Capture_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49828" y="2027257"/>
              <a:ext cx="3046247" cy="1678890"/>
            </a:xfrm>
            <a:prstGeom prst="rect">
              <a:avLst/>
            </a:prstGeom>
            <a:noFill/>
          </p:spPr>
        </p:pic>
        <p:sp>
          <p:nvSpPr>
            <p:cNvPr id="68" name="Rectangle 67"/>
            <p:cNvSpPr/>
            <p:nvPr/>
          </p:nvSpPr>
          <p:spPr>
            <a:xfrm>
              <a:off x="3657600" y="2810041"/>
              <a:ext cx="3028950" cy="10460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061403" y="3850811"/>
            <a:ext cx="2449710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X-ray image of the electron beam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1154" y="603856"/>
            <a:ext cx="8662988" cy="1010533"/>
            <a:chOff x="90487" y="693492"/>
            <a:chExt cx="9420225" cy="1010533"/>
          </a:xfrm>
        </p:grpSpPr>
        <p:sp>
          <p:nvSpPr>
            <p:cNvPr id="10" name="TextBox 22"/>
            <p:cNvSpPr txBox="1">
              <a:spLocks noChangeArrowheads="1"/>
            </p:cNvSpPr>
            <p:nvPr/>
          </p:nvSpPr>
          <p:spPr bwMode="auto">
            <a:xfrm>
              <a:off x="90487" y="693492"/>
              <a:ext cx="9420225" cy="1010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indent="225425">
                <a:spcAft>
                  <a:spcPts val="800"/>
                </a:spcAft>
                <a:buFont typeface="Wingdings 3" pitchFamily="18" charset="2"/>
                <a:buChar char=""/>
              </a:pPr>
              <a:r>
                <a:rPr lang="en-US" sz="1600" dirty="0" smtClean="0">
                  <a:solidFill>
                    <a:schemeClr val="tx1"/>
                  </a:solidFill>
                  <a:sym typeface="Wingdings" pitchFamily="2" charset="2"/>
                </a:rPr>
                <a:t>The capture efficiency of injected beams varies with the e-beam current density</a:t>
              </a:r>
            </a:p>
            <a:p>
              <a:pPr marL="0" lvl="1" indent="225425">
                <a:spcAft>
                  <a:spcPts val="600"/>
                </a:spcAft>
                <a:buFont typeface="Wingdings 3" pitchFamily="18" charset="2"/>
                <a:buChar char=""/>
              </a:pPr>
              <a:r>
                <a:rPr lang="en-US" sz="1600" dirty="0" smtClean="0">
                  <a:solidFill>
                    <a:schemeClr val="tx1"/>
                  </a:solidFill>
                  <a:sym typeface="Wingdings" pitchFamily="2" charset="2"/>
                </a:rPr>
                <a:t>The density determined from the known current &amp; e-beam radius </a:t>
              </a:r>
            </a:p>
            <a:p>
              <a:pPr marL="0" lvl="1" indent="225425">
                <a:spcAft>
                  <a:spcPts val="600"/>
                </a:spcAft>
                <a:buFont typeface="Wingdings 3" pitchFamily="18" charset="2"/>
                <a:buChar char=""/>
              </a:pPr>
              <a:r>
                <a:rPr lang="en-US" sz="1600" dirty="0" smtClean="0">
                  <a:solidFill>
                    <a:schemeClr val="tx1"/>
                  </a:solidFill>
                  <a:sym typeface="Wingdings" pitchFamily="2" charset="2"/>
                </a:rPr>
                <a:t>The e-beam radius measured </a:t>
              </a:r>
              <a:r>
                <a:rPr lang="en-US" sz="1600" dirty="0" smtClean="0">
                  <a:solidFill>
                    <a:schemeClr val="tx1"/>
                  </a:solidFill>
                </a:rPr>
                <a:t>by </a:t>
              </a:r>
              <a:r>
                <a:rPr lang="en-US" sz="1600" dirty="0">
                  <a:solidFill>
                    <a:schemeClr val="tx1"/>
                  </a:solidFill>
                </a:rPr>
                <a:t>imaging </a:t>
              </a:r>
              <a:r>
                <a:rPr lang="en-US" sz="1600" dirty="0" smtClean="0">
                  <a:solidFill>
                    <a:schemeClr val="tx1"/>
                  </a:solidFill>
                </a:rPr>
                <a:t>x-rays </a:t>
              </a:r>
              <a:r>
                <a:rPr lang="en-US" sz="1600" dirty="0">
                  <a:solidFill>
                    <a:schemeClr val="tx1"/>
                  </a:solidFill>
                </a:rPr>
                <a:t>emitted by </a:t>
              </a:r>
              <a:r>
                <a:rPr lang="en-US" sz="1600" dirty="0" smtClean="0">
                  <a:solidFill>
                    <a:schemeClr val="tx1"/>
                  </a:solidFill>
                </a:rPr>
                <a:t>trapped highly </a:t>
              </a:r>
              <a:r>
                <a:rPr lang="en-US" sz="1600" dirty="0">
                  <a:solidFill>
                    <a:schemeClr val="tx1"/>
                  </a:solidFill>
                </a:rPr>
                <a:t>charged ions</a:t>
              </a:r>
              <a:r>
                <a:rPr lang="en-US" sz="1600" dirty="0" smtClean="0">
                  <a:solidFill>
                    <a:schemeClr val="tx1"/>
                  </a:solidFill>
                </a:rPr>
                <a:t>.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163615" y="1033752"/>
                  <a:ext cx="12076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80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3615" y="1033752"/>
                  <a:ext cx="1207638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890" r="-6593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5314128" y="1896822"/>
            <a:ext cx="3941080" cy="2502397"/>
            <a:chOff x="5222240" y="1788160"/>
            <a:chExt cx="3941080" cy="2502397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77840" y="2256790"/>
              <a:ext cx="3585480" cy="182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5222240" y="2042160"/>
              <a:ext cx="11961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tx1"/>
                  </a:solidFill>
                </a:rPr>
                <a:t>Electron beam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613646" y="1949826"/>
              <a:ext cx="992579" cy="415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FF0000"/>
                  </a:solidFill>
                </a:rPr>
                <a:t>Slit</a:t>
              </a:r>
            </a:p>
            <a:p>
              <a:pPr algn="ctr"/>
              <a:r>
                <a:rPr lang="en-US" sz="1050" dirty="0" smtClean="0">
                  <a:solidFill>
                    <a:srgbClr val="FF0000"/>
                  </a:solidFill>
                </a:rPr>
                <a:t>(Spatial filter</a:t>
              </a:r>
              <a:r>
                <a:rPr lang="en-US" sz="1050" dirty="0" smtClean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20142" y="1788160"/>
              <a:ext cx="1253869" cy="415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tx1"/>
                  </a:solidFill>
                </a:rPr>
                <a:t>Projected x-ray</a:t>
              </a:r>
            </a:p>
            <a:p>
              <a:r>
                <a:rPr lang="en-US" sz="1050" b="1" dirty="0" smtClean="0">
                  <a:solidFill>
                    <a:schemeClr val="tx1"/>
                  </a:solidFill>
                </a:rPr>
                <a:t>intensity profile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620142" y="3859670"/>
              <a:ext cx="1463694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schemeClr val="tx1"/>
                  </a:solidFill>
                </a:rPr>
                <a:t>CCD chip on</a:t>
              </a:r>
            </a:p>
            <a:p>
              <a:r>
                <a:rPr lang="en-US" sz="1050" b="1" dirty="0" smtClean="0">
                  <a:solidFill>
                    <a:schemeClr val="tx1"/>
                  </a:solidFill>
                </a:rPr>
                <a:t>the image plane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683" y="1925343"/>
            <a:ext cx="4465638" cy="3730805"/>
            <a:chOff x="10065147" y="193464"/>
            <a:chExt cx="4465638" cy="3730805"/>
          </a:xfrm>
        </p:grpSpPr>
        <p:sp>
          <p:nvSpPr>
            <p:cNvPr id="47" name="TextBox 46"/>
            <p:cNvSpPr txBox="1"/>
            <p:nvPr/>
          </p:nvSpPr>
          <p:spPr>
            <a:xfrm>
              <a:off x="10159399" y="193464"/>
              <a:ext cx="4277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X-ray pinhole camera set-up on the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ReA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 EBIT</a:t>
              </a:r>
            </a:p>
          </p:txBody>
        </p:sp>
        <p:pic>
          <p:nvPicPr>
            <p:cNvPr id="48" name="Picture 3" descr="I:\projects\rea3\beam_commissioning\EBIT\pinhole camera\Photos\P100070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65147" y="575381"/>
              <a:ext cx="4465638" cy="3348888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12050485" y="3561924"/>
              <a:ext cx="121860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/>
                  </a:solidFill>
                </a:rPr>
                <a:t>X-ray camera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823655" y="1247628"/>
              <a:ext cx="55335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/>
                  </a:solidFill>
                </a:rPr>
                <a:t>EBIT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880232" y="4709303"/>
            <a:ext cx="321273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X-ray image of the electron beam</a:t>
            </a:r>
          </a:p>
        </p:txBody>
      </p:sp>
      <p:sp>
        <p:nvSpPr>
          <p:cNvPr id="56" name="TextBox 22"/>
          <p:cNvSpPr txBox="1">
            <a:spLocks noChangeArrowheads="1"/>
          </p:cNvSpPr>
          <p:nvPr/>
        </p:nvSpPr>
        <p:spPr bwMode="auto">
          <a:xfrm>
            <a:off x="1367869" y="6311501"/>
            <a:ext cx="2946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0">
              <a:spcAft>
                <a:spcPts val="800"/>
              </a:spcAft>
            </a:pP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j</a:t>
            </a:r>
            <a:r>
              <a:rPr lang="en-US" sz="1800" i="1" baseline="-250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e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 ~ 454(83) A/cm</a:t>
            </a:r>
            <a:r>
              <a:rPr lang="en-US" sz="1800" baseline="300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2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 (4 T)</a:t>
            </a:r>
            <a:endParaRPr lang="en-US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0" name="TextBox 22"/>
          <p:cNvSpPr txBox="1">
            <a:spLocks noChangeArrowheads="1"/>
          </p:cNvSpPr>
          <p:nvPr/>
        </p:nvSpPr>
        <p:spPr bwMode="auto">
          <a:xfrm>
            <a:off x="47303" y="5823590"/>
            <a:ext cx="6014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0">
              <a:spcAft>
                <a:spcPts val="800"/>
              </a:spcAft>
            </a:pP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r</a:t>
            </a:r>
            <a:r>
              <a:rPr lang="en-US" sz="1800" i="1" baseline="-250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e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(80%)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~ 212(19)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for 800 mA, 4-T field (Helmholtz)</a:t>
            </a:r>
            <a:endParaRPr lang="en-US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41742" y="6944383"/>
            <a:ext cx="1898688" cy="2401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22"/>
          <p:cNvSpPr txBox="1">
            <a:spLocks noChangeArrowheads="1"/>
          </p:cNvSpPr>
          <p:nvPr/>
        </p:nvSpPr>
        <p:spPr bwMode="auto">
          <a:xfrm>
            <a:off x="97707" y="6891726"/>
            <a:ext cx="84134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0">
              <a:spcAft>
                <a:spcPts val="800"/>
              </a:spcAft>
            </a:pPr>
            <a:r>
              <a:rPr lang="en-US" sz="1400" dirty="0" smtClean="0">
                <a:solidFill>
                  <a:schemeClr val="tx1"/>
                </a:solidFill>
                <a:sym typeface="Wingdings" pitchFamily="2" charset="2"/>
              </a:rPr>
              <a:t>T. Baumann, A. </a:t>
            </a:r>
            <a:r>
              <a:rPr lang="en-US" sz="1400" dirty="0" err="1" smtClean="0">
                <a:solidFill>
                  <a:schemeClr val="tx1"/>
                </a:solidFill>
                <a:sym typeface="Wingdings" pitchFamily="2" charset="2"/>
              </a:rPr>
              <a:t>Lapierre</a:t>
            </a:r>
            <a:r>
              <a:rPr lang="en-US" sz="1400" dirty="0" smtClean="0">
                <a:solidFill>
                  <a:schemeClr val="tx1"/>
                </a:solidFill>
                <a:sym typeface="Wingdings" pitchFamily="2" charset="2"/>
              </a:rPr>
              <a:t>, S. Schwarz, K. </a:t>
            </a:r>
            <a:r>
              <a:rPr lang="en-US" sz="1400" dirty="0" err="1" smtClean="0">
                <a:solidFill>
                  <a:schemeClr val="tx1"/>
                </a:solidFill>
                <a:sym typeface="Wingdings" pitchFamily="2" charset="2"/>
              </a:rPr>
              <a:t>Kittimanapun</a:t>
            </a:r>
            <a:r>
              <a:rPr lang="en-US" sz="1400" dirty="0" smtClean="0">
                <a:solidFill>
                  <a:schemeClr val="tx1"/>
                </a:solidFill>
                <a:sym typeface="Wingdings" pitchFamily="2" charset="2"/>
              </a:rPr>
              <a:t>, D. </a:t>
            </a:r>
            <a:r>
              <a:rPr lang="en-US" sz="1400" dirty="0" err="1" smtClean="0">
                <a:solidFill>
                  <a:schemeClr val="tx1"/>
                </a:solidFill>
                <a:sym typeface="Wingdings" pitchFamily="2" charset="2"/>
              </a:rPr>
              <a:t>Leitner</a:t>
            </a:r>
            <a:r>
              <a:rPr lang="en-US" sz="1400" dirty="0" smtClean="0">
                <a:solidFill>
                  <a:schemeClr val="tx1"/>
                </a:solidFill>
                <a:sym typeface="Wingdings" pitchFamily="2" charset="2"/>
              </a:rPr>
              <a:t>, G. </a:t>
            </a:r>
            <a:r>
              <a:rPr lang="en-US" sz="1400" dirty="0" err="1" smtClean="0">
                <a:solidFill>
                  <a:schemeClr val="tx1"/>
                </a:solidFill>
                <a:sym typeface="Wingdings" pitchFamily="2" charset="2"/>
              </a:rPr>
              <a:t>Bollen</a:t>
            </a:r>
            <a:r>
              <a:rPr lang="en-US" sz="1400" dirty="0" smtClean="0">
                <a:solidFill>
                  <a:schemeClr val="tx1"/>
                </a:solidFill>
                <a:sym typeface="Wingdings" pitchFamily="2" charset="2"/>
              </a:rPr>
              <a:t>, RSI 85, 073302 (2014)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791129"/>
              </p:ext>
            </p:extLst>
          </p:nvPr>
        </p:nvGraphicFramePr>
        <p:xfrm>
          <a:off x="1234030" y="1479885"/>
          <a:ext cx="7108124" cy="5734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322" name="Graph" r:id="rId4" imgW="3955680" imgH="3129120" progId="Origin50.Graph">
                  <p:embed/>
                </p:oleObj>
              </mc:Choice>
              <mc:Fallback>
                <p:oleObj name="Graph" r:id="rId4" imgW="3955680" imgH="3129120" progId="Origin50.Graph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030" y="1479885"/>
                        <a:ext cx="7108124" cy="5734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7889356" y="6826101"/>
            <a:ext cx="1658679" cy="467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0" y="80963"/>
            <a:ext cx="9601200" cy="413492"/>
          </a:xfrm>
        </p:spPr>
        <p:txBody>
          <a:bodyPr/>
          <a:lstStyle/>
          <a:p>
            <a:r>
              <a:rPr lang="en-US" dirty="0" smtClean="0"/>
              <a:t>Calculated capture efficiency </a:t>
            </a:r>
            <a:r>
              <a:rPr lang="en-US" sz="2400" dirty="0"/>
              <a:t>of </a:t>
            </a:r>
            <a:r>
              <a:rPr lang="en-US" sz="2400" i="1" dirty="0"/>
              <a:t>continuously </a:t>
            </a:r>
            <a:r>
              <a:rPr lang="en-US" sz="2400" dirty="0"/>
              <a:t>injected beams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2390077" y="4932564"/>
            <a:ext cx="409652" cy="409651"/>
          </a:xfrm>
          <a:prstGeom prst="ellips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2126445" y="606272"/>
            <a:ext cx="591265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225425">
              <a:spcAft>
                <a:spcPts val="600"/>
              </a:spcAft>
              <a:buFont typeface="Wingdings 3" pitchFamily="18" charset="2"/>
              <a:buChar char=""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Av.</a:t>
            </a:r>
            <a:r>
              <a:rPr lang="en-US" sz="1600" i="1" dirty="0">
                <a:solidFill>
                  <a:schemeClr val="tx1"/>
                </a:solidFill>
                <a:sym typeface="Wingdings" pitchFamily="2" charset="2"/>
              </a:rPr>
              <a:t> j</a:t>
            </a:r>
            <a:r>
              <a:rPr lang="en-US" sz="1600" i="1" baseline="-25000" dirty="0">
                <a:solidFill>
                  <a:schemeClr val="tx1"/>
                </a:solidFill>
                <a:sym typeface="Wingdings" pitchFamily="2" charset="2"/>
              </a:rPr>
              <a:t>e</a:t>
            </a:r>
            <a:r>
              <a:rPr lang="en-US" sz="1600" i="1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~ 320 A/cm</a:t>
            </a:r>
            <a:r>
              <a:rPr lang="en-US" sz="1600" baseline="30000" dirty="0">
                <a:solidFill>
                  <a:schemeClr val="tx1"/>
                </a:solidFill>
                <a:sym typeface="Wingdings" pitchFamily="2" charset="2"/>
              </a:rPr>
              <a:t>2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for 2T (sol.) - 4 T(Helmholtz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) field </a:t>
            </a:r>
            <a:r>
              <a:rPr lang="en-US" sz="1600" dirty="0" err="1" smtClean="0">
                <a:solidFill>
                  <a:schemeClr val="tx1"/>
                </a:solidFill>
                <a:sym typeface="Wingdings" pitchFamily="2" charset="2"/>
              </a:rPr>
              <a:t>config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.</a:t>
            </a:r>
          </a:p>
          <a:p>
            <a:pPr marL="0" lvl="1" indent="225425">
              <a:spcAft>
                <a:spcPts val="600"/>
              </a:spcAft>
              <a:buFont typeface="Wingdings 3" pitchFamily="18" charset="2"/>
              <a:buChar char=""/>
            </a:pPr>
            <a:r>
              <a:rPr lang="en-US" sz="1600" i="1" dirty="0" smtClean="0">
                <a:solidFill>
                  <a:schemeClr val="tx1"/>
                </a:solidFill>
                <a:sym typeface="Wingdings" pitchFamily="2" charset="2"/>
              </a:rPr>
              <a:t>r</a:t>
            </a:r>
            <a:r>
              <a:rPr lang="en-US" sz="1600" baseline="-25000" dirty="0" smtClean="0">
                <a:solidFill>
                  <a:schemeClr val="tx1"/>
                </a:solidFill>
                <a:sym typeface="Wingdings" pitchFamily="2" charset="2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~212 </a:t>
            </a:r>
            <a:r>
              <a:rPr lang="en-US" sz="1600" dirty="0" smtClean="0">
                <a:solidFill>
                  <a:schemeClr val="tx1"/>
                </a:solidFill>
                <a:latin typeface="Symbol" panose="05050102010706020507" pitchFamily="18" charset="2"/>
                <a:sym typeface="Wingdings" pitchFamily="2" charset="2"/>
              </a:rPr>
              <a:t>m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m  Acceptance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~15 </a:t>
            </a:r>
            <a:r>
              <a:rPr lang="en-US" sz="1600" dirty="0">
                <a:solidFill>
                  <a:schemeClr val="tx1"/>
                </a:solidFill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mm </a:t>
            </a:r>
            <a:r>
              <a:rPr lang="en-US" sz="1600" dirty="0" err="1" smtClean="0">
                <a:solidFill>
                  <a:schemeClr val="tx1"/>
                </a:solidFill>
                <a:sym typeface="Wingdings" pitchFamily="2" charset="2"/>
              </a:rPr>
              <a:t>mrad</a:t>
            </a: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0" lvl="1" indent="225425">
              <a:spcAft>
                <a:spcPts val="600"/>
              </a:spcAft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Acceptance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&gt; </a:t>
            </a:r>
            <a:r>
              <a:rPr lang="en-US" sz="1600" dirty="0" err="1" smtClean="0">
                <a:solidFill>
                  <a:schemeClr val="tx1"/>
                </a:solidFill>
                <a:sym typeface="Wingdings" pitchFamily="2" charset="2"/>
              </a:rPr>
              <a:t>Emittance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,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600" b="1" dirty="0">
                <a:solidFill>
                  <a:schemeClr val="tx1"/>
                </a:solidFill>
                <a:sym typeface="Wingdings" pitchFamily="2" charset="2"/>
              </a:rPr>
              <a:t>Geometrical Eff. ~</a:t>
            </a:r>
            <a:r>
              <a:rPr lang="en-US" sz="1600" b="1" dirty="0" smtClean="0">
                <a:solidFill>
                  <a:schemeClr val="tx1"/>
                </a:solidFill>
                <a:sym typeface="Wingdings" pitchFamily="2" charset="2"/>
              </a:rPr>
              <a:t>1</a:t>
            </a:r>
            <a:endParaRPr lang="en-US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15" name="Group 30"/>
          <p:cNvGrpSpPr/>
          <p:nvPr/>
        </p:nvGrpSpPr>
        <p:grpSpPr>
          <a:xfrm>
            <a:off x="4709409" y="2710476"/>
            <a:ext cx="1994560" cy="1202711"/>
            <a:chOff x="9765363" y="3171144"/>
            <a:chExt cx="2630695" cy="1588831"/>
          </a:xfrm>
        </p:grpSpPr>
        <p:sp>
          <p:nvSpPr>
            <p:cNvPr id="16" name="Freeform 19"/>
            <p:cNvSpPr>
              <a:spLocks noEditPoints="1"/>
            </p:cNvSpPr>
            <p:nvPr/>
          </p:nvSpPr>
          <p:spPr bwMode="auto">
            <a:xfrm>
              <a:off x="9941835" y="3203553"/>
              <a:ext cx="59853" cy="1515957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 noEditPoints="1"/>
            </p:cNvSpPr>
            <p:nvPr/>
          </p:nvSpPr>
          <p:spPr bwMode="auto">
            <a:xfrm>
              <a:off x="9959199" y="4692298"/>
              <a:ext cx="2436859" cy="67677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9765363" y="3224414"/>
              <a:ext cx="125191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 dirty="0"/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9967748" y="3324544"/>
              <a:ext cx="2323568" cy="879796"/>
            </a:xfrm>
            <a:custGeom>
              <a:avLst/>
              <a:gdLst>
                <a:gd name="T0" fmla="*/ 0 w 1087"/>
                <a:gd name="T1" fmla="*/ 2147483647 h 390"/>
                <a:gd name="T2" fmla="*/ 2147483647 w 1087"/>
                <a:gd name="T3" fmla="*/ 2147483647 h 390"/>
                <a:gd name="T4" fmla="*/ 2147483647 w 1087"/>
                <a:gd name="T5" fmla="*/ 2147483647 h 390"/>
                <a:gd name="T6" fmla="*/ 2147483647 w 1087"/>
                <a:gd name="T7" fmla="*/ 2147483647 h 390"/>
                <a:gd name="T8" fmla="*/ 2147483647 w 1087"/>
                <a:gd name="T9" fmla="*/ 2147483647 h 390"/>
                <a:gd name="T10" fmla="*/ 2147483647 w 1087"/>
                <a:gd name="T11" fmla="*/ 2147483647 h 390"/>
                <a:gd name="T12" fmla="*/ 2147483647 w 1087"/>
                <a:gd name="T13" fmla="*/ 0 h 390"/>
                <a:gd name="T14" fmla="*/ 2147483647 w 1087"/>
                <a:gd name="T15" fmla="*/ 0 h 390"/>
                <a:gd name="T16" fmla="*/ 2147483647 w 1087"/>
                <a:gd name="T17" fmla="*/ 2147483647 h 390"/>
                <a:gd name="T18" fmla="*/ 2147483647 w 1087"/>
                <a:gd name="T19" fmla="*/ 2147483647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7"/>
                <a:gd name="T31" fmla="*/ 0 h 390"/>
                <a:gd name="T32" fmla="*/ 1087 w 1087"/>
                <a:gd name="T33" fmla="*/ 390 h 3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7" h="390">
                  <a:moveTo>
                    <a:pt x="0" y="390"/>
                  </a:moveTo>
                  <a:lnTo>
                    <a:pt x="203" y="390"/>
                  </a:lnTo>
                  <a:lnTo>
                    <a:pt x="203" y="152"/>
                  </a:lnTo>
                  <a:lnTo>
                    <a:pt x="333" y="152"/>
                  </a:lnTo>
                  <a:lnTo>
                    <a:pt x="331" y="281"/>
                  </a:lnTo>
                  <a:lnTo>
                    <a:pt x="802" y="284"/>
                  </a:lnTo>
                  <a:lnTo>
                    <a:pt x="802" y="0"/>
                  </a:lnTo>
                  <a:lnTo>
                    <a:pt x="945" y="0"/>
                  </a:lnTo>
                  <a:lnTo>
                    <a:pt x="945" y="388"/>
                  </a:lnTo>
                  <a:lnTo>
                    <a:pt x="1087" y="388"/>
                  </a:lnTo>
                </a:path>
              </a:pathLst>
            </a:cu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47"/>
            <p:cNvSpPr>
              <a:spLocks noChangeArrowheads="1"/>
            </p:cNvSpPr>
            <p:nvPr/>
          </p:nvSpPr>
          <p:spPr bwMode="auto">
            <a:xfrm>
              <a:off x="10087716" y="3200119"/>
              <a:ext cx="196422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 dirty="0"/>
            </a:p>
          </p:txBody>
        </p:sp>
        <p:sp>
          <p:nvSpPr>
            <p:cNvPr id="21" name="Oval 49"/>
            <p:cNvSpPr>
              <a:spLocks noChangeArrowheads="1"/>
            </p:cNvSpPr>
            <p:nvPr/>
          </p:nvSpPr>
          <p:spPr bwMode="auto">
            <a:xfrm>
              <a:off x="10053252" y="3171144"/>
              <a:ext cx="243344" cy="250031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0361066" y="3235538"/>
              <a:ext cx="615628" cy="108283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11078333" y="3230978"/>
              <a:ext cx="368598" cy="110857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 rot="5400000">
              <a:off x="11469969" y="3349303"/>
              <a:ext cx="212846" cy="9181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 rot="10800000">
              <a:off x="11113689" y="3469937"/>
              <a:ext cx="368598" cy="97542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 rot="10800000">
              <a:off x="10389108" y="3475720"/>
              <a:ext cx="615628" cy="108283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859343" y="3518146"/>
            <a:ext cx="19249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i="1" dirty="0" err="1" smtClean="0">
                <a:solidFill>
                  <a:schemeClr val="tx1"/>
                </a:solidFill>
              </a:rPr>
              <a:t>t</a:t>
            </a:r>
            <a:r>
              <a:rPr lang="en-US" sz="1400" i="1" baseline="-25000" dirty="0" err="1" smtClean="0">
                <a:solidFill>
                  <a:schemeClr val="tx1"/>
                </a:solidFill>
              </a:rPr>
              <a:t>roundtrip</a:t>
            </a:r>
            <a:r>
              <a:rPr lang="en-US" sz="1400" i="1" baseline="-25000" dirty="0" smtClean="0">
                <a:solidFill>
                  <a:schemeClr val="tx1"/>
                </a:solidFill>
              </a:rPr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~ 41 </a:t>
            </a:r>
            <a:r>
              <a:rPr lang="en-US" sz="14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400" dirty="0" smtClean="0">
                <a:solidFill>
                  <a:schemeClr val="tx1"/>
                </a:solidFill>
              </a:rPr>
              <a:t>m (K+)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38809" y="4165107"/>
            <a:ext cx="42339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Total Eff. ~ Capture Eff. by ionization 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685490" y="4581866"/>
                <a:ext cx="2018438" cy="464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 1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490" y="4581866"/>
                <a:ext cx="2018438" cy="4644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788730" y="5364550"/>
            <a:ext cx="494557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or ~320 A/cm</a:t>
            </a:r>
            <a:r>
              <a:rPr lang="en-US" sz="1800" baseline="30000" dirty="0" smtClean="0">
                <a:solidFill>
                  <a:srgbClr val="FF0000"/>
                </a:solidFill>
              </a:rPr>
              <a:t>2</a:t>
            </a:r>
            <a:r>
              <a:rPr lang="en-US" sz="1800" dirty="0" smtClean="0">
                <a:solidFill>
                  <a:srgbClr val="FF0000"/>
                </a:solidFill>
              </a:rPr>
              <a:t>, we can expect at most ~30%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Agree with </a:t>
            </a:r>
            <a:r>
              <a:rPr lang="en-US" sz="1800" dirty="0" err="1" smtClean="0">
                <a:solidFill>
                  <a:srgbClr val="FF0000"/>
                </a:solidFill>
              </a:rPr>
              <a:t>expt’l</a:t>
            </a:r>
            <a:r>
              <a:rPr lang="en-US" sz="1800" dirty="0" smtClean="0">
                <a:solidFill>
                  <a:srgbClr val="FF0000"/>
                </a:solidFill>
              </a:rPr>
              <a:t> results!!!</a:t>
            </a:r>
          </a:p>
        </p:txBody>
      </p:sp>
    </p:spTree>
    <p:extLst>
      <p:ext uri="{BB962C8B-B14F-4D97-AF65-F5344CB8AC3E}">
        <p14:creationId xmlns:p14="http://schemas.microsoft.com/office/powerpoint/2010/main" val="42138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65" name="Object 5"/>
          <p:cNvGraphicFramePr>
            <a:graphicFrameLocks noChangeAspect="1"/>
          </p:cNvGraphicFramePr>
          <p:nvPr>
            <p:extLst/>
          </p:nvPr>
        </p:nvGraphicFramePr>
        <p:xfrm>
          <a:off x="1234030" y="1479885"/>
          <a:ext cx="7108124" cy="5734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84" name="Graph" r:id="rId4" imgW="3955680" imgH="3129120" progId="Origin50.Graph">
                  <p:embed/>
                </p:oleObj>
              </mc:Choice>
              <mc:Fallback>
                <p:oleObj name="Graph" r:id="rId4" imgW="3955680" imgH="3129120" progId="Origin50.Graph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030" y="1479885"/>
                        <a:ext cx="7108124" cy="5734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7889356" y="6826101"/>
            <a:ext cx="1658679" cy="467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0" y="80963"/>
            <a:ext cx="9601200" cy="413492"/>
          </a:xfrm>
        </p:spPr>
        <p:txBody>
          <a:bodyPr/>
          <a:lstStyle/>
          <a:p>
            <a:r>
              <a:rPr lang="en-US" dirty="0" smtClean="0"/>
              <a:t>Calculated capture efficiency </a:t>
            </a:r>
            <a:r>
              <a:rPr lang="en-US" sz="2400" dirty="0"/>
              <a:t>of </a:t>
            </a:r>
            <a:r>
              <a:rPr lang="en-US" sz="2400" i="1" dirty="0"/>
              <a:t>continuously </a:t>
            </a:r>
            <a:r>
              <a:rPr lang="en-US" sz="2400" dirty="0"/>
              <a:t>injected beams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2390077" y="4932564"/>
            <a:ext cx="409652" cy="409651"/>
          </a:xfrm>
          <a:prstGeom prst="ellips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2126445" y="606272"/>
            <a:ext cx="591265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225425">
              <a:spcAft>
                <a:spcPts val="600"/>
              </a:spcAft>
              <a:buFont typeface="Wingdings 3" pitchFamily="18" charset="2"/>
              <a:buChar char=""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Av.</a:t>
            </a:r>
            <a:r>
              <a:rPr lang="en-US" sz="1600" i="1" dirty="0">
                <a:solidFill>
                  <a:schemeClr val="tx1"/>
                </a:solidFill>
                <a:sym typeface="Wingdings" pitchFamily="2" charset="2"/>
              </a:rPr>
              <a:t> j</a:t>
            </a:r>
            <a:r>
              <a:rPr lang="en-US" sz="1600" i="1" baseline="-25000" dirty="0">
                <a:solidFill>
                  <a:schemeClr val="tx1"/>
                </a:solidFill>
                <a:sym typeface="Wingdings" pitchFamily="2" charset="2"/>
              </a:rPr>
              <a:t>e</a:t>
            </a:r>
            <a:r>
              <a:rPr lang="en-US" sz="1600" i="1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~ 320 A/cm</a:t>
            </a:r>
            <a:r>
              <a:rPr lang="en-US" sz="1600" baseline="30000" dirty="0">
                <a:solidFill>
                  <a:schemeClr val="tx1"/>
                </a:solidFill>
                <a:sym typeface="Wingdings" pitchFamily="2" charset="2"/>
              </a:rPr>
              <a:t>2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for 2T (sol.) - 4 T(Helmholtz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) field </a:t>
            </a:r>
            <a:r>
              <a:rPr lang="en-US" sz="1600" dirty="0" err="1" smtClean="0">
                <a:solidFill>
                  <a:schemeClr val="tx1"/>
                </a:solidFill>
                <a:sym typeface="Wingdings" pitchFamily="2" charset="2"/>
              </a:rPr>
              <a:t>config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.</a:t>
            </a:r>
          </a:p>
          <a:p>
            <a:pPr marL="0" lvl="1" indent="225425">
              <a:spcAft>
                <a:spcPts val="600"/>
              </a:spcAft>
              <a:buFont typeface="Wingdings 3" pitchFamily="18" charset="2"/>
              <a:buChar char=""/>
            </a:pPr>
            <a:r>
              <a:rPr lang="en-US" sz="1600" i="1" dirty="0" smtClean="0">
                <a:solidFill>
                  <a:schemeClr val="tx1"/>
                </a:solidFill>
                <a:sym typeface="Wingdings" pitchFamily="2" charset="2"/>
              </a:rPr>
              <a:t>r</a:t>
            </a:r>
            <a:r>
              <a:rPr lang="en-US" sz="1600" baseline="-25000" dirty="0" smtClean="0">
                <a:solidFill>
                  <a:schemeClr val="tx1"/>
                </a:solidFill>
                <a:sym typeface="Wingdings" pitchFamily="2" charset="2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~212 </a:t>
            </a:r>
            <a:r>
              <a:rPr lang="en-US" sz="1600" dirty="0" smtClean="0">
                <a:solidFill>
                  <a:schemeClr val="tx1"/>
                </a:solidFill>
                <a:latin typeface="Symbol" panose="05050102010706020507" pitchFamily="18" charset="2"/>
                <a:sym typeface="Wingdings" pitchFamily="2" charset="2"/>
              </a:rPr>
              <a:t>m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m  Acceptance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~15 </a:t>
            </a:r>
            <a:r>
              <a:rPr lang="en-US" sz="1600" dirty="0">
                <a:solidFill>
                  <a:schemeClr val="tx1"/>
                </a:solidFill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mm </a:t>
            </a:r>
            <a:r>
              <a:rPr lang="en-US" sz="1600" dirty="0" err="1" smtClean="0">
                <a:solidFill>
                  <a:schemeClr val="tx1"/>
                </a:solidFill>
                <a:sym typeface="Wingdings" pitchFamily="2" charset="2"/>
              </a:rPr>
              <a:t>mrad</a:t>
            </a: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0" lvl="1" indent="225425">
              <a:spcAft>
                <a:spcPts val="600"/>
              </a:spcAft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Acceptance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&gt; </a:t>
            </a:r>
            <a:r>
              <a:rPr lang="en-US" sz="1600" dirty="0" err="1" smtClean="0">
                <a:solidFill>
                  <a:schemeClr val="tx1"/>
                </a:solidFill>
                <a:sym typeface="Wingdings" pitchFamily="2" charset="2"/>
              </a:rPr>
              <a:t>Emittance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,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600" b="1" dirty="0">
                <a:solidFill>
                  <a:schemeClr val="tx1"/>
                </a:solidFill>
                <a:sym typeface="Wingdings" pitchFamily="2" charset="2"/>
              </a:rPr>
              <a:t>Geometrical Eff. ~</a:t>
            </a:r>
            <a:r>
              <a:rPr lang="en-US" sz="1600" b="1" dirty="0" smtClean="0">
                <a:solidFill>
                  <a:schemeClr val="tx1"/>
                </a:solidFill>
                <a:sym typeface="Wingdings" pitchFamily="2" charset="2"/>
              </a:rPr>
              <a:t>1</a:t>
            </a:r>
            <a:endParaRPr lang="en-US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15" name="Group 30"/>
          <p:cNvGrpSpPr/>
          <p:nvPr/>
        </p:nvGrpSpPr>
        <p:grpSpPr>
          <a:xfrm>
            <a:off x="4709409" y="2710476"/>
            <a:ext cx="1994560" cy="1202711"/>
            <a:chOff x="9765363" y="3171144"/>
            <a:chExt cx="2630695" cy="1588831"/>
          </a:xfrm>
        </p:grpSpPr>
        <p:sp>
          <p:nvSpPr>
            <p:cNvPr id="16" name="Freeform 19"/>
            <p:cNvSpPr>
              <a:spLocks noEditPoints="1"/>
            </p:cNvSpPr>
            <p:nvPr/>
          </p:nvSpPr>
          <p:spPr bwMode="auto">
            <a:xfrm>
              <a:off x="9941835" y="3203553"/>
              <a:ext cx="59853" cy="1515957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 noEditPoints="1"/>
            </p:cNvSpPr>
            <p:nvPr/>
          </p:nvSpPr>
          <p:spPr bwMode="auto">
            <a:xfrm>
              <a:off x="9959199" y="4692298"/>
              <a:ext cx="2436859" cy="67677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9765363" y="3224414"/>
              <a:ext cx="125191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 dirty="0"/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9967748" y="3324544"/>
              <a:ext cx="2323568" cy="879796"/>
            </a:xfrm>
            <a:custGeom>
              <a:avLst/>
              <a:gdLst>
                <a:gd name="T0" fmla="*/ 0 w 1087"/>
                <a:gd name="T1" fmla="*/ 2147483647 h 390"/>
                <a:gd name="T2" fmla="*/ 2147483647 w 1087"/>
                <a:gd name="T3" fmla="*/ 2147483647 h 390"/>
                <a:gd name="T4" fmla="*/ 2147483647 w 1087"/>
                <a:gd name="T5" fmla="*/ 2147483647 h 390"/>
                <a:gd name="T6" fmla="*/ 2147483647 w 1087"/>
                <a:gd name="T7" fmla="*/ 2147483647 h 390"/>
                <a:gd name="T8" fmla="*/ 2147483647 w 1087"/>
                <a:gd name="T9" fmla="*/ 2147483647 h 390"/>
                <a:gd name="T10" fmla="*/ 2147483647 w 1087"/>
                <a:gd name="T11" fmla="*/ 2147483647 h 390"/>
                <a:gd name="T12" fmla="*/ 2147483647 w 1087"/>
                <a:gd name="T13" fmla="*/ 0 h 390"/>
                <a:gd name="T14" fmla="*/ 2147483647 w 1087"/>
                <a:gd name="T15" fmla="*/ 0 h 390"/>
                <a:gd name="T16" fmla="*/ 2147483647 w 1087"/>
                <a:gd name="T17" fmla="*/ 2147483647 h 390"/>
                <a:gd name="T18" fmla="*/ 2147483647 w 1087"/>
                <a:gd name="T19" fmla="*/ 2147483647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7"/>
                <a:gd name="T31" fmla="*/ 0 h 390"/>
                <a:gd name="T32" fmla="*/ 1087 w 1087"/>
                <a:gd name="T33" fmla="*/ 390 h 3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7" h="390">
                  <a:moveTo>
                    <a:pt x="0" y="390"/>
                  </a:moveTo>
                  <a:lnTo>
                    <a:pt x="203" y="390"/>
                  </a:lnTo>
                  <a:lnTo>
                    <a:pt x="203" y="152"/>
                  </a:lnTo>
                  <a:lnTo>
                    <a:pt x="333" y="152"/>
                  </a:lnTo>
                  <a:lnTo>
                    <a:pt x="331" y="281"/>
                  </a:lnTo>
                  <a:lnTo>
                    <a:pt x="802" y="284"/>
                  </a:lnTo>
                  <a:lnTo>
                    <a:pt x="802" y="0"/>
                  </a:lnTo>
                  <a:lnTo>
                    <a:pt x="945" y="0"/>
                  </a:lnTo>
                  <a:lnTo>
                    <a:pt x="945" y="388"/>
                  </a:lnTo>
                  <a:lnTo>
                    <a:pt x="1087" y="388"/>
                  </a:lnTo>
                </a:path>
              </a:pathLst>
            </a:cu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47"/>
            <p:cNvSpPr>
              <a:spLocks noChangeArrowheads="1"/>
            </p:cNvSpPr>
            <p:nvPr/>
          </p:nvSpPr>
          <p:spPr bwMode="auto">
            <a:xfrm>
              <a:off x="10087716" y="3200119"/>
              <a:ext cx="196422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 dirty="0"/>
            </a:p>
          </p:txBody>
        </p:sp>
        <p:sp>
          <p:nvSpPr>
            <p:cNvPr id="21" name="Oval 49"/>
            <p:cNvSpPr>
              <a:spLocks noChangeArrowheads="1"/>
            </p:cNvSpPr>
            <p:nvPr/>
          </p:nvSpPr>
          <p:spPr bwMode="auto">
            <a:xfrm>
              <a:off x="10053252" y="3171144"/>
              <a:ext cx="243344" cy="250031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0361066" y="3235538"/>
              <a:ext cx="615628" cy="108283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11078333" y="3230978"/>
              <a:ext cx="368598" cy="110857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 rot="5400000">
              <a:off x="11469969" y="3349303"/>
              <a:ext cx="212846" cy="9181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 rot="10800000">
              <a:off x="11113689" y="3469937"/>
              <a:ext cx="368598" cy="97542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 rot="10800000">
              <a:off x="10389108" y="3475720"/>
              <a:ext cx="615628" cy="108283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859343" y="3518146"/>
            <a:ext cx="19249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i="1" dirty="0" err="1" smtClean="0">
                <a:solidFill>
                  <a:schemeClr val="tx1"/>
                </a:solidFill>
              </a:rPr>
              <a:t>t</a:t>
            </a:r>
            <a:r>
              <a:rPr lang="en-US" sz="1400" i="1" baseline="-25000" dirty="0" err="1" smtClean="0">
                <a:solidFill>
                  <a:schemeClr val="tx1"/>
                </a:solidFill>
              </a:rPr>
              <a:t>roundtrip</a:t>
            </a:r>
            <a:r>
              <a:rPr lang="en-US" sz="1400" i="1" baseline="-25000" dirty="0" smtClean="0">
                <a:solidFill>
                  <a:schemeClr val="tx1"/>
                </a:solidFill>
              </a:rPr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~ 41 </a:t>
            </a:r>
            <a:r>
              <a:rPr lang="en-US" sz="14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400" dirty="0" smtClean="0">
                <a:solidFill>
                  <a:schemeClr val="tx1"/>
                </a:solidFill>
              </a:rPr>
              <a:t>m (K+)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38809" y="4165107"/>
            <a:ext cx="42339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sym typeface="Wingdings" pitchFamily="2" charset="2"/>
              </a:rPr>
              <a:t>Total Eff. ~ Capture Eff. by ionization 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685490" y="4581866"/>
                <a:ext cx="2018438" cy="464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 1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490" y="4581866"/>
                <a:ext cx="2018438" cy="4644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788730" y="5364550"/>
            <a:ext cx="494557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or ~320 A/cm</a:t>
            </a:r>
            <a:r>
              <a:rPr lang="en-US" sz="1800" baseline="30000" dirty="0" smtClean="0">
                <a:solidFill>
                  <a:srgbClr val="FF0000"/>
                </a:solidFill>
              </a:rPr>
              <a:t>2</a:t>
            </a:r>
            <a:r>
              <a:rPr lang="en-US" sz="1800" dirty="0" smtClean="0">
                <a:solidFill>
                  <a:srgbClr val="FF0000"/>
                </a:solidFill>
              </a:rPr>
              <a:t>, we can expect at most ~30%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Agree with </a:t>
            </a:r>
            <a:r>
              <a:rPr lang="en-US" sz="1800" dirty="0" err="1" smtClean="0">
                <a:solidFill>
                  <a:srgbClr val="FF0000"/>
                </a:solidFill>
              </a:rPr>
              <a:t>expt’l</a:t>
            </a:r>
            <a:r>
              <a:rPr lang="en-US" sz="1800" dirty="0" smtClean="0">
                <a:solidFill>
                  <a:srgbClr val="FF0000"/>
                </a:solidFill>
              </a:rPr>
              <a:t> results!!!</a:t>
            </a:r>
          </a:p>
        </p:txBody>
      </p:sp>
      <p:sp>
        <p:nvSpPr>
          <p:cNvPr id="28" name="Oval 27"/>
          <p:cNvSpPr/>
          <p:nvPr/>
        </p:nvSpPr>
        <p:spPr>
          <a:xfrm>
            <a:off x="3820559" y="2666156"/>
            <a:ext cx="409652" cy="409651"/>
          </a:xfrm>
          <a:prstGeom prst="ellipse">
            <a:avLst/>
          </a:pr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309388" y="2726552"/>
            <a:ext cx="1422104" cy="2105247"/>
          </a:xfrm>
          <a:custGeom>
            <a:avLst/>
            <a:gdLst>
              <a:gd name="connsiteX0" fmla="*/ 271129 w 1451343"/>
              <a:gd name="connsiteY0" fmla="*/ 2073348 h 2073348"/>
              <a:gd name="connsiteX1" fmla="*/ 196702 w 1451343"/>
              <a:gd name="connsiteY1" fmla="*/ 478465 h 2073348"/>
              <a:gd name="connsiteX2" fmla="*/ 1451343 w 1451343"/>
              <a:gd name="connsiteY2" fmla="*/ 0 h 2073348"/>
              <a:gd name="connsiteX0" fmla="*/ 235688 w 1458432"/>
              <a:gd name="connsiteY0" fmla="*/ 2158409 h 2158409"/>
              <a:gd name="connsiteX1" fmla="*/ 203791 w 1458432"/>
              <a:gd name="connsiteY1" fmla="*/ 478465 h 2158409"/>
              <a:gd name="connsiteX2" fmla="*/ 1458432 w 1458432"/>
              <a:gd name="connsiteY2" fmla="*/ 0 h 2158409"/>
              <a:gd name="connsiteX0" fmla="*/ 246320 w 1532859"/>
              <a:gd name="connsiteY0" fmla="*/ 2105247 h 2105247"/>
              <a:gd name="connsiteX1" fmla="*/ 214423 w 1532859"/>
              <a:gd name="connsiteY1" fmla="*/ 425303 h 2105247"/>
              <a:gd name="connsiteX2" fmla="*/ 1532859 w 1532859"/>
              <a:gd name="connsiteY2" fmla="*/ 0 h 2105247"/>
              <a:gd name="connsiteX0" fmla="*/ 135565 w 1422104"/>
              <a:gd name="connsiteY0" fmla="*/ 2105247 h 2105247"/>
              <a:gd name="connsiteX1" fmla="*/ 305687 w 1422104"/>
              <a:gd name="connsiteY1" fmla="*/ 669852 h 2105247"/>
              <a:gd name="connsiteX2" fmla="*/ 1422104 w 1422104"/>
              <a:gd name="connsiteY2" fmla="*/ 0 h 210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104" h="2105247">
                <a:moveTo>
                  <a:pt x="135565" y="2105247"/>
                </a:moveTo>
                <a:cubicBezTo>
                  <a:pt x="0" y="1480584"/>
                  <a:pt x="91264" y="1020726"/>
                  <a:pt x="305687" y="669852"/>
                </a:cubicBezTo>
                <a:cubicBezTo>
                  <a:pt x="520110" y="318978"/>
                  <a:pt x="893134" y="66453"/>
                  <a:pt x="1422104" y="0"/>
                </a:cubicBezTo>
              </a:path>
            </a:pathLst>
          </a:cu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98371" y="1945861"/>
            <a:ext cx="328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How can we get to 80% ? </a:t>
            </a:r>
          </a:p>
        </p:txBody>
      </p:sp>
    </p:spTree>
    <p:extLst>
      <p:ext uri="{BB962C8B-B14F-4D97-AF65-F5344CB8AC3E}">
        <p14:creationId xmlns:p14="http://schemas.microsoft.com/office/powerpoint/2010/main" val="5523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6675" y="566234"/>
            <a:ext cx="9511345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64308"/>
                </a:solidFill>
              </a:rPr>
              <a:t>3 basic strategies to increase the capture efficiency of beam </a:t>
            </a:r>
            <a:r>
              <a:rPr lang="en-US" sz="1600" b="1" u="sng" kern="0" dirty="0" smtClean="0">
                <a:solidFill>
                  <a:srgbClr val="064308"/>
                </a:solidFill>
              </a:rPr>
              <a:t>continuously</a:t>
            </a:r>
            <a:r>
              <a:rPr lang="en-US" sz="1600" b="1" kern="0" dirty="0" smtClean="0">
                <a:solidFill>
                  <a:srgbClr val="064308"/>
                </a:solidFill>
              </a:rPr>
              <a:t> injected beams</a:t>
            </a: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Compress </a:t>
            </a:r>
            <a:r>
              <a:rPr lang="en-US" sz="1600" dirty="0" smtClean="0">
                <a:solidFill>
                  <a:schemeClr val="tx1"/>
                </a:solidFill>
              </a:rPr>
              <a:t>electron-beam </a:t>
            </a:r>
            <a:r>
              <a:rPr lang="en-US" sz="1600" dirty="0">
                <a:solidFill>
                  <a:schemeClr val="tx1"/>
                </a:solidFill>
              </a:rPr>
              <a:t>radius</a:t>
            </a: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600" kern="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Increase electron-beam </a:t>
            </a:r>
            <a:r>
              <a:rPr lang="en-US" sz="1600" kern="0" dirty="0">
                <a:solidFill>
                  <a:sysClr val="windowText" lastClr="000000"/>
                </a:solidFill>
              </a:rPr>
              <a:t>current </a:t>
            </a: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Both: </a:t>
            </a:r>
            <a:r>
              <a:rPr lang="en-US" sz="1600" dirty="0" smtClean="0">
                <a:solidFill>
                  <a:srgbClr val="FF0000"/>
                </a:solidFill>
              </a:rPr>
              <a:t>High compression </a:t>
            </a:r>
            <a:r>
              <a:rPr lang="en-US" sz="1600" dirty="0">
                <a:solidFill>
                  <a:srgbClr val="FF0000"/>
                </a:solidFill>
              </a:rPr>
              <a:t>(6T</a:t>
            </a:r>
            <a:r>
              <a:rPr lang="en-US" sz="1600" dirty="0" smtClean="0">
                <a:solidFill>
                  <a:srgbClr val="FF0000"/>
                </a:solidFill>
              </a:rPr>
              <a:t>) &amp; current </a:t>
            </a:r>
            <a:r>
              <a:rPr lang="en-US" sz="1600" dirty="0">
                <a:solidFill>
                  <a:srgbClr val="FF0000"/>
                </a:solidFill>
              </a:rPr>
              <a:t>(1.4A</a:t>
            </a:r>
            <a:r>
              <a:rPr lang="en-US" sz="1600" dirty="0" smtClean="0">
                <a:solidFill>
                  <a:srgbClr val="FF0000"/>
                </a:solidFill>
              </a:rPr>
              <a:t>)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Will be investigated in the next months.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0" y="80963"/>
            <a:ext cx="9601200" cy="413492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igher capture eff.: Option 1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Higher current density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432061" y="6826101"/>
            <a:ext cx="2147874" cy="467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968005" y="2300265"/>
            <a:ext cx="7172325" cy="5229202"/>
            <a:chOff x="1133940" y="1800090"/>
            <a:chExt cx="7180411" cy="5549446"/>
          </a:xfrm>
        </p:grpSpPr>
        <p:graphicFrame>
          <p:nvGraphicFramePr>
            <p:cNvPr id="216069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133940" y="1800090"/>
            <a:ext cx="7180411" cy="5549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220" name="Graph" r:id="rId4" imgW="4023360" imgH="3108960" progId="Origin50.Graph">
                    <p:embed/>
                  </p:oleObj>
                </mc:Choice>
                <mc:Fallback>
                  <p:oleObj name="Graph" r:id="rId4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3940" y="1800090"/>
                          <a:ext cx="7180411" cy="5549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4809967" y="5713409"/>
              <a:ext cx="2881138" cy="62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Acceptance &gt;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Emittance</a:t>
              </a:r>
              <a:r>
                <a:rPr lang="en-US" sz="1600" dirty="0" smtClean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</a:rPr>
                <a:t>Fixed trap length: ~ 644 mm</a:t>
              </a: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990971" y="4925997"/>
              <a:ext cx="274322" cy="272077"/>
            </a:xfrm>
            <a:prstGeom prst="ellips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814147" y="5376782"/>
              <a:ext cx="274322" cy="274320"/>
            </a:xfrm>
            <a:prstGeom prst="ellipse">
              <a:avLst/>
            </a:prstGeom>
            <a:ln w="38100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333229" y="5062035"/>
              <a:ext cx="2066735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124068" y="5326272"/>
              <a:ext cx="4064" cy="37534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36686" y="5177857"/>
              <a:ext cx="589881" cy="2410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2069622" y="2110393"/>
            <a:ext cx="58837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kern="0" dirty="0" smtClean="0">
                <a:solidFill>
                  <a:schemeClr val="tx1"/>
                </a:solidFill>
              </a:rPr>
              <a:t>Calculated capture efficiency vs. e-beam current &amp; radius</a:t>
            </a:r>
            <a:endParaRPr lang="en-US" sz="1500" b="1" kern="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20322558">
            <a:off x="4805052" y="3414499"/>
            <a:ext cx="228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Eff. 30%: 330 A/cm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 rot="20913802">
            <a:off x="5223993" y="4859875"/>
            <a:ext cx="240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Eff. </a:t>
            </a:r>
            <a:r>
              <a:rPr lang="en-US" sz="1800" dirty="0">
                <a:solidFill>
                  <a:schemeClr val="tx1"/>
                </a:solidFill>
              </a:rPr>
              <a:t>8</a:t>
            </a:r>
            <a:r>
              <a:rPr lang="en-US" sz="1800" dirty="0" smtClean="0">
                <a:solidFill>
                  <a:schemeClr val="tx1"/>
                </a:solidFill>
              </a:rPr>
              <a:t>0%: 1545 A/cm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06293" y="2747061"/>
            <a:ext cx="2822932" cy="6794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438401" y="1868283"/>
            <a:ext cx="43624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Beam line for continuous injection</a:t>
            </a:r>
          </a:p>
        </p:txBody>
      </p:sp>
      <p:pic>
        <p:nvPicPr>
          <p:cNvPr id="13" name="Picture 2" descr="C:\Documents and Settings\All\My Documents\Talks\ICIS13\Talk\P1000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876" y="2199334"/>
            <a:ext cx="7984074" cy="4791292"/>
          </a:xfrm>
          <a:prstGeom prst="rect">
            <a:avLst/>
          </a:prstGeom>
          <a:noFill/>
        </p:spPr>
      </p:pic>
      <p:cxnSp>
        <p:nvCxnSpPr>
          <p:cNvPr id="30" name="Straight Arrow Connector 29"/>
          <p:cNvCxnSpPr/>
          <p:nvPr/>
        </p:nvCxnSpPr>
        <p:spPr>
          <a:xfrm flipH="1" flipV="1">
            <a:off x="6553200" y="2400300"/>
            <a:ext cx="11676" cy="97349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94600" y="80963"/>
            <a:ext cx="8686800" cy="413492"/>
          </a:xfrm>
        </p:spPr>
        <p:txBody>
          <a:bodyPr/>
          <a:lstStyle/>
          <a:p>
            <a:r>
              <a:rPr lang="en-US" dirty="0"/>
              <a:t>Higher capture eff.: Option 2 </a:t>
            </a:r>
            <a:r>
              <a:rPr lang="en-US" dirty="0">
                <a:sym typeface="Wingdings" panose="05000000000000000000" pitchFamily="2" charset="2"/>
              </a:rPr>
              <a:t> Inject ion pulses</a:t>
            </a:r>
            <a:endParaRPr lang="en-US" dirty="0" smtClean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081799" y="5544598"/>
            <a:ext cx="1786270" cy="53162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6669" y="4607011"/>
            <a:ext cx="112537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64308"/>
                </a:solidFill>
              </a:rPr>
              <a:t>Analyzing </a:t>
            </a:r>
          </a:p>
          <a:p>
            <a:pPr algn="ctr"/>
            <a:r>
              <a:rPr lang="en-US" sz="1700" dirty="0" smtClean="0">
                <a:solidFill>
                  <a:srgbClr val="064308"/>
                </a:solidFill>
              </a:rPr>
              <a:t>magnet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6939" y="2477883"/>
            <a:ext cx="88232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64308"/>
                </a:solidFill>
              </a:rPr>
              <a:t>To </a:t>
            </a:r>
            <a:r>
              <a:rPr lang="en-US" sz="1700" dirty="0" err="1" smtClean="0">
                <a:solidFill>
                  <a:srgbClr val="064308"/>
                </a:solidFill>
              </a:rPr>
              <a:t>ReA</a:t>
            </a:r>
            <a:endParaRPr lang="en-US" sz="1700" dirty="0" smtClean="0">
              <a:solidFill>
                <a:srgbClr val="064308"/>
              </a:solidFill>
            </a:endParaRPr>
          </a:p>
        </p:txBody>
      </p:sp>
      <p:sp>
        <p:nvSpPr>
          <p:cNvPr id="11" name="Text Box 1339"/>
          <p:cNvSpPr txBox="1">
            <a:spLocks noChangeArrowheads="1"/>
          </p:cNvSpPr>
          <p:nvPr/>
        </p:nvSpPr>
        <p:spPr bwMode="auto">
          <a:xfrm rot="310311">
            <a:off x="3517528" y="5852579"/>
            <a:ext cx="1763629" cy="264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DC beams &lt; 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0 </a:t>
            </a:r>
            <a:r>
              <a:rPr lang="en-US" sz="1400" kern="0" noProof="0" dirty="0" err="1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k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eV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ahom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71775" y="1657350"/>
            <a:ext cx="7124700" cy="5343525"/>
            <a:chOff x="2752725" y="1657350"/>
            <a:chExt cx="7124700" cy="53435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2725" y="1657350"/>
              <a:ext cx="7124700" cy="5343525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7010400" y="2009775"/>
              <a:ext cx="1400175" cy="5715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581775" y="1952625"/>
              <a:ext cx="314325" cy="333375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67725" y="1896858"/>
              <a:ext cx="933450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 smtClean="0">
                  <a:solidFill>
                    <a:srgbClr val="064308"/>
                  </a:solidFill>
                </a:rPr>
                <a:t>To EBIT</a:t>
              </a: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flipH="1" flipV="1">
            <a:off x="6565733" y="2395788"/>
            <a:ext cx="1580" cy="1157648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6551807" y="3665519"/>
            <a:ext cx="3544" cy="1375145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953125" y="5124451"/>
            <a:ext cx="552450" cy="590549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976610" y="5543052"/>
            <a:ext cx="2899808" cy="257178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5960" y="576613"/>
            <a:ext cx="7844590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 kern="0" dirty="0" smtClean="0">
                <a:solidFill>
                  <a:srgbClr val="064308"/>
                </a:solidFill>
              </a:rPr>
              <a:t>Installing Radio-frequency </a:t>
            </a:r>
            <a:r>
              <a:rPr lang="en-US" sz="1600" b="1" kern="0" dirty="0" err="1" smtClean="0">
                <a:solidFill>
                  <a:srgbClr val="064308"/>
                </a:solidFill>
              </a:rPr>
              <a:t>quadrupole</a:t>
            </a:r>
            <a:r>
              <a:rPr lang="en-US" sz="1600" b="1" kern="0" dirty="0" smtClean="0">
                <a:solidFill>
                  <a:srgbClr val="064308"/>
                </a:solidFill>
              </a:rPr>
              <a:t> (RFQ) “cooler-</a:t>
            </a:r>
            <a:r>
              <a:rPr lang="en-US" sz="1600" b="1" kern="0" dirty="0" err="1" smtClean="0">
                <a:solidFill>
                  <a:srgbClr val="064308"/>
                </a:solidFill>
              </a:rPr>
              <a:t>buncher</a:t>
            </a:r>
            <a:r>
              <a:rPr lang="en-US" sz="1600" b="1" kern="0" dirty="0" smtClean="0">
                <a:solidFill>
                  <a:srgbClr val="064308"/>
                </a:solidFill>
              </a:rPr>
              <a:t>” ion trap:</a:t>
            </a:r>
          </a:p>
          <a:p>
            <a:pPr marL="285750" lvl="0" indent="-285750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à"/>
              <a:defRPr/>
            </a:pPr>
            <a:r>
              <a:rPr lang="en-US" sz="1600" kern="0" dirty="0" smtClean="0">
                <a:solidFill>
                  <a:schemeClr val="tx1"/>
                </a:solidFill>
              </a:rPr>
              <a:t>Accumulate injected beams</a:t>
            </a:r>
          </a:p>
          <a:p>
            <a:pPr marL="285750" lvl="0" indent="-285750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à"/>
              <a:defRPr/>
            </a:pPr>
            <a:r>
              <a:rPr lang="en-US" sz="1600" kern="0" dirty="0">
                <a:solidFill>
                  <a:schemeClr val="tx1"/>
                </a:solidFill>
              </a:rPr>
              <a:t>P</a:t>
            </a:r>
            <a:r>
              <a:rPr lang="en-US" sz="1600" kern="0" dirty="0" smtClean="0">
                <a:solidFill>
                  <a:schemeClr val="tx1"/>
                </a:solidFill>
              </a:rPr>
              <a:t>roduce ion pulses with a cooling gas (e.g., He)</a:t>
            </a:r>
          </a:p>
          <a:p>
            <a:pPr marL="285750" lvl="0" indent="-285750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à"/>
              <a:defRPr/>
            </a:pPr>
            <a:r>
              <a:rPr lang="en-US" sz="16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U</a:t>
            </a:r>
            <a:r>
              <a:rPr lang="en-US" sz="1600" kern="0" dirty="0" smtClean="0">
                <a:solidFill>
                  <a:srgbClr val="FF0000"/>
                </a:solidFill>
              </a:rPr>
              <a:t>nder installation / Start commissioning ~ Mid-Dec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3200" y="1915908"/>
            <a:ext cx="1714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64308"/>
                </a:solidFill>
              </a:rPr>
              <a:t>Engineering model</a:t>
            </a:r>
          </a:p>
        </p:txBody>
      </p:sp>
    </p:spTree>
    <p:extLst>
      <p:ext uri="{BB962C8B-B14F-4D97-AF65-F5344CB8AC3E}">
        <p14:creationId xmlns:p14="http://schemas.microsoft.com/office/powerpoint/2010/main" val="2450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-342900" y="80963"/>
            <a:ext cx="10220325" cy="413492"/>
          </a:xfrm>
        </p:spPr>
        <p:txBody>
          <a:bodyPr/>
          <a:lstStyle/>
          <a:p>
            <a:r>
              <a:rPr lang="en-US" dirty="0" smtClean="0"/>
              <a:t>Higher capture eff.: Option 2 </a:t>
            </a:r>
            <a:r>
              <a:rPr lang="en-US" dirty="0" smtClean="0">
                <a:sym typeface="Wingdings" panose="05000000000000000000" pitchFamily="2" charset="2"/>
              </a:rPr>
              <a:t> Inject ion pulses</a:t>
            </a:r>
            <a:endParaRPr lang="en-US" dirty="0"/>
          </a:p>
        </p:txBody>
      </p:sp>
      <p:grpSp>
        <p:nvGrpSpPr>
          <p:cNvPr id="32" name="Group 140"/>
          <p:cNvGrpSpPr>
            <a:grpSpLocks/>
          </p:cNvGrpSpPr>
          <p:nvPr/>
        </p:nvGrpSpPr>
        <p:grpSpPr bwMode="auto">
          <a:xfrm>
            <a:off x="6471447" y="1294244"/>
            <a:ext cx="2298237" cy="1476375"/>
            <a:chOff x="6917289" y="2132271"/>
            <a:chExt cx="2297202" cy="1476375"/>
          </a:xfrm>
        </p:grpSpPr>
        <p:grpSp>
          <p:nvGrpSpPr>
            <p:cNvPr id="33" name="Group 136"/>
            <p:cNvGrpSpPr>
              <a:grpSpLocks/>
            </p:cNvGrpSpPr>
            <p:nvPr/>
          </p:nvGrpSpPr>
          <p:grpSpPr bwMode="auto">
            <a:xfrm>
              <a:off x="6917289" y="2132271"/>
              <a:ext cx="2297202" cy="1476375"/>
              <a:chOff x="4343400" y="2333282"/>
              <a:chExt cx="2297209" cy="1476718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4388953" y="2333282"/>
                <a:ext cx="2251656" cy="14767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9" name="Picture 4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3125"/>
              <a:stretch>
                <a:fillRect/>
              </a:stretch>
            </p:blipFill>
            <p:spPr bwMode="auto">
              <a:xfrm>
                <a:off x="4343400" y="2524125"/>
                <a:ext cx="2109207" cy="1142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Oval 39"/>
              <p:cNvSpPr/>
              <p:nvPr/>
            </p:nvSpPr>
            <p:spPr bwMode="auto">
              <a:xfrm>
                <a:off x="4623798" y="3000187"/>
                <a:ext cx="234845" cy="23818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 bwMode="auto">
              <a:xfrm>
                <a:off x="4566673" y="2971605"/>
                <a:ext cx="456996" cy="2794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Q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+</a:t>
                </a:r>
                <a:endPara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5093488" y="2666734"/>
                <a:ext cx="468104" cy="285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5260101" y="2990660"/>
                <a:ext cx="247539" cy="24770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228365" y="2963666"/>
                <a:ext cx="382416" cy="2778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Q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+</a:t>
                </a:r>
                <a:endPara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7472205" y="2702184"/>
              <a:ext cx="350679" cy="312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Freeform 18"/>
            <p:cNvSpPr>
              <a:spLocks noEditPoints="1"/>
            </p:cNvSpPr>
            <p:nvPr/>
          </p:nvSpPr>
          <p:spPr bwMode="auto">
            <a:xfrm rot="10800000">
              <a:off x="7476100" y="2872217"/>
              <a:ext cx="304799" cy="76182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7" name="Straight Connector 124"/>
            <p:cNvCxnSpPr/>
            <p:nvPr/>
          </p:nvCxnSpPr>
          <p:spPr>
            <a:xfrm rot="10800000">
              <a:off x="7519827" y="3026737"/>
              <a:ext cx="336400" cy="1587"/>
            </a:xfrm>
            <a:prstGeom prst="straightConnector1">
              <a:avLst/>
            </a:prstGeom>
            <a:ln w="1651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139"/>
          <p:cNvGrpSpPr>
            <a:grpSpLocks/>
          </p:cNvGrpSpPr>
          <p:nvPr/>
        </p:nvGrpSpPr>
        <p:grpSpPr bwMode="auto">
          <a:xfrm>
            <a:off x="3797264" y="1501423"/>
            <a:ext cx="2047613" cy="1090359"/>
            <a:chOff x="4521200" y="949325"/>
            <a:chExt cx="1943100" cy="1090611"/>
          </a:xfrm>
        </p:grpSpPr>
        <p:sp>
          <p:nvSpPr>
            <p:cNvPr id="46" name="Freeform 19"/>
            <p:cNvSpPr>
              <a:spLocks noEditPoints="1"/>
            </p:cNvSpPr>
            <p:nvPr/>
          </p:nvSpPr>
          <p:spPr bwMode="auto">
            <a:xfrm>
              <a:off x="4632325" y="949325"/>
              <a:ext cx="44450" cy="1066800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0"/>
            <p:cNvSpPr>
              <a:spLocks noEditPoints="1"/>
            </p:cNvSpPr>
            <p:nvPr/>
          </p:nvSpPr>
          <p:spPr bwMode="auto">
            <a:xfrm>
              <a:off x="4654550" y="1992311"/>
              <a:ext cx="1809750" cy="47625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4521200" y="954088"/>
              <a:ext cx="929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/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4521200" y="954088"/>
              <a:ext cx="929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 dirty="0"/>
            </a:p>
          </p:txBody>
        </p:sp>
        <p:grpSp>
          <p:nvGrpSpPr>
            <p:cNvPr id="52" name="Group 27"/>
            <p:cNvGrpSpPr>
              <a:grpSpLocks/>
            </p:cNvGrpSpPr>
            <p:nvPr/>
          </p:nvGrpSpPr>
          <p:grpSpPr bwMode="auto">
            <a:xfrm>
              <a:off x="5470525" y="1092200"/>
              <a:ext cx="201613" cy="225425"/>
              <a:chOff x="742" y="1073"/>
              <a:chExt cx="127" cy="142"/>
            </a:xfrm>
          </p:grpSpPr>
          <p:sp>
            <p:nvSpPr>
              <p:cNvPr id="77" name="Oval 25"/>
              <p:cNvSpPr>
                <a:spLocks noChangeArrowheads="1"/>
              </p:cNvSpPr>
              <p:nvPr/>
            </p:nvSpPr>
            <p:spPr bwMode="auto">
              <a:xfrm>
                <a:off x="742" y="1074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Oval 26"/>
              <p:cNvSpPr>
                <a:spLocks noChangeArrowheads="1"/>
              </p:cNvSpPr>
              <p:nvPr/>
            </p:nvSpPr>
            <p:spPr bwMode="auto">
              <a:xfrm>
                <a:off x="742" y="1073"/>
                <a:ext cx="127" cy="142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Rectangle 28"/>
            <p:cNvSpPr>
              <a:spLocks noChangeArrowheads="1"/>
            </p:cNvSpPr>
            <p:nvPr/>
          </p:nvSpPr>
          <p:spPr bwMode="auto">
            <a:xfrm>
              <a:off x="5505450" y="1130300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grpSp>
          <p:nvGrpSpPr>
            <p:cNvPr id="54" name="Group 31"/>
            <p:cNvGrpSpPr>
              <a:grpSpLocks/>
            </p:cNvGrpSpPr>
            <p:nvPr/>
          </p:nvGrpSpPr>
          <p:grpSpPr bwMode="auto">
            <a:xfrm>
              <a:off x="5470525" y="1092200"/>
              <a:ext cx="201613" cy="225425"/>
              <a:chOff x="742" y="1073"/>
              <a:chExt cx="127" cy="142"/>
            </a:xfrm>
          </p:grpSpPr>
          <p:sp>
            <p:nvSpPr>
              <p:cNvPr id="75" name="Oval 29"/>
              <p:cNvSpPr>
                <a:spLocks noChangeArrowheads="1"/>
              </p:cNvSpPr>
              <p:nvPr/>
            </p:nvSpPr>
            <p:spPr bwMode="auto">
              <a:xfrm>
                <a:off x="742" y="1074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Oval 30"/>
              <p:cNvSpPr>
                <a:spLocks noChangeArrowheads="1"/>
              </p:cNvSpPr>
              <p:nvPr/>
            </p:nvSpPr>
            <p:spPr bwMode="auto">
              <a:xfrm>
                <a:off x="742" y="1073"/>
                <a:ext cx="127" cy="142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" name="Rectangle 32"/>
            <p:cNvSpPr>
              <a:spLocks noChangeArrowheads="1"/>
            </p:cNvSpPr>
            <p:nvPr/>
          </p:nvSpPr>
          <p:spPr bwMode="auto">
            <a:xfrm>
              <a:off x="5505450" y="1130300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4660900" y="1174750"/>
              <a:ext cx="1725613" cy="619125"/>
            </a:xfrm>
            <a:custGeom>
              <a:avLst/>
              <a:gdLst>
                <a:gd name="T0" fmla="*/ 0 w 1087"/>
                <a:gd name="T1" fmla="*/ 2147483647 h 390"/>
                <a:gd name="T2" fmla="*/ 2147483647 w 1087"/>
                <a:gd name="T3" fmla="*/ 2147483647 h 390"/>
                <a:gd name="T4" fmla="*/ 2147483647 w 1087"/>
                <a:gd name="T5" fmla="*/ 2147483647 h 390"/>
                <a:gd name="T6" fmla="*/ 2147483647 w 1087"/>
                <a:gd name="T7" fmla="*/ 2147483647 h 390"/>
                <a:gd name="T8" fmla="*/ 2147483647 w 1087"/>
                <a:gd name="T9" fmla="*/ 2147483647 h 390"/>
                <a:gd name="T10" fmla="*/ 2147483647 w 1087"/>
                <a:gd name="T11" fmla="*/ 2147483647 h 390"/>
                <a:gd name="T12" fmla="*/ 2147483647 w 1087"/>
                <a:gd name="T13" fmla="*/ 0 h 390"/>
                <a:gd name="T14" fmla="*/ 2147483647 w 1087"/>
                <a:gd name="T15" fmla="*/ 0 h 390"/>
                <a:gd name="T16" fmla="*/ 2147483647 w 1087"/>
                <a:gd name="T17" fmla="*/ 2147483647 h 390"/>
                <a:gd name="T18" fmla="*/ 2147483647 w 1087"/>
                <a:gd name="T19" fmla="*/ 2147483647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7"/>
                <a:gd name="T31" fmla="*/ 0 h 390"/>
                <a:gd name="T32" fmla="*/ 1087 w 1087"/>
                <a:gd name="T33" fmla="*/ 390 h 3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7" h="390">
                  <a:moveTo>
                    <a:pt x="0" y="390"/>
                  </a:moveTo>
                  <a:lnTo>
                    <a:pt x="203" y="390"/>
                  </a:lnTo>
                  <a:lnTo>
                    <a:pt x="203" y="152"/>
                  </a:lnTo>
                  <a:lnTo>
                    <a:pt x="333" y="152"/>
                  </a:lnTo>
                  <a:lnTo>
                    <a:pt x="331" y="281"/>
                  </a:lnTo>
                  <a:lnTo>
                    <a:pt x="802" y="284"/>
                  </a:lnTo>
                  <a:lnTo>
                    <a:pt x="802" y="0"/>
                  </a:lnTo>
                  <a:lnTo>
                    <a:pt x="945" y="0"/>
                  </a:lnTo>
                  <a:lnTo>
                    <a:pt x="945" y="388"/>
                  </a:lnTo>
                  <a:lnTo>
                    <a:pt x="1087" y="388"/>
                  </a:lnTo>
                </a:path>
              </a:pathLst>
            </a:cu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" name="Group 38"/>
            <p:cNvGrpSpPr>
              <a:grpSpLocks/>
            </p:cNvGrpSpPr>
            <p:nvPr/>
          </p:nvGrpSpPr>
          <p:grpSpPr bwMode="auto">
            <a:xfrm>
              <a:off x="5476875" y="1401763"/>
              <a:ext cx="201613" cy="223838"/>
              <a:chOff x="746" y="1268"/>
              <a:chExt cx="127" cy="141"/>
            </a:xfrm>
          </p:grpSpPr>
          <p:sp>
            <p:nvSpPr>
              <p:cNvPr id="73" name="Oval 36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Oval 37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5511800" y="1438275"/>
              <a:ext cx="14587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2+</a:t>
              </a:r>
              <a:endParaRPr lang="en-US"/>
            </a:p>
          </p:txBody>
        </p:sp>
        <p:grpSp>
          <p:nvGrpSpPr>
            <p:cNvPr id="59" name="Group 42"/>
            <p:cNvGrpSpPr>
              <a:grpSpLocks/>
            </p:cNvGrpSpPr>
            <p:nvPr/>
          </p:nvGrpSpPr>
          <p:grpSpPr bwMode="auto">
            <a:xfrm>
              <a:off x="5476875" y="1401763"/>
              <a:ext cx="201613" cy="223838"/>
              <a:chOff x="746" y="1268"/>
              <a:chExt cx="127" cy="141"/>
            </a:xfrm>
          </p:grpSpPr>
          <p:sp>
            <p:nvSpPr>
              <p:cNvPr id="71" name="Oval 40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Oval 41"/>
              <p:cNvSpPr>
                <a:spLocks noChangeArrowheads="1"/>
              </p:cNvSpPr>
              <p:nvPr/>
            </p:nvSpPr>
            <p:spPr bwMode="auto">
              <a:xfrm>
                <a:off x="746" y="1268"/>
                <a:ext cx="127" cy="141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Rectangle 43"/>
            <p:cNvSpPr>
              <a:spLocks noChangeArrowheads="1"/>
            </p:cNvSpPr>
            <p:nvPr/>
          </p:nvSpPr>
          <p:spPr bwMode="auto">
            <a:xfrm>
              <a:off x="5511800" y="1438275"/>
              <a:ext cx="174650" cy="153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Q</a:t>
              </a: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endParaRPr lang="en-US" dirty="0"/>
            </a:p>
          </p:txBody>
        </p:sp>
        <p:sp>
          <p:nvSpPr>
            <p:cNvPr id="66" name="Freeform 18"/>
            <p:cNvSpPr>
              <a:spLocks noEditPoints="1"/>
            </p:cNvSpPr>
            <p:nvPr/>
          </p:nvSpPr>
          <p:spPr bwMode="auto">
            <a:xfrm rot="5400000">
              <a:off x="5600700" y="1333500"/>
              <a:ext cx="304800" cy="7620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3319894" y="707455"/>
            <a:ext cx="3661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kern="0" dirty="0" smtClean="0">
                <a:solidFill>
                  <a:srgbClr val="064308"/>
                </a:solidFill>
              </a:rPr>
              <a:t>Pulsed injection scheme</a:t>
            </a:r>
          </a:p>
        </p:txBody>
      </p:sp>
      <p:sp>
        <p:nvSpPr>
          <p:cNvPr id="80" name="Rectangle 47"/>
          <p:cNvSpPr>
            <a:spLocks noChangeArrowheads="1"/>
          </p:cNvSpPr>
          <p:nvPr/>
        </p:nvSpPr>
        <p:spPr bwMode="auto">
          <a:xfrm>
            <a:off x="3614957" y="1273106"/>
            <a:ext cx="25365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Charge breeding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1" name="Rectangle 141"/>
          <p:cNvSpPr>
            <a:spLocks noChangeArrowheads="1"/>
          </p:cNvSpPr>
          <p:nvPr/>
        </p:nvSpPr>
        <p:spPr bwMode="auto">
          <a:xfrm>
            <a:off x="6564547" y="1282067"/>
            <a:ext cx="21433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Pulsed extraction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82" name="Group 140"/>
          <p:cNvGrpSpPr>
            <a:grpSpLocks/>
          </p:cNvGrpSpPr>
          <p:nvPr/>
        </p:nvGrpSpPr>
        <p:grpSpPr bwMode="auto">
          <a:xfrm>
            <a:off x="1061439" y="1252051"/>
            <a:ext cx="2298237" cy="1476375"/>
            <a:chOff x="6917310" y="2132766"/>
            <a:chExt cx="2297209" cy="1476718"/>
          </a:xfrm>
        </p:grpSpPr>
        <p:grpSp>
          <p:nvGrpSpPr>
            <p:cNvPr id="83" name="Group 136"/>
            <p:cNvGrpSpPr>
              <a:grpSpLocks/>
            </p:cNvGrpSpPr>
            <p:nvPr/>
          </p:nvGrpSpPr>
          <p:grpSpPr bwMode="auto">
            <a:xfrm>
              <a:off x="6917310" y="2132766"/>
              <a:ext cx="2297209" cy="1476718"/>
              <a:chOff x="4343400" y="2333282"/>
              <a:chExt cx="2297209" cy="1476718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4388953" y="2333282"/>
                <a:ext cx="2251656" cy="14767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88" name="Picture 4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3125"/>
              <a:stretch>
                <a:fillRect/>
              </a:stretch>
            </p:blipFill>
            <p:spPr bwMode="auto">
              <a:xfrm>
                <a:off x="4343400" y="2524125"/>
                <a:ext cx="2109207" cy="1142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9" name="Oval 88"/>
              <p:cNvSpPr/>
              <p:nvPr/>
            </p:nvSpPr>
            <p:spPr bwMode="auto">
              <a:xfrm>
                <a:off x="4623798" y="3000187"/>
                <a:ext cx="234845" cy="23818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 bwMode="auto">
              <a:xfrm>
                <a:off x="4566673" y="2971605"/>
                <a:ext cx="456996" cy="2794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1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+</a:t>
                </a:r>
                <a:endPara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5093488" y="2666734"/>
                <a:ext cx="468104" cy="285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5260101" y="2990660"/>
                <a:ext cx="247539" cy="24770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 bwMode="auto">
              <a:xfrm>
                <a:off x="5228365" y="2963666"/>
                <a:ext cx="382416" cy="2778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664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1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+</a:t>
                </a:r>
                <a:endPara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472223" y="2702811"/>
              <a:ext cx="350680" cy="312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Freeform 18"/>
            <p:cNvSpPr>
              <a:spLocks noEditPoints="1"/>
            </p:cNvSpPr>
            <p:nvPr/>
          </p:nvSpPr>
          <p:spPr bwMode="auto">
            <a:xfrm>
              <a:off x="7476110" y="2872884"/>
              <a:ext cx="304800" cy="7620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86" name="Straight Connector 124"/>
            <p:cNvCxnSpPr/>
            <p:nvPr/>
          </p:nvCxnSpPr>
          <p:spPr>
            <a:xfrm rot="10800000">
              <a:off x="7519827" y="3026737"/>
              <a:ext cx="336400" cy="1587"/>
            </a:xfrm>
            <a:prstGeom prst="straightConnector1">
              <a:avLst/>
            </a:prstGeom>
            <a:ln w="1651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141"/>
          <p:cNvSpPr>
            <a:spLocks noChangeArrowheads="1"/>
          </p:cNvSpPr>
          <p:nvPr/>
        </p:nvSpPr>
        <p:spPr bwMode="auto">
          <a:xfrm>
            <a:off x="1134199" y="1260401"/>
            <a:ext cx="21433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Pulsed injection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343775" y="6826101"/>
            <a:ext cx="2236159" cy="467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1347" y="2847685"/>
            <a:ext cx="667255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 Expected </a:t>
            </a:r>
            <a:r>
              <a:rPr lang="en-US" sz="1800" kern="0" dirty="0">
                <a:solidFill>
                  <a:schemeClr val="tx1"/>
                </a:solidFill>
              </a:rPr>
              <a:t>capture </a:t>
            </a:r>
            <a:r>
              <a:rPr lang="en-US" sz="1800" kern="0" dirty="0" smtClean="0">
                <a:solidFill>
                  <a:schemeClr val="tx1"/>
                </a:solidFill>
              </a:rPr>
              <a:t>eff. </a:t>
            </a:r>
            <a:r>
              <a:rPr lang="en-US" sz="1800" kern="0" dirty="0">
                <a:solidFill>
                  <a:schemeClr val="tx1"/>
                </a:solidFill>
              </a:rPr>
              <a:t>of injected beams: </a:t>
            </a:r>
            <a:r>
              <a:rPr lang="en-US" sz="1800" kern="0" dirty="0" smtClean="0">
                <a:solidFill>
                  <a:schemeClr val="tx1"/>
                </a:solidFill>
              </a:rPr>
              <a:t>&gt;90%</a:t>
            </a:r>
            <a:endParaRPr lang="en-US" sz="1800" kern="0" dirty="0">
              <a:solidFill>
                <a:schemeClr val="tx1"/>
              </a:solidFill>
            </a:endParaRPr>
          </a:p>
          <a:p>
            <a:pPr marL="176197" indent="-176197"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kern="0" dirty="0" smtClean="0">
                <a:solidFill>
                  <a:schemeClr val="tx1"/>
                </a:solidFill>
              </a:rPr>
              <a:t>Expected breeding eff. in single charge states: </a:t>
            </a:r>
            <a:r>
              <a:rPr lang="en-US" sz="1800" kern="0" dirty="0">
                <a:solidFill>
                  <a:schemeClr val="tx1"/>
                </a:solidFill>
              </a:rPr>
              <a:t>u</a:t>
            </a:r>
            <a:r>
              <a:rPr lang="en-US" sz="1800" kern="0" dirty="0" smtClean="0">
                <a:solidFill>
                  <a:schemeClr val="tx1"/>
                </a:solidFill>
              </a:rPr>
              <a:t>p </a:t>
            </a:r>
            <a:r>
              <a:rPr lang="en-US" sz="1800" kern="0" dirty="0">
                <a:solidFill>
                  <a:schemeClr val="tx1"/>
                </a:solidFill>
              </a:rPr>
              <a:t>to </a:t>
            </a:r>
            <a:r>
              <a:rPr lang="en-US" sz="1800" kern="0" dirty="0" smtClean="0">
                <a:solidFill>
                  <a:schemeClr val="tx1"/>
                </a:solidFill>
              </a:rPr>
              <a:t>~20% </a:t>
            </a:r>
            <a:endParaRPr lang="en-US" sz="1800" kern="0" dirty="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058567" y="4547417"/>
            <a:ext cx="560905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 Max. ~10</a:t>
            </a:r>
            <a:r>
              <a:rPr lang="en-US" sz="1800" kern="0" baseline="30000" dirty="0" smtClean="0">
                <a:solidFill>
                  <a:schemeClr val="tx1"/>
                </a:solidFill>
              </a:rPr>
              <a:t>5 </a:t>
            </a:r>
            <a:r>
              <a:rPr lang="en-US" sz="1800" kern="0" dirty="0" smtClean="0">
                <a:solidFill>
                  <a:schemeClr val="tx1"/>
                </a:solidFill>
              </a:rPr>
              <a:t>- 10</a:t>
            </a:r>
            <a:r>
              <a:rPr lang="en-US" sz="1800" kern="0" baseline="30000" dirty="0" smtClean="0">
                <a:solidFill>
                  <a:schemeClr val="tx1"/>
                </a:solidFill>
              </a:rPr>
              <a:t>8</a:t>
            </a:r>
            <a:r>
              <a:rPr lang="en-US" sz="1800" kern="0" dirty="0" smtClean="0">
                <a:solidFill>
                  <a:schemeClr val="tx1"/>
                </a:solidFill>
              </a:rPr>
              <a:t> ions/pulse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 Max. </a:t>
            </a:r>
            <a:r>
              <a:rPr lang="en-US" sz="1800" kern="0" dirty="0">
                <a:solidFill>
                  <a:schemeClr val="tx1"/>
                </a:solidFill>
              </a:rPr>
              <a:t>~ </a:t>
            </a:r>
            <a:r>
              <a:rPr lang="en-US" sz="1800" kern="0" dirty="0" smtClean="0">
                <a:solidFill>
                  <a:schemeClr val="tx1"/>
                </a:solidFill>
              </a:rPr>
              <a:t>10</a:t>
            </a:r>
            <a:r>
              <a:rPr lang="en-US" sz="1800" kern="0" baseline="30000" dirty="0" smtClean="0">
                <a:solidFill>
                  <a:schemeClr val="tx1"/>
                </a:solidFill>
              </a:rPr>
              <a:t>7 </a:t>
            </a:r>
            <a:r>
              <a:rPr lang="en-US" sz="1800" kern="0" dirty="0" smtClean="0">
                <a:solidFill>
                  <a:schemeClr val="tx1"/>
                </a:solidFill>
              </a:rPr>
              <a:t>- 10</a:t>
            </a:r>
            <a:r>
              <a:rPr lang="en-US" sz="1800" kern="0" baseline="30000" dirty="0" smtClean="0">
                <a:solidFill>
                  <a:schemeClr val="tx1"/>
                </a:solidFill>
              </a:rPr>
              <a:t>10</a:t>
            </a:r>
            <a:r>
              <a:rPr lang="en-US" sz="1800" kern="0" dirty="0" smtClean="0">
                <a:solidFill>
                  <a:schemeClr val="tx1"/>
                </a:solidFill>
              </a:rPr>
              <a:t> ions/sec @100 Hz (~max. rate)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buFont typeface="Wingdings 3" pitchFamily="18" charset="2"/>
              <a:buChar char=""/>
              <a:defRPr/>
            </a:pPr>
            <a:r>
              <a:rPr lang="en-US" sz="1800" kern="0" dirty="0">
                <a:solidFill>
                  <a:schemeClr val="tx1"/>
                </a:solidFill>
              </a:rPr>
              <a:t> </a:t>
            </a:r>
            <a:r>
              <a:rPr lang="en-US" sz="1800" kern="0" dirty="0" smtClean="0">
                <a:solidFill>
                  <a:schemeClr val="accent3">
                    <a:lumMod val="50000"/>
                  </a:schemeClr>
                </a:solidFill>
              </a:rPr>
              <a:t>Not efficient for high injected beam rates.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274844" y="3982510"/>
            <a:ext cx="721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However, the “</a:t>
            </a:r>
            <a:r>
              <a:rPr lang="en-US" sz="1800" b="1" dirty="0" err="1" smtClean="0">
                <a:solidFill>
                  <a:schemeClr val="tx1"/>
                </a:solidFill>
              </a:rPr>
              <a:t>buncher</a:t>
            </a:r>
            <a:r>
              <a:rPr lang="en-US" sz="1800" b="1" dirty="0" smtClean="0">
                <a:solidFill>
                  <a:schemeClr val="tx1"/>
                </a:solidFill>
              </a:rPr>
              <a:t>” ion trap has a space-charge limit…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543050" y="6402903"/>
            <a:ext cx="5772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FF0000"/>
                </a:solidFill>
              </a:rPr>
              <a:t>***Continuous beam injection is the best method for high beam rates expected with FRIB***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559592" y="5783778"/>
            <a:ext cx="6203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FF0000"/>
                </a:solidFill>
              </a:rPr>
              <a:t>***Still need to optimize continuous ion beam injection***</a:t>
            </a:r>
          </a:p>
        </p:txBody>
      </p:sp>
    </p:spTree>
    <p:extLst>
      <p:ext uri="{BB962C8B-B14F-4D97-AF65-F5344CB8AC3E}">
        <p14:creationId xmlns:p14="http://schemas.microsoft.com/office/powerpoint/2010/main" val="21120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Straight Arrow Connector 264"/>
          <p:cNvCxnSpPr/>
          <p:nvPr/>
        </p:nvCxnSpPr>
        <p:spPr>
          <a:xfrm>
            <a:off x="1000100" y="6494532"/>
            <a:ext cx="6858000" cy="537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13492"/>
          </a:xfrm>
        </p:spPr>
        <p:txBody>
          <a:bodyPr/>
          <a:lstStyle/>
          <a:p>
            <a:r>
              <a:rPr lang="en-US" dirty="0" smtClean="0"/>
              <a:t>Time stretching of EBIT extracted pulses</a:t>
            </a:r>
            <a:endParaRPr lang="en-US" dirty="0"/>
          </a:p>
        </p:txBody>
      </p:sp>
      <p:grpSp>
        <p:nvGrpSpPr>
          <p:cNvPr id="264" name="Group 263"/>
          <p:cNvGrpSpPr/>
          <p:nvPr/>
        </p:nvGrpSpPr>
        <p:grpSpPr>
          <a:xfrm>
            <a:off x="533400" y="2278286"/>
            <a:ext cx="7897555" cy="1093328"/>
            <a:chOff x="-94692" y="1764097"/>
            <a:chExt cx="7897555" cy="1093328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65555" y="2701058"/>
              <a:ext cx="6858000" cy="537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596"/>
            <p:cNvSpPr txBox="1">
              <a:spLocks noChangeArrowheads="1"/>
            </p:cNvSpPr>
            <p:nvPr/>
          </p:nvSpPr>
          <p:spPr bwMode="auto">
            <a:xfrm>
              <a:off x="-94692" y="1906575"/>
              <a:ext cx="346149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Inj. &amp; 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Accu</a:t>
              </a:r>
              <a:r>
                <a:rPr lang="en-US" sz="1400" dirty="0" smtClean="0">
                  <a:solidFill>
                    <a:srgbClr val="000000"/>
                  </a:solidFill>
                </a:rPr>
                <a:t>. (~100 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ms</a:t>
              </a:r>
              <a:r>
                <a:rPr lang="en-US" sz="1400" dirty="0" smtClean="0">
                  <a:solidFill>
                    <a:srgbClr val="000000"/>
                  </a:solidFill>
                </a:rPr>
                <a:t>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619"/>
            <p:cNvSpPr txBox="1">
              <a:spLocks noChangeArrowheads="1"/>
            </p:cNvSpPr>
            <p:nvPr/>
          </p:nvSpPr>
          <p:spPr bwMode="auto">
            <a:xfrm>
              <a:off x="2854511" y="1764097"/>
              <a:ext cx="15521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lvl="1" indent="0"/>
              <a:r>
                <a:rPr lang="en-US" sz="1400" dirty="0" smtClean="0">
                  <a:solidFill>
                    <a:srgbClr val="000000"/>
                  </a:solidFill>
                </a:rPr>
                <a:t>Extract (&lt; 1 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ms</a:t>
              </a:r>
              <a:r>
                <a:rPr lang="en-US" sz="1400" dirty="0" smtClean="0">
                  <a:solidFill>
                    <a:srgbClr val="000000"/>
                  </a:solidFill>
                </a:rPr>
                <a:t>)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>
              <a:off x="2577510" y="1917986"/>
              <a:ext cx="277001" cy="2860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625"/>
            <p:cNvSpPr txBox="1">
              <a:spLocks noChangeArrowheads="1"/>
            </p:cNvSpPr>
            <p:nvPr/>
          </p:nvSpPr>
          <p:spPr bwMode="auto">
            <a:xfrm>
              <a:off x="7227064" y="2613908"/>
              <a:ext cx="575799" cy="243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Time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542628" y="2267941"/>
              <a:ext cx="0" cy="2563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06424" y="2267941"/>
              <a:ext cx="183620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42628" y="2524322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650640" y="2267941"/>
              <a:ext cx="0" cy="2563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592652" y="2267941"/>
              <a:ext cx="0" cy="2563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650640" y="2267941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92652" y="2524322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702868" y="2267941"/>
              <a:ext cx="0" cy="2563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611080" y="2267941"/>
              <a:ext cx="0" cy="2563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702868" y="2267941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611080" y="2524322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723500" y="2267941"/>
              <a:ext cx="0" cy="2563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>
            <a:off x="3562148" y="4296272"/>
            <a:ext cx="0" cy="3189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23015" y="4296272"/>
            <a:ext cx="180751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546869" y="4296272"/>
            <a:ext cx="0" cy="3189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562148" y="4295123"/>
            <a:ext cx="1488541" cy="11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31589" y="4296272"/>
            <a:ext cx="0" cy="3189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546869" y="4295123"/>
            <a:ext cx="1488541" cy="11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030527" y="4295123"/>
            <a:ext cx="531621" cy="3189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15248" y="4295123"/>
            <a:ext cx="531621" cy="3189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999968" y="4295123"/>
            <a:ext cx="531621" cy="3189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3028793" y="4186001"/>
            <a:ext cx="567063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66616" y="3806931"/>
            <a:ext cx="2306978" cy="30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79" dirty="0" smtClean="0">
                <a:solidFill>
                  <a:srgbClr val="FF0000"/>
                </a:solidFill>
              </a:rPr>
              <a:t>Slow ion release over ~ </a:t>
            </a:r>
            <a:r>
              <a:rPr lang="en-US" sz="1379" dirty="0">
                <a:solidFill>
                  <a:srgbClr val="FF0000"/>
                </a:solidFill>
              </a:rPr>
              <a:t>ms</a:t>
            </a:r>
          </a:p>
        </p:txBody>
      </p:sp>
      <p:sp>
        <p:nvSpPr>
          <p:cNvPr id="53" name="TextBox 619"/>
          <p:cNvSpPr txBox="1">
            <a:spLocks noChangeArrowheads="1"/>
          </p:cNvSpPr>
          <p:nvPr/>
        </p:nvSpPr>
        <p:spPr bwMode="auto">
          <a:xfrm>
            <a:off x="3941878" y="4901997"/>
            <a:ext cx="1925848" cy="30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79" dirty="0" smtClean="0">
                <a:solidFill>
                  <a:srgbClr val="FF0000"/>
                </a:solidFill>
              </a:rPr>
              <a:t>Ramp-like pulse (AFG)</a:t>
            </a:r>
            <a:endParaRPr lang="en-US" sz="1379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232903" y="5905990"/>
            <a:ext cx="180751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572038" y="5904841"/>
            <a:ext cx="1488540" cy="11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556758" y="5904841"/>
            <a:ext cx="1488540" cy="11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957891" y="5316573"/>
            <a:ext cx="595035" cy="30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79" dirty="0" smtClean="0">
                <a:solidFill>
                  <a:srgbClr val="FF0000"/>
                </a:solidFill>
              </a:rPr>
              <a:t>~ </a:t>
            </a:r>
            <a:r>
              <a:rPr lang="en-US" sz="1379" dirty="0">
                <a:solidFill>
                  <a:srgbClr val="FF0000"/>
                </a:solidFill>
              </a:rPr>
              <a:t>ms</a:t>
            </a:r>
          </a:p>
        </p:txBody>
      </p:sp>
      <p:cxnSp>
        <p:nvCxnSpPr>
          <p:cNvPr id="65" name="Straight Arrow Connector 64"/>
          <p:cNvCxnSpPr>
            <a:stCxn id="66" idx="1"/>
          </p:cNvCxnSpPr>
          <p:nvPr/>
        </p:nvCxnSpPr>
        <p:spPr>
          <a:xfrm flipH="1" flipV="1">
            <a:off x="3257550" y="6372225"/>
            <a:ext cx="209994" cy="4739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19"/>
          <p:cNvSpPr txBox="1">
            <a:spLocks noChangeArrowheads="1"/>
          </p:cNvSpPr>
          <p:nvPr/>
        </p:nvSpPr>
        <p:spPr bwMode="auto">
          <a:xfrm>
            <a:off x="3467544" y="6693924"/>
            <a:ext cx="4914455" cy="30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79" dirty="0" smtClean="0">
                <a:solidFill>
                  <a:srgbClr val="FF0000"/>
                </a:solidFill>
              </a:rPr>
              <a:t>Train of pulses with a series of successive ~</a:t>
            </a:r>
            <a:r>
              <a:rPr lang="en-US" sz="1379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379" dirty="0" err="1" smtClean="0">
                <a:solidFill>
                  <a:srgbClr val="FF0000"/>
                </a:solidFill>
              </a:rPr>
              <a:t>s</a:t>
            </a:r>
            <a:r>
              <a:rPr lang="en-US" sz="1379" dirty="0" smtClean="0">
                <a:solidFill>
                  <a:srgbClr val="FF0000"/>
                </a:solidFill>
              </a:rPr>
              <a:t> </a:t>
            </a:r>
            <a:r>
              <a:rPr lang="en-US" sz="1379" dirty="0">
                <a:solidFill>
                  <a:srgbClr val="FF0000"/>
                </a:solidFill>
              </a:rPr>
              <a:t>square pulses</a:t>
            </a:r>
          </a:p>
        </p:txBody>
      </p:sp>
      <p:grpSp>
        <p:nvGrpSpPr>
          <p:cNvPr id="67" name="Group 151"/>
          <p:cNvGrpSpPr/>
          <p:nvPr/>
        </p:nvGrpSpPr>
        <p:grpSpPr>
          <a:xfrm>
            <a:off x="5036816" y="5913550"/>
            <a:ext cx="183135" cy="318973"/>
            <a:chOff x="-188968" y="7583277"/>
            <a:chExt cx="6197096" cy="324036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152"/>
          <p:cNvGrpSpPr/>
          <p:nvPr/>
        </p:nvGrpSpPr>
        <p:grpSpPr>
          <a:xfrm>
            <a:off x="5219446" y="5923295"/>
            <a:ext cx="183135" cy="318973"/>
            <a:chOff x="-188968" y="7583277"/>
            <a:chExt cx="6197096" cy="324036"/>
          </a:xfrm>
        </p:grpSpPr>
        <p:cxnSp>
          <p:nvCxnSpPr>
            <p:cNvPr id="229" name="Straight Connector 228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168"/>
          <p:cNvGrpSpPr/>
          <p:nvPr/>
        </p:nvGrpSpPr>
        <p:grpSpPr>
          <a:xfrm>
            <a:off x="5402077" y="5921351"/>
            <a:ext cx="183135" cy="318973"/>
            <a:chOff x="-188968" y="7583277"/>
            <a:chExt cx="6197096" cy="324036"/>
          </a:xfrm>
        </p:grpSpPr>
        <p:cxnSp>
          <p:nvCxnSpPr>
            <p:cNvPr id="214" name="Straight Connector 213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151"/>
          <p:cNvGrpSpPr/>
          <p:nvPr/>
        </p:nvGrpSpPr>
        <p:grpSpPr>
          <a:xfrm>
            <a:off x="3026565" y="5899199"/>
            <a:ext cx="183135" cy="318973"/>
            <a:chOff x="-188968" y="7583277"/>
            <a:chExt cx="6197096" cy="324036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152"/>
          <p:cNvGrpSpPr/>
          <p:nvPr/>
        </p:nvGrpSpPr>
        <p:grpSpPr>
          <a:xfrm>
            <a:off x="3209195" y="5908944"/>
            <a:ext cx="183135" cy="318973"/>
            <a:chOff x="-188968" y="7583277"/>
            <a:chExt cx="6197096" cy="324036"/>
          </a:xfrm>
        </p:grpSpPr>
        <p:cxnSp>
          <p:nvCxnSpPr>
            <p:cNvPr id="184" name="Straight Connector 183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168"/>
          <p:cNvGrpSpPr/>
          <p:nvPr/>
        </p:nvGrpSpPr>
        <p:grpSpPr>
          <a:xfrm>
            <a:off x="3391826" y="5907000"/>
            <a:ext cx="183135" cy="318973"/>
            <a:chOff x="-188968" y="7583277"/>
            <a:chExt cx="6197096" cy="324036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151"/>
          <p:cNvGrpSpPr/>
          <p:nvPr/>
        </p:nvGrpSpPr>
        <p:grpSpPr>
          <a:xfrm>
            <a:off x="7011846" y="5908331"/>
            <a:ext cx="183135" cy="318973"/>
            <a:chOff x="-188968" y="7583277"/>
            <a:chExt cx="6197096" cy="324036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152"/>
          <p:cNvGrpSpPr/>
          <p:nvPr/>
        </p:nvGrpSpPr>
        <p:grpSpPr>
          <a:xfrm>
            <a:off x="7194476" y="5918076"/>
            <a:ext cx="183135" cy="318973"/>
            <a:chOff x="-188968" y="7583277"/>
            <a:chExt cx="6197096" cy="324036"/>
          </a:xfrm>
        </p:grpSpPr>
        <p:cxnSp>
          <p:nvCxnSpPr>
            <p:cNvPr id="139" name="Straight Connector 138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168"/>
          <p:cNvGrpSpPr/>
          <p:nvPr/>
        </p:nvGrpSpPr>
        <p:grpSpPr>
          <a:xfrm>
            <a:off x="7377107" y="5916132"/>
            <a:ext cx="183135" cy="318973"/>
            <a:chOff x="-188968" y="7583277"/>
            <a:chExt cx="6197096" cy="324036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-18896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-188968" y="7907313"/>
              <a:ext cx="1080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-809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1861056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-80956" y="7583277"/>
              <a:ext cx="1944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1861056" y="7907313"/>
              <a:ext cx="1102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1971272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87948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971272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3879484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3991904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3987496" y="7583277"/>
              <a:ext cx="190821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589570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5895708" y="7907313"/>
              <a:ext cx="112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6008128" y="7583277"/>
              <a:ext cx="0" cy="3240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9" name="TextBox 22"/>
          <p:cNvSpPr txBox="1">
            <a:spLocks noChangeArrowheads="1"/>
          </p:cNvSpPr>
          <p:nvPr/>
        </p:nvSpPr>
        <p:spPr bwMode="auto">
          <a:xfrm>
            <a:off x="6539026" y="2143150"/>
            <a:ext cx="1519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>
                <a:solidFill>
                  <a:schemeClr val="tx1"/>
                </a:solidFill>
                <a:sym typeface="Wingdings" pitchFamily="2" charset="2"/>
              </a:rPr>
              <a:t>Conventional</a:t>
            </a:r>
          </a:p>
        </p:txBody>
      </p:sp>
      <p:sp>
        <p:nvSpPr>
          <p:cNvPr id="260" name="TextBox 22"/>
          <p:cNvSpPr txBox="1">
            <a:spLocks noChangeArrowheads="1"/>
          </p:cNvSpPr>
          <p:nvPr/>
        </p:nvSpPr>
        <p:spPr bwMode="auto">
          <a:xfrm>
            <a:off x="6643800" y="3674476"/>
            <a:ext cx="1947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>
                <a:solidFill>
                  <a:schemeClr val="tx1"/>
                </a:solidFill>
                <a:sym typeface="Wingdings" pitchFamily="2" charset="2"/>
              </a:rPr>
              <a:t>Slow ramp </a:t>
            </a:r>
          </a:p>
        </p:txBody>
      </p:sp>
      <p:sp>
        <p:nvSpPr>
          <p:cNvPr id="261" name="TextBox 22"/>
          <p:cNvSpPr txBox="1">
            <a:spLocks noChangeArrowheads="1"/>
          </p:cNvSpPr>
          <p:nvPr/>
        </p:nvSpPr>
        <p:spPr bwMode="auto">
          <a:xfrm>
            <a:off x="6410337" y="5298427"/>
            <a:ext cx="2466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>
                <a:solidFill>
                  <a:schemeClr val="tx1"/>
                </a:solidFill>
                <a:sym typeface="Wingdings" pitchFamily="2" charset="2"/>
              </a:rPr>
              <a:t>Train (or Comb)</a:t>
            </a:r>
          </a:p>
        </p:txBody>
      </p:sp>
      <p:cxnSp>
        <p:nvCxnSpPr>
          <p:cNvPr id="262" name="Straight Arrow Connector 261"/>
          <p:cNvCxnSpPr/>
          <p:nvPr/>
        </p:nvCxnSpPr>
        <p:spPr>
          <a:xfrm>
            <a:off x="989273" y="4843546"/>
            <a:ext cx="6858000" cy="537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" name="TextBox 625"/>
          <p:cNvSpPr txBox="1">
            <a:spLocks noChangeArrowheads="1"/>
          </p:cNvSpPr>
          <p:nvPr/>
        </p:nvSpPr>
        <p:spPr bwMode="auto">
          <a:xfrm>
            <a:off x="7860120" y="4761851"/>
            <a:ext cx="575799" cy="24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267" name="TextBox 619"/>
          <p:cNvSpPr txBox="1">
            <a:spLocks noChangeArrowheads="1"/>
          </p:cNvSpPr>
          <p:nvPr/>
        </p:nvSpPr>
        <p:spPr bwMode="auto">
          <a:xfrm>
            <a:off x="3557519" y="3190931"/>
            <a:ext cx="2788840" cy="30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79" dirty="0">
                <a:solidFill>
                  <a:srgbClr val="FF0000"/>
                </a:solidFill>
              </a:rPr>
              <a:t>Trap opened with a </a:t>
            </a:r>
            <a:r>
              <a:rPr lang="en-US" sz="1379" dirty="0" smtClean="0">
                <a:solidFill>
                  <a:srgbClr val="FF0000"/>
                </a:solidFill>
              </a:rPr>
              <a:t>square pulse</a:t>
            </a:r>
            <a:endParaRPr lang="en-US" sz="1379" dirty="0">
              <a:solidFill>
                <a:srgbClr val="FF0000"/>
              </a:solidFill>
            </a:endParaRPr>
          </a:p>
        </p:txBody>
      </p:sp>
      <p:cxnSp>
        <p:nvCxnSpPr>
          <p:cNvPr id="268" name="Straight Arrow Connector 267"/>
          <p:cNvCxnSpPr/>
          <p:nvPr/>
        </p:nvCxnSpPr>
        <p:spPr>
          <a:xfrm flipH="1" flipV="1">
            <a:off x="3311587" y="2898637"/>
            <a:ext cx="307913" cy="2446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/>
          <p:nvPr/>
        </p:nvCxnSpPr>
        <p:spPr>
          <a:xfrm>
            <a:off x="3015215" y="5703793"/>
            <a:ext cx="567063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0" y="668044"/>
            <a:ext cx="9372633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lvl="1" indent="0">
              <a:spcAft>
                <a:spcPts val="400"/>
              </a:spcAft>
            </a:pPr>
            <a:r>
              <a:rPr lang="en-US" sz="1600" b="1" dirty="0" smtClean="0">
                <a:solidFill>
                  <a:srgbClr val="064308"/>
                </a:solidFill>
                <a:sym typeface="Wingdings" pitchFamily="2" charset="2"/>
              </a:rPr>
              <a:t>Developing schemes to </a:t>
            </a:r>
            <a:r>
              <a:rPr lang="en-US" sz="1600" b="1" dirty="0">
                <a:solidFill>
                  <a:srgbClr val="064308"/>
                </a:solidFill>
                <a:sym typeface="Wingdings" pitchFamily="2" charset="2"/>
              </a:rPr>
              <a:t>s</a:t>
            </a:r>
            <a:r>
              <a:rPr lang="en-US" sz="1600" b="1" dirty="0" smtClean="0">
                <a:solidFill>
                  <a:srgbClr val="064308"/>
                </a:solidFill>
                <a:sym typeface="Wingdings" pitchFamily="2" charset="2"/>
              </a:rPr>
              <a:t>preading </a:t>
            </a:r>
            <a:r>
              <a:rPr lang="en-US" sz="1600" b="1" dirty="0">
                <a:solidFill>
                  <a:srgbClr val="064308"/>
                </a:solidFill>
                <a:sym typeface="Wingdings" pitchFamily="2" charset="2"/>
              </a:rPr>
              <a:t>in time extracted ion pulses is important for efficiency detection by user’s  detection </a:t>
            </a:r>
            <a:r>
              <a:rPr lang="en-US" sz="1600" b="1" dirty="0" smtClean="0">
                <a:solidFill>
                  <a:srgbClr val="064308"/>
                </a:solidFill>
                <a:sym typeface="Wingdings" pitchFamily="2" charset="2"/>
              </a:rPr>
              <a:t>systems:</a:t>
            </a:r>
            <a:endParaRPr lang="en-US" sz="16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15888">
              <a:spcAft>
                <a:spcPts val="400"/>
              </a:spcAft>
            </a:pP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chemeClr val="tx1"/>
                </a:solidFill>
              </a:rPr>
              <a:t>Reduce the instantaneous rate (# of ions per pulse (time) width)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Conventional pulse ~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10 </a:t>
            </a:r>
            <a:r>
              <a:rPr lang="en-US" sz="1600" dirty="0" err="1" smtClean="0">
                <a:solidFill>
                  <a:schemeClr val="tx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</a:t>
            </a:r>
            <a:endParaRPr lang="en-US" sz="16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15888">
              <a:spcAft>
                <a:spcPts val="400"/>
              </a:spcAft>
            </a:pP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DAQ systems can have long dead times (~10 </a:t>
            </a:r>
            <a:r>
              <a:rPr lang="en-US" sz="1600" dirty="0" err="1" smtClean="0">
                <a:solidFill>
                  <a:schemeClr val="tx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) preventing detection of all ions within a pulse.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81" name="TextBox 625"/>
          <p:cNvSpPr txBox="1">
            <a:spLocks noChangeArrowheads="1"/>
          </p:cNvSpPr>
          <p:nvPr/>
        </p:nvSpPr>
        <p:spPr bwMode="auto">
          <a:xfrm>
            <a:off x="7874151" y="6399935"/>
            <a:ext cx="575799" cy="24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Time</a:t>
            </a:r>
          </a:p>
        </p:txBody>
      </p:sp>
      <p:cxnSp>
        <p:nvCxnSpPr>
          <p:cNvPr id="290" name="Straight Arrow Connector 289"/>
          <p:cNvCxnSpPr/>
          <p:nvPr/>
        </p:nvCxnSpPr>
        <p:spPr>
          <a:xfrm flipH="1" flipV="1">
            <a:off x="3606860" y="4585551"/>
            <a:ext cx="326965" cy="4055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5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413492"/>
          </a:xfrm>
        </p:spPr>
        <p:txBody>
          <a:bodyPr/>
          <a:lstStyle/>
          <a:p>
            <a:r>
              <a:rPr lang="en-US" dirty="0"/>
              <a:t>Time stretching of EBIT extracted </a:t>
            </a:r>
            <a:r>
              <a:rPr lang="en-US" dirty="0" smtClean="0"/>
              <a:t>pulses</a:t>
            </a:r>
            <a:endParaRPr lang="en-US" dirty="0"/>
          </a:p>
        </p:txBody>
      </p:sp>
      <p:graphicFrame>
        <p:nvGraphicFramePr>
          <p:cNvPr id="266" name="Object 2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558365"/>
              </p:ext>
            </p:extLst>
          </p:nvPr>
        </p:nvGraphicFramePr>
        <p:xfrm>
          <a:off x="757237" y="1206780"/>
          <a:ext cx="7605713" cy="585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15" name="Graph" r:id="rId3" imgW="3949920" imgH="3035520" progId="Origin50.Graph">
                  <p:embed/>
                </p:oleObj>
              </mc:Choice>
              <mc:Fallback>
                <p:oleObj name="Graph" r:id="rId3" imgW="3949920" imgH="30355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7" y="1206780"/>
                        <a:ext cx="7605713" cy="58527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9775" y="1563543"/>
            <a:ext cx="1487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Width ~ 10 </a:t>
            </a:r>
            <a:r>
              <a:rPr lang="en-US" sz="16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err="1" smtClean="0">
                <a:solidFill>
                  <a:schemeClr val="tx1"/>
                </a:solidFill>
              </a:rPr>
              <a:t>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271" name="Straight Arrow Connector 270"/>
          <p:cNvCxnSpPr/>
          <p:nvPr/>
        </p:nvCxnSpPr>
        <p:spPr>
          <a:xfrm flipH="1">
            <a:off x="2676525" y="4855881"/>
            <a:ext cx="1047750" cy="3161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2" name="TextBox 619"/>
          <p:cNvSpPr txBox="1">
            <a:spLocks noChangeArrowheads="1"/>
          </p:cNvSpPr>
          <p:nvPr/>
        </p:nvSpPr>
        <p:spPr bwMode="auto">
          <a:xfrm>
            <a:off x="3709988" y="4741298"/>
            <a:ext cx="24812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Each pulse is ~2-</a:t>
            </a:r>
            <a:r>
              <a:rPr lang="en-US" sz="1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solidFill>
                  <a:srgbClr val="FF0000"/>
                </a:solidFill>
              </a:rPr>
              <a:t>s long and contains only a few 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981051"/>
            <a:ext cx="900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T. Baumann, A. </a:t>
            </a:r>
            <a:r>
              <a:rPr lang="en-US" sz="1200" dirty="0" err="1" smtClean="0">
                <a:solidFill>
                  <a:schemeClr val="tx1"/>
                </a:solidFill>
              </a:rPr>
              <a:t>Lapierre</a:t>
            </a:r>
            <a:r>
              <a:rPr lang="en-US" sz="1200" dirty="0" smtClean="0">
                <a:solidFill>
                  <a:schemeClr val="tx1"/>
                </a:solidFill>
              </a:rPr>
              <a:t>, S. Schwarz, </a:t>
            </a:r>
            <a:r>
              <a:rPr lang="en-US" sz="1200" i="1" dirty="0" smtClean="0">
                <a:solidFill>
                  <a:schemeClr val="tx1"/>
                </a:solidFill>
              </a:rPr>
              <a:t>et al. </a:t>
            </a:r>
            <a:r>
              <a:rPr lang="en-US" sz="1200" dirty="0" smtClean="0">
                <a:solidFill>
                  <a:schemeClr val="tx1"/>
                </a:solidFill>
              </a:rPr>
              <a:t>AIP Conf. </a:t>
            </a:r>
            <a:r>
              <a:rPr lang="en-US" sz="1200" dirty="0">
                <a:solidFill>
                  <a:schemeClr val="tx1"/>
                </a:solidFill>
              </a:rPr>
              <a:t>Proceedings (EBIST2014 </a:t>
            </a:r>
            <a:r>
              <a:rPr lang="en-US" sz="1200" dirty="0" smtClean="0">
                <a:solidFill>
                  <a:schemeClr val="tx1"/>
                </a:solidFill>
              </a:rPr>
              <a:t>International Symposium), to be published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742949" y="567035"/>
            <a:ext cx="827722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</a:rPr>
              <a:t>M</a:t>
            </a:r>
            <a:r>
              <a:rPr lang="en-US" sz="1600" b="1" dirty="0" smtClean="0">
                <a:solidFill>
                  <a:srgbClr val="000000"/>
                </a:solidFill>
              </a:rPr>
              <a:t>easured </a:t>
            </a:r>
            <a:r>
              <a:rPr lang="en-US" sz="1600" b="1" dirty="0">
                <a:solidFill>
                  <a:srgbClr val="000000"/>
                </a:solidFill>
              </a:rPr>
              <a:t>with a </a:t>
            </a:r>
            <a:r>
              <a:rPr lang="en-US" sz="1600" b="1" dirty="0" err="1">
                <a:solidFill>
                  <a:srgbClr val="000000"/>
                </a:solidFill>
              </a:rPr>
              <a:t>microchannel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plate </a:t>
            </a:r>
            <a:r>
              <a:rPr lang="en-US" sz="1600" b="1" dirty="0">
                <a:solidFill>
                  <a:srgbClr val="000000"/>
                </a:solidFill>
              </a:rPr>
              <a:t>after the Q/A </a:t>
            </a:r>
            <a:r>
              <a:rPr lang="en-US" sz="1600" b="1" dirty="0" smtClean="0">
                <a:solidFill>
                  <a:srgbClr val="000000"/>
                </a:solidFill>
              </a:rPr>
              <a:t>separator</a:t>
            </a:r>
          </a:p>
          <a:p>
            <a:pPr lvl="0" algn="ctr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Peak </a:t>
            </a:r>
            <a:r>
              <a:rPr lang="en-US" sz="1800" dirty="0">
                <a:solidFill>
                  <a:srgbClr val="000000"/>
                </a:solidFill>
              </a:rPr>
              <a:t>intensities normalized to </a:t>
            </a:r>
            <a:r>
              <a:rPr lang="en-US" sz="1800" dirty="0" smtClean="0">
                <a:solidFill>
                  <a:srgbClr val="000000"/>
                </a:solidFill>
              </a:rPr>
              <a:t>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4" name="TextBox 619"/>
          <p:cNvSpPr txBox="1">
            <a:spLocks noChangeArrowheads="1"/>
          </p:cNvSpPr>
          <p:nvPr/>
        </p:nvSpPr>
        <p:spPr bwMode="auto">
          <a:xfrm>
            <a:off x="4438650" y="5293748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Each pulses spaced by 100 </a:t>
            </a:r>
            <a:r>
              <a:rPr lang="en-US" sz="1400" dirty="0" err="1" smtClean="0">
                <a:solidFill>
                  <a:schemeClr val="accent3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1400" dirty="0" err="1" smtClean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(variable)</a:t>
            </a:r>
          </a:p>
        </p:txBody>
      </p:sp>
    </p:spTree>
    <p:extLst>
      <p:ext uri="{BB962C8B-B14F-4D97-AF65-F5344CB8AC3E}">
        <p14:creationId xmlns:p14="http://schemas.microsoft.com/office/powerpoint/2010/main" val="7149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maps</a:t>
            </a:r>
            <a:endParaRPr lang="en-US" dirty="0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46587" y="910689"/>
            <a:ext cx="8621189" cy="3404948"/>
            <a:chOff x="-476710" y="3950032"/>
            <a:chExt cx="10589016" cy="4182143"/>
          </a:xfrm>
        </p:grpSpPr>
        <p:grpSp>
          <p:nvGrpSpPr>
            <p:cNvPr id="7" name="Group 21"/>
            <p:cNvGrpSpPr>
              <a:grpSpLocks noChangeAspect="1"/>
            </p:cNvGrpSpPr>
            <p:nvPr/>
          </p:nvGrpSpPr>
          <p:grpSpPr>
            <a:xfrm>
              <a:off x="-476710" y="3950032"/>
              <a:ext cx="9401635" cy="4182143"/>
              <a:chOff x="-1153926" y="793751"/>
              <a:chExt cx="10574151" cy="477837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301" t="5725" b="1669"/>
              <a:stretch>
                <a:fillRect/>
              </a:stretch>
            </p:blipFill>
            <p:spPr bwMode="auto">
              <a:xfrm>
                <a:off x="274638" y="793751"/>
                <a:ext cx="9145587" cy="4778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-1153926" y="1206746"/>
                <a:ext cx="1539437" cy="734117"/>
              </a:xfrm>
              <a:prstGeom prst="rect">
                <a:avLst/>
              </a:prstGeom>
              <a:solidFill>
                <a:schemeClr val="bg1">
                  <a:alpha val="65881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1333" tIns="45667" rIns="91333" bIns="45667">
                <a:spAutoFit/>
              </a:bodyPr>
              <a:lstStyle/>
              <a:p>
                <a:pPr defTabSz="864494">
                  <a:defRPr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rPr>
                  <a:t>Q/A</a:t>
                </a:r>
              </a:p>
              <a:p>
                <a:pPr defTabSz="864494">
                  <a:defRPr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Tahoma" pitchFamily="34" charset="0"/>
                    <a:ea typeface="ＭＳ Ｐゴシック" pitchFamily="34" charset="-128"/>
                    <a:cs typeface="Tahoma" pitchFamily="34" charset="0"/>
                  </a:rPr>
                  <a:t>separator</a:t>
                </a:r>
                <a:endParaRPr lang="en-US" sz="1400" b="1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rot="10800000">
                <a:off x="1885950" y="2152650"/>
                <a:ext cx="762000" cy="228600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stealth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0800000">
                <a:off x="1047750" y="1847850"/>
                <a:ext cx="762000" cy="228600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stealth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839194" y="1390631"/>
                <a:ext cx="263330" cy="385832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stealth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1182004" y="1319380"/>
                <a:ext cx="3556558" cy="892811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stealth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Arrow Connector 23"/>
            <p:cNvCxnSpPr/>
            <p:nvPr/>
          </p:nvCxnSpPr>
          <p:spPr>
            <a:xfrm flipH="1">
              <a:off x="5055188" y="4620085"/>
              <a:ext cx="1048026" cy="452596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103214" y="4163834"/>
              <a:ext cx="4009092" cy="642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Measure beam energy after RFQ (E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RFQ</a:t>
              </a:r>
              <a:r>
                <a:rPr lang="en-US" sz="1400" dirty="0" smtClean="0">
                  <a:solidFill>
                    <a:schemeClr val="tx1"/>
                  </a:solidFill>
                </a:rPr>
                <a:t>) with Si detector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07017" y="2828696"/>
            <a:ext cx="9286875" cy="1585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391947" y="2274795"/>
            <a:ext cx="675104" cy="30767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33" tIns="45667" rIns="91333" bIns="45667">
            <a:spAutoFit/>
          </a:bodyPr>
          <a:lstStyle/>
          <a:p>
            <a:pPr algn="ctr" defTabSz="864494">
              <a:defRPr/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  <a:cs typeface="Tahoma" pitchFamily="34" charset="0"/>
              </a:rPr>
              <a:t>EBIT</a:t>
            </a:r>
            <a:endParaRPr lang="en-US" sz="1400" b="1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894499" y="1373409"/>
            <a:ext cx="675104" cy="30767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33" tIns="45667" rIns="91333" bIns="45667">
            <a:spAutoFit/>
          </a:bodyPr>
          <a:lstStyle/>
          <a:p>
            <a:pPr algn="ctr" defTabSz="864494">
              <a:defRPr/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  <a:cs typeface="Tahoma" pitchFamily="34" charset="0"/>
              </a:rPr>
              <a:t>RFQ</a:t>
            </a:r>
            <a:endParaRPr lang="en-US" sz="1400" b="1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587" y="595911"/>
            <a:ext cx="9147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64308"/>
                </a:solidFill>
              </a:rPr>
              <a:t>Identifying contaminants is essential to eliminate them </a:t>
            </a:r>
            <a:r>
              <a:rPr lang="en-US" sz="1400" b="1" dirty="0">
                <a:solidFill>
                  <a:srgbClr val="064308"/>
                </a:solidFill>
              </a:rPr>
              <a:t>&amp;</a:t>
            </a:r>
            <a:r>
              <a:rPr lang="en-US" sz="1400" b="1" dirty="0" smtClean="0">
                <a:solidFill>
                  <a:srgbClr val="064308"/>
                </a:solidFill>
              </a:rPr>
              <a:t> provide rare-isotope beams of high purity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59234" y="3990932"/>
            <a:ext cx="18486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/>
                </a:solidFill>
              </a:rPr>
              <a:t>RFQ </a:t>
            </a:r>
            <a:r>
              <a:rPr lang="en-US" sz="1500" dirty="0" err="1" smtClean="0">
                <a:solidFill>
                  <a:schemeClr val="tx1"/>
                </a:solidFill>
              </a:rPr>
              <a:t>accel</a:t>
            </a:r>
            <a:r>
              <a:rPr lang="en-US" sz="1500" dirty="0" smtClean="0">
                <a:solidFill>
                  <a:schemeClr val="tx1"/>
                </a:solidFill>
              </a:rPr>
              <a:t>. energy: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49709" y="3442553"/>
            <a:ext cx="40223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S</a:t>
            </a:r>
            <a:r>
              <a:rPr lang="en-US" sz="1500" dirty="0" smtClean="0">
                <a:solidFill>
                  <a:schemeClr val="tx1"/>
                </a:solidFill>
              </a:rPr>
              <a:t>eparator measures the Q/A: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076308" y="3344267"/>
                <a:ext cx="974049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308" y="3344267"/>
                <a:ext cx="974049" cy="5010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225134" y="4041002"/>
                <a:ext cx="219707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𝑅𝐹𝑄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=600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keV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u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134" y="4041002"/>
                <a:ext cx="2197076" cy="246221"/>
              </a:xfrm>
              <a:prstGeom prst="rect">
                <a:avLst/>
              </a:prstGeom>
              <a:blipFill rotWithShape="0">
                <a:blip r:embed="rId5"/>
                <a:stretch>
                  <a:fillRect l="-110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-37651" y="2944082"/>
            <a:ext cx="5463560" cy="4221646"/>
            <a:chOff x="9974" y="3001232"/>
            <a:chExt cx="5463560" cy="4221646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9974" y="3001232"/>
            <a:ext cx="5463560" cy="42216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240" name="Graph" r:id="rId6" imgW="4023360" imgH="3108960" progId="Origin50.Graph">
                    <p:embed/>
                  </p:oleObj>
                </mc:Choice>
                <mc:Fallback>
                  <p:oleObj name="Graph" r:id="rId6" imgW="4023360" imgH="31089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974" y="3001232"/>
                          <a:ext cx="5463560" cy="42216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Box 41"/>
            <p:cNvSpPr txBox="1"/>
            <p:nvPr/>
          </p:nvSpPr>
          <p:spPr>
            <a:xfrm>
              <a:off x="3065202" y="4802899"/>
              <a:ext cx="809837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40Ar13+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03774" y="4791634"/>
              <a:ext cx="809837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40Ar14+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42838" y="6314895"/>
              <a:ext cx="644728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12C4+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65837" y="6275657"/>
              <a:ext cx="668773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16O5+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74305" y="6314895"/>
              <a:ext cx="668773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16O6+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29878" y="4160551"/>
              <a:ext cx="832279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63Cu20+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31993" y="4973984"/>
              <a:ext cx="809837" cy="746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38Ar13+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35Cl12+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 smtClean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32S10+</a:t>
              </a:r>
              <a:endParaRPr lang="en-US" sz="1418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08621" y="5671239"/>
              <a:ext cx="752129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23Na8+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23320" y="4195604"/>
              <a:ext cx="2204706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No trace of Co, Ti, Ca here! 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787154" y="5437419"/>
              <a:ext cx="673582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28Si9+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28832" y="5937073"/>
              <a:ext cx="631904" cy="310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19F6+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23320" y="3094019"/>
              <a:ext cx="2758873" cy="31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18" dirty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Krypton isotopes </a:t>
              </a:r>
              <a:r>
                <a:rPr lang="en-US" sz="1418" dirty="0" smtClean="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from injected gas</a:t>
              </a:r>
              <a:endParaRPr lang="en-US" sz="1418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419975" y="6826101"/>
            <a:ext cx="2159959" cy="467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00675" y="4775699"/>
            <a:ext cx="420052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300" b="1" dirty="0">
                <a:solidFill>
                  <a:schemeClr val="tx1"/>
                </a:solidFill>
              </a:rPr>
              <a:t>C</a:t>
            </a:r>
            <a:r>
              <a:rPr lang="en-US" sz="1300" b="1" dirty="0" smtClean="0">
                <a:solidFill>
                  <a:schemeClr val="tx1"/>
                </a:solidFill>
              </a:rPr>
              <a:t>ontaminants:</a:t>
            </a:r>
          </a:p>
          <a:p>
            <a:pPr>
              <a:spcAft>
                <a:spcPts val="400"/>
              </a:spcAft>
            </a:pP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</a:rPr>
              <a:t>Na, Cl 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 err="1" smtClean="0">
                <a:solidFill>
                  <a:schemeClr val="tx2">
                    <a:lumMod val="75000"/>
                  </a:schemeClr>
                </a:solidFill>
              </a:rPr>
              <a:t>NaCl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</a:rPr>
              <a:t> (fingerprint?)</a:t>
            </a:r>
          </a:p>
          <a:p>
            <a:pPr>
              <a:spcAft>
                <a:spcPts val="400"/>
              </a:spcAft>
            </a:pPr>
            <a:r>
              <a:rPr lang="en-US" sz="1300" dirty="0" smtClean="0">
                <a:solidFill>
                  <a:schemeClr val="tx1"/>
                </a:solidFill>
              </a:rPr>
              <a:t>Si </a:t>
            </a:r>
            <a:r>
              <a:rPr lang="en-US" sz="13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en-US" sz="1300" dirty="0" smtClean="0">
                <a:solidFill>
                  <a:schemeClr val="tx1"/>
                </a:solidFill>
              </a:rPr>
              <a:t>luminized </a:t>
            </a:r>
            <a:r>
              <a:rPr lang="en-US" sz="1300" dirty="0" err="1" smtClean="0">
                <a:solidFill>
                  <a:schemeClr val="tx1"/>
                </a:solidFill>
              </a:rPr>
              <a:t>mylar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r>
              <a:rPr lang="en-US" sz="1300" dirty="0" smtClean="0">
                <a:solidFill>
                  <a:schemeClr val="tx1"/>
                </a:solidFill>
              </a:rPr>
              <a:t>tape adhesive</a:t>
            </a:r>
          </a:p>
          <a:p>
            <a:pPr>
              <a:spcAft>
                <a:spcPts val="400"/>
              </a:spcAft>
            </a:pP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</a:rPr>
              <a:t>F 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</a:rPr>
              <a:t> Scroll-pumps: Bearing lubricant &amp; tip seal (Teflon)</a:t>
            </a:r>
          </a:p>
          <a:p>
            <a:pPr>
              <a:spcAft>
                <a:spcPts val="400"/>
              </a:spcAft>
            </a:pPr>
            <a:r>
              <a:rPr lang="en-US" sz="1300" dirty="0" smtClean="0">
                <a:solidFill>
                  <a:schemeClr val="tx1"/>
                </a:solidFill>
              </a:rPr>
              <a:t>S </a:t>
            </a:r>
            <a:r>
              <a:rPr lang="en-US" sz="13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Dichronite</a:t>
            </a:r>
            <a:r>
              <a:rPr lang="en-US" sz="1300" dirty="0" smtClean="0">
                <a:solidFill>
                  <a:schemeClr val="tx1"/>
                </a:solidFill>
                <a:sym typeface="Wingdings" panose="05000000000000000000" pitchFamily="2" charset="2"/>
              </a:rPr>
              <a:t> UHV bearing lubricant (WS</a:t>
            </a:r>
            <a:r>
              <a:rPr lang="en-US" sz="130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sz="13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sz="1300" dirty="0" smtClean="0">
              <a:solidFill>
                <a:schemeClr val="tx1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300" dirty="0" smtClean="0">
                <a:solidFill>
                  <a:schemeClr val="tx1"/>
                </a:solidFill>
              </a:rPr>
              <a:t>Ba, W </a:t>
            </a:r>
            <a:r>
              <a:rPr lang="en-US" sz="13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D</a:t>
            </a:r>
            <a:r>
              <a:rPr lang="en-US" sz="1300" dirty="0" smtClean="0">
                <a:solidFill>
                  <a:schemeClr val="tx1"/>
                </a:solidFill>
              </a:rPr>
              <a:t>ispenser cathode</a:t>
            </a:r>
          </a:p>
          <a:p>
            <a:pPr>
              <a:spcAft>
                <a:spcPts val="400"/>
              </a:spcAft>
            </a:pP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</a:rPr>
              <a:t>All C, N, O, </a:t>
            </a:r>
            <a:r>
              <a:rPr lang="en-US" sz="1300" dirty="0" err="1" smtClean="0">
                <a:solidFill>
                  <a:schemeClr val="tx2">
                    <a:lumMod val="75000"/>
                  </a:schemeClr>
                </a:solidFill>
              </a:rPr>
              <a:t>Ar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</a:rPr>
              <a:t> stable isotopes 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</a:rPr>
              <a:t> form </a:t>
            </a:r>
            <a:r>
              <a:rPr lang="en-US" sz="1300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en-US" sz="1300" dirty="0" smtClean="0">
                <a:solidFill>
                  <a:schemeClr val="tx2">
                    <a:lumMod val="75000"/>
                  </a:schemeClr>
                </a:solidFill>
              </a:rPr>
              <a:t>esidual gas.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92659" y="2952707"/>
            <a:ext cx="2787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Program to map Q/A regions</a:t>
            </a:r>
          </a:p>
        </p:txBody>
      </p:sp>
    </p:spTree>
    <p:extLst>
      <p:ext uri="{BB962C8B-B14F-4D97-AF65-F5344CB8AC3E}">
        <p14:creationId xmlns:p14="http://schemas.microsoft.com/office/powerpoint/2010/main" val="39235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3492"/>
          </a:xfrm>
        </p:spPr>
        <p:txBody>
          <a:bodyPr/>
          <a:lstStyle/>
          <a:p>
            <a:r>
              <a:rPr lang="en-US" dirty="0" smtClean="0"/>
              <a:t>Charge breeding of rare-isotope beams</a:t>
            </a:r>
          </a:p>
        </p:txBody>
      </p:sp>
      <p:sp>
        <p:nvSpPr>
          <p:cNvPr id="16" name="Rectangle 4"/>
          <p:cNvSpPr>
            <a:spLocks noChangeAspect="1" noChangeArrowheads="1"/>
          </p:cNvSpPr>
          <p:nvPr/>
        </p:nvSpPr>
        <p:spPr bwMode="auto">
          <a:xfrm>
            <a:off x="2116212" y="744922"/>
            <a:ext cx="5571146" cy="6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371600" indent="-1371600" defTabSz="804863">
              <a:spcBef>
                <a:spcPts val="0"/>
              </a:spcBef>
              <a:spcAft>
                <a:spcPts val="2400"/>
              </a:spcAft>
              <a:buSzPct val="100000"/>
              <a:defRPr/>
            </a:pPr>
            <a:r>
              <a:rPr lang="en-US" sz="1800" b="1" dirty="0" smtClean="0">
                <a:solidFill>
                  <a:srgbClr val="064308"/>
                </a:solidFill>
                <a:cs typeface="Tahoma" pitchFamily="34" charset="0"/>
              </a:rPr>
              <a:t>April 2013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: Charge breeding of 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76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Ga [t</a:t>
            </a:r>
            <a:r>
              <a:rPr lang="en-US" sz="1800" baseline="-25000" dirty="0" smtClean="0">
                <a:solidFill>
                  <a:srgbClr val="064308"/>
                </a:solidFill>
                <a:cs typeface="Tahoma" pitchFamily="34" charset="0"/>
              </a:rPr>
              <a:t>1/2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=33 sec]</a:t>
            </a:r>
            <a:endParaRPr lang="en-US" sz="1800" u="sng" dirty="0" smtClean="0">
              <a:solidFill>
                <a:srgbClr val="064308"/>
              </a:solidFill>
              <a:cs typeface="Tahoma" pitchFamily="34" charset="0"/>
            </a:endParaRPr>
          </a:p>
        </p:txBody>
      </p:sp>
      <p:grpSp>
        <p:nvGrpSpPr>
          <p:cNvPr id="2" name="Group 21"/>
          <p:cNvGrpSpPr>
            <a:grpSpLocks noChangeAspect="1"/>
          </p:cNvGrpSpPr>
          <p:nvPr/>
        </p:nvGrpSpPr>
        <p:grpSpPr>
          <a:xfrm>
            <a:off x="600076" y="3950032"/>
            <a:ext cx="8324849" cy="4182142"/>
            <a:chOff x="57150" y="793750"/>
            <a:chExt cx="9363075" cy="477837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301" t="5725" b="1669"/>
            <a:stretch>
              <a:fillRect/>
            </a:stretch>
          </p:blipFill>
          <p:spPr bwMode="auto">
            <a:xfrm>
              <a:off x="274638" y="793750"/>
              <a:ext cx="9145587" cy="477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7150" y="965823"/>
              <a:ext cx="1906896" cy="351533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defTabSz="864494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Q/A separator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976750" y="2256790"/>
              <a:ext cx="630973" cy="328181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algn="ctr" defTabSz="864494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RFQ</a:t>
              </a: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5441460" y="2990386"/>
              <a:ext cx="2232562" cy="351533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algn="ctr" defTabSz="864494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SRF </a:t>
              </a:r>
              <a:r>
                <a:rPr lang="en-US" sz="1400" b="1" dirty="0" err="1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cryomodules</a:t>
              </a:r>
              <a:endParaRPr lang="en-US" sz="1400" b="1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1649414" y="2363788"/>
              <a:ext cx="7936" cy="70326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1300"/>
            <p:cNvSpPr txBox="1">
              <a:spLocks noChangeArrowheads="1"/>
            </p:cNvSpPr>
            <p:nvPr/>
          </p:nvSpPr>
          <p:spPr bwMode="auto">
            <a:xfrm>
              <a:off x="962025" y="3873500"/>
              <a:ext cx="1228725" cy="46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2" tIns="45716" rIns="91432" bIns="45716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Tahoma" pitchFamily="34" charset="0"/>
                </a:rPr>
                <a:t>Gas-cell stopper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724025" y="2286000"/>
              <a:ext cx="838200" cy="2286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>
              <a:off x="1885950" y="2152650"/>
              <a:ext cx="762000" cy="2286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1047750" y="1847850"/>
              <a:ext cx="762000" cy="2286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839194" y="1390631"/>
              <a:ext cx="263330" cy="385832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82004" y="1319380"/>
              <a:ext cx="492793" cy="76181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2456560" y="2744470"/>
              <a:ext cx="720090" cy="328181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algn="ctr" defTabSz="864494"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EBIT</a:t>
              </a:r>
              <a:endParaRPr lang="en-US" sz="1400" b="1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endParaRPr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349" y="3621974"/>
              <a:ext cx="605275" cy="60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Arrow Connector 28"/>
            <p:cNvCxnSpPr/>
            <p:nvPr/>
          </p:nvCxnSpPr>
          <p:spPr>
            <a:xfrm flipV="1">
              <a:off x="790575" y="3162301"/>
              <a:ext cx="904875" cy="55244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7" descr="C:\Documents and Settings\All\My Documents\Talks\ICIS13\Talk\Graph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911575" y="1120503"/>
            <a:ext cx="3216596" cy="4162653"/>
          </a:xfrm>
          <a:prstGeom prst="rect">
            <a:avLst/>
          </a:prstGeom>
          <a:noFill/>
        </p:spPr>
      </p:pic>
      <p:graphicFrame>
        <p:nvGraphicFramePr>
          <p:cNvPr id="34" name="Object 5"/>
          <p:cNvGraphicFramePr>
            <a:graphicFrameLocks noChangeAspect="1"/>
          </p:cNvGraphicFramePr>
          <p:nvPr/>
        </p:nvGraphicFramePr>
        <p:xfrm>
          <a:off x="47625" y="1627188"/>
          <a:ext cx="2552924" cy="204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090" name="Graph" r:id="rId7" imgW="3880800" imgH="3119040" progId="Origin50.Graph">
                  <p:embed/>
                </p:oleObj>
              </mc:Choice>
              <mc:Fallback>
                <p:oleObj name="Graph" r:id="rId7" imgW="3880800" imgH="3119040" progId="Origin50.Grap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" y="1627188"/>
                        <a:ext cx="2552924" cy="204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6"/>
          <p:cNvGraphicFramePr>
            <a:graphicFrameLocks noChangeAspect="1"/>
          </p:cNvGraphicFramePr>
          <p:nvPr/>
        </p:nvGraphicFramePr>
        <p:xfrm>
          <a:off x="2628901" y="1628775"/>
          <a:ext cx="2552700" cy="206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091" name="Graph" r:id="rId9" imgW="3893760" imgH="3032640" progId="Origin50.Graph">
                  <p:embed/>
                </p:oleObj>
              </mc:Choice>
              <mc:Fallback>
                <p:oleObj name="Graph" r:id="rId9" imgW="3893760" imgH="3032640" progId="Origin50.Grap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1" y="1628775"/>
                        <a:ext cx="2552700" cy="206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495425" y="1349268"/>
            <a:ext cx="2505075" cy="30767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33" tIns="45667" rIns="91333" bIns="45667">
            <a:spAutoFit/>
          </a:bodyPr>
          <a:lstStyle/>
          <a:p>
            <a:pPr defTabSz="864494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cs typeface="Tahoma" pitchFamily="34" charset="0"/>
              </a:rPr>
              <a:t>b</a:t>
            </a:r>
            <a:r>
              <a:rPr lang="en-US" sz="1400" b="1" dirty="0" smtClean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-decay energy spectra</a:t>
            </a:r>
            <a:endParaRPr lang="en-US" sz="1400" b="1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9" name="TextBox 40"/>
          <p:cNvSpPr txBox="1">
            <a:spLocks noChangeArrowheads="1"/>
          </p:cNvSpPr>
          <p:nvPr/>
        </p:nvSpPr>
        <p:spPr bwMode="auto">
          <a:xfrm>
            <a:off x="5267326" y="1322876"/>
            <a:ext cx="43338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Charge state distribution after Q/A separator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2105026" y="4210050"/>
            <a:ext cx="1057274" cy="266700"/>
          </a:xfrm>
          <a:prstGeom prst="straightConnector1">
            <a:avLst/>
          </a:prstGeom>
          <a:ln w="50800">
            <a:solidFill>
              <a:srgbClr val="FFC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133726" y="3962400"/>
            <a:ext cx="2047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400" b="1" dirty="0" smtClean="0">
                <a:solidFill>
                  <a:schemeClr val="tx1"/>
                </a:solidFill>
              </a:rPr>
              <a:t>-activity measured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with decay counter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3862"/>
          </a:xfrm>
        </p:spPr>
        <p:txBody>
          <a:bodyPr/>
          <a:lstStyle/>
          <a:p>
            <a:r>
              <a:rPr lang="en-US" dirty="0" smtClean="0"/>
              <a:t>Facility for Rare Isotope Beams (FRIB)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62062" y="609160"/>
            <a:ext cx="6000813" cy="58476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1600" kern="0" dirty="0" smtClean="0">
                <a:solidFill>
                  <a:srgbClr val="064308"/>
                </a:solidFill>
              </a:rPr>
              <a:t>In 2008, NSCL &amp; MSU selected to establish the US facility (FRIB) for science with rare-isotope beams </a:t>
            </a:r>
            <a:r>
              <a:rPr lang="en-US" sz="1600" kern="0" dirty="0" smtClean="0">
                <a:solidFill>
                  <a:srgbClr val="064308"/>
                </a:solidFill>
                <a:sym typeface="Wingdings" pitchFamily="2" charset="2"/>
              </a:rPr>
              <a:t> Early completion ~2020</a:t>
            </a:r>
            <a:endParaRPr lang="en-US" sz="1600" dirty="0">
              <a:solidFill>
                <a:srgbClr val="06430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1544" y="6657085"/>
            <a:ext cx="5261081" cy="52321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defRPr/>
            </a:pPr>
            <a:r>
              <a:rPr lang="en-US" sz="1400" b="1" kern="0" dirty="0" smtClean="0">
                <a:solidFill>
                  <a:schemeClr val="tx1"/>
                </a:solidFill>
              </a:rPr>
              <a:t>The two NSCL coupled cyclotrons will be later replaced by a 400-kW superconducting heavy-ion “driver” </a:t>
            </a:r>
            <a:r>
              <a:rPr lang="en-US" sz="1400" b="1" kern="0" dirty="0" err="1" smtClean="0">
                <a:solidFill>
                  <a:schemeClr val="tx1"/>
                </a:solidFill>
              </a:rPr>
              <a:t>linac</a:t>
            </a:r>
            <a:r>
              <a:rPr lang="en-US" sz="1400" b="1" kern="0" dirty="0" smtClean="0">
                <a:solidFill>
                  <a:schemeClr val="tx1"/>
                </a:solidFill>
              </a:rPr>
              <a:t>.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5590" y="1269380"/>
            <a:ext cx="6423284" cy="5225442"/>
            <a:chOff x="1285877" y="1145271"/>
            <a:chExt cx="6654692" cy="5413696"/>
          </a:xfrm>
        </p:grpSpPr>
        <p:pic>
          <p:nvPicPr>
            <p:cNvPr id="54278" name="Picture 4" descr="http://www.nscl.msu.edu/files/FRIB%20layou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2150" y="1145271"/>
              <a:ext cx="5978419" cy="5413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2279756" y="3301099"/>
              <a:ext cx="387245" cy="2204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743200" y="2923444"/>
              <a:ext cx="800100" cy="7620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677025" y="3056794"/>
              <a:ext cx="800100" cy="4286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85877" y="3304443"/>
              <a:ext cx="13811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Coupled cyclotrons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25" y="3247080"/>
            <a:ext cx="3114675" cy="1876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788" y="1805019"/>
            <a:ext cx="3002314" cy="1383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3492"/>
          </a:xfrm>
        </p:spPr>
        <p:txBody>
          <a:bodyPr/>
          <a:lstStyle/>
          <a:p>
            <a:r>
              <a:rPr lang="en-US" b="0" dirty="0"/>
              <a:t>D</a:t>
            </a:r>
            <a:r>
              <a:rPr lang="en-US" b="0" dirty="0" smtClean="0"/>
              <a:t>elivery of rare-isotope beams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7119" y="568941"/>
            <a:ext cx="8764982" cy="620816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pPr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064308"/>
                </a:solidFill>
                <a:ea typeface="+mn-ea"/>
                <a:cs typeface="+mn-cs"/>
              </a:rPr>
              <a:t>August 2013: </a:t>
            </a: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</a:rPr>
              <a:t>First beam delivery to users for studies of nuclear reactions</a:t>
            </a:r>
            <a:endParaRPr lang="en-US" sz="1700" dirty="0" smtClean="0">
              <a:solidFill>
                <a:srgbClr val="064308"/>
              </a:solidFill>
              <a:ea typeface="+mn-ea"/>
              <a:cs typeface="+mn-cs"/>
              <a:sym typeface="Wingdings" pitchFamily="2" charset="2"/>
            </a:endParaRPr>
          </a:p>
          <a:p>
            <a:pPr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  <a:sym typeface="Wingdings" pitchFamily="2" charset="2"/>
              </a:rPr>
              <a:t>	        </a:t>
            </a: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</a:rPr>
              <a:t>ANASEN: </a:t>
            </a:r>
            <a:r>
              <a:rPr lang="en-US" sz="1700" dirty="0" smtClean="0">
                <a:solidFill>
                  <a:srgbClr val="064308"/>
                </a:solidFill>
                <a:latin typeface="Arial-Black"/>
              </a:rPr>
              <a:t>Array for Nuclear Astrophysics Studies with Exotic Nuclei</a:t>
            </a: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</a:rPr>
              <a:t> </a:t>
            </a:r>
            <a:endParaRPr lang="en-US" sz="1700" dirty="0">
              <a:solidFill>
                <a:srgbClr val="064308"/>
              </a:solidFill>
              <a:ea typeface="+mn-ea"/>
              <a:cs typeface="+mn-cs"/>
            </a:endParaRPr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13" y="3437651"/>
            <a:ext cx="9399181" cy="414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724416" y="5255403"/>
            <a:ext cx="121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ea typeface="+mn-ea"/>
                <a:cs typeface="+mn-cs"/>
              </a:rPr>
              <a:t>ANASEN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/>
          </p:nvPr>
        </p:nvGraphicFramePr>
        <p:xfrm>
          <a:off x="1821743" y="1956709"/>
          <a:ext cx="3479953" cy="2714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28" name="Graph" r:id="rId5" imgW="3888000" imgH="3034080" progId="Origin50.Graph">
                  <p:embed/>
                </p:oleObj>
              </mc:Choice>
              <mc:Fallback>
                <p:oleObj name="Graph" r:id="rId5" imgW="3888000" imgH="3034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1743" y="1956709"/>
                        <a:ext cx="3479953" cy="2714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40"/>
          <p:cNvSpPr txBox="1">
            <a:spLocks noChangeArrowheads="1"/>
          </p:cNvSpPr>
          <p:nvPr/>
        </p:nvSpPr>
        <p:spPr bwMode="auto">
          <a:xfrm>
            <a:off x="1374729" y="1698565"/>
            <a:ext cx="4286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Charge state distribution after Q/A separator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422" y="1204491"/>
            <a:ext cx="9420447" cy="359206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pPr algn="ctr"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</a:rPr>
              <a:t>Charge breeding and reacceleration of </a:t>
            </a:r>
            <a:r>
              <a:rPr lang="en-US" sz="1700" baseline="30000" dirty="0" smtClean="0">
                <a:solidFill>
                  <a:srgbClr val="064308"/>
                </a:solidFill>
                <a:ea typeface="+mn-ea"/>
                <a:cs typeface="+mn-cs"/>
              </a:rPr>
              <a:t>37</a:t>
            </a: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</a:rPr>
              <a:t>K</a:t>
            </a:r>
            <a:r>
              <a:rPr lang="en-US" sz="1700" baseline="30000" dirty="0" smtClean="0">
                <a:solidFill>
                  <a:srgbClr val="064308"/>
                </a:solidFill>
                <a:ea typeface="+mn-ea"/>
                <a:cs typeface="+mn-cs"/>
              </a:rPr>
              <a:t>17+</a:t>
            </a: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</a:rPr>
              <a:t> </a:t>
            </a:r>
            <a:r>
              <a:rPr lang="en-US" sz="1700" dirty="0" smtClean="0">
                <a:solidFill>
                  <a:srgbClr val="064308"/>
                </a:solidFill>
                <a:cs typeface="Tahoma" pitchFamily="34" charset="0"/>
              </a:rPr>
              <a:t>[t</a:t>
            </a:r>
            <a:r>
              <a:rPr lang="en-US" sz="1700" baseline="-25000" dirty="0" smtClean="0">
                <a:solidFill>
                  <a:srgbClr val="064308"/>
                </a:solidFill>
                <a:cs typeface="Tahoma" pitchFamily="34" charset="0"/>
              </a:rPr>
              <a:t>1/2</a:t>
            </a:r>
            <a:r>
              <a:rPr lang="en-US" sz="1700" dirty="0" smtClean="0">
                <a:solidFill>
                  <a:srgbClr val="064308"/>
                </a:solidFill>
                <a:cs typeface="Tahoma" pitchFamily="34" charset="0"/>
              </a:rPr>
              <a:t> ~1 s] </a:t>
            </a: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</a:rPr>
              <a:t>to 2.3 </a:t>
            </a:r>
            <a:r>
              <a:rPr lang="en-US" sz="1700" dirty="0" err="1" smtClean="0">
                <a:solidFill>
                  <a:srgbClr val="064308"/>
                </a:solidFill>
                <a:ea typeface="+mn-ea"/>
                <a:cs typeface="+mn-cs"/>
              </a:rPr>
              <a:t>MeV</a:t>
            </a:r>
            <a:r>
              <a:rPr lang="en-US" sz="1700" dirty="0" smtClean="0">
                <a:solidFill>
                  <a:srgbClr val="064308"/>
                </a:solidFill>
                <a:ea typeface="+mn-ea"/>
                <a:cs typeface="+mn-cs"/>
              </a:rPr>
              <a:t>/u</a:t>
            </a:r>
            <a:r>
              <a:rPr lang="en-US" sz="1700" baseline="30000" dirty="0" smtClean="0">
                <a:solidFill>
                  <a:srgbClr val="064308"/>
                </a:solidFill>
                <a:ea typeface="+mn-ea"/>
                <a:cs typeface="+mn-cs"/>
              </a:rPr>
              <a:t> </a:t>
            </a:r>
            <a:endParaRPr lang="en-US" sz="1700" baseline="30000" dirty="0">
              <a:solidFill>
                <a:srgbClr val="064308"/>
              </a:solidFill>
              <a:ea typeface="+mn-ea"/>
              <a:cs typeface="+mn-cs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554887" y="2000250"/>
            <a:ext cx="3686344" cy="2502862"/>
            <a:chOff x="8721219" y="1467301"/>
            <a:chExt cx="3984688" cy="2705426"/>
          </a:xfrm>
        </p:grpSpPr>
        <p:pic>
          <p:nvPicPr>
            <p:cNvPr id="14" name="Picture 3" descr="C:\Documents and Settings\All\My Documents\Talks\ICIS13\Talk\37Kand37Cl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965822" y="1467301"/>
              <a:ext cx="3740085" cy="2509319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0170521" y="3840041"/>
              <a:ext cx="1462224" cy="3326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  <a:latin typeface="ArialMT"/>
                </a:rPr>
                <a:t>Total E (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ArialMT"/>
                </a:rPr>
                <a:t>chan</a:t>
              </a:r>
              <a:r>
                <a:rPr lang="en-US" sz="1400" b="1" dirty="0" smtClean="0">
                  <a:solidFill>
                    <a:srgbClr val="000000"/>
                  </a:solidFill>
                  <a:latin typeface="ArialMT"/>
                </a:rPr>
                <a:t>)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291613" y="2406501"/>
              <a:ext cx="1197765" cy="338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dirty="0" smtClean="0">
                  <a:solidFill>
                    <a:srgbClr val="000000"/>
                  </a:solidFill>
                </a:rPr>
                <a:t>Δ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E (</a:t>
              </a:r>
              <a:r>
                <a:rPr lang="en-US" sz="1400" b="1" dirty="0" err="1" smtClean="0">
                  <a:solidFill>
                    <a:srgbClr val="000000"/>
                  </a:solidFill>
                </a:rPr>
                <a:t>chan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)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1066721" y="2167421"/>
              <a:ext cx="380948" cy="1235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0449251" y="1753434"/>
              <a:ext cx="1005335" cy="399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baseline="30000" dirty="0" smtClean="0">
                  <a:solidFill>
                    <a:srgbClr val="000000"/>
                  </a:solidFill>
                </a:rPr>
                <a:t>37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K</a:t>
              </a:r>
              <a:r>
                <a:rPr lang="en-US" sz="1800" b="1" baseline="30000" dirty="0" smtClean="0">
                  <a:solidFill>
                    <a:srgbClr val="000000"/>
                  </a:solidFill>
                </a:rPr>
                <a:t>17+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 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40"/>
          <p:cNvSpPr txBox="1">
            <a:spLocks noChangeArrowheads="1"/>
          </p:cNvSpPr>
          <p:nvPr/>
        </p:nvSpPr>
        <p:spPr bwMode="auto">
          <a:xfrm>
            <a:off x="5657851" y="1703453"/>
            <a:ext cx="3848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ANASEN gas chamber (prop. counter)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 rot="703875">
            <a:off x="7230369" y="4505324"/>
            <a:ext cx="351531" cy="791879"/>
          </a:xfrm>
          <a:prstGeom prst="down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464944" y="3096061"/>
            <a:ext cx="115470" cy="6697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0"/>
          </p:cNvCxnSpPr>
          <p:nvPr/>
        </p:nvCxnSpPr>
        <p:spPr>
          <a:xfrm flipV="1">
            <a:off x="8330592" y="3078293"/>
            <a:ext cx="152784" cy="5107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883995" y="3589047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aseline="30000" dirty="0" smtClean="0">
                <a:solidFill>
                  <a:srgbClr val="000000"/>
                </a:solidFill>
              </a:rPr>
              <a:t>37</a:t>
            </a:r>
            <a:r>
              <a:rPr lang="en-US" sz="1800" dirty="0" smtClean="0">
                <a:solidFill>
                  <a:srgbClr val="000000"/>
                </a:solidFill>
              </a:rPr>
              <a:t>Cl</a:t>
            </a:r>
            <a:r>
              <a:rPr lang="en-US" sz="1800" baseline="30000" dirty="0" smtClean="0">
                <a:solidFill>
                  <a:srgbClr val="000000"/>
                </a:solidFill>
              </a:rPr>
              <a:t>17+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1149" y="2757067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aseline="30000" dirty="0" smtClean="0">
                <a:solidFill>
                  <a:srgbClr val="000000"/>
                </a:solidFill>
              </a:rPr>
              <a:t>13</a:t>
            </a:r>
            <a:r>
              <a:rPr lang="en-US" sz="1800" dirty="0" smtClean="0">
                <a:solidFill>
                  <a:srgbClr val="000000"/>
                </a:solidFill>
              </a:rPr>
              <a:t>C</a:t>
            </a:r>
            <a:r>
              <a:rPr lang="en-US" sz="1800" baseline="30000" dirty="0" smtClean="0">
                <a:solidFill>
                  <a:srgbClr val="000000"/>
                </a:solidFill>
              </a:rPr>
              <a:t>6+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3346823">
            <a:off x="8230678" y="2613288"/>
            <a:ext cx="222357" cy="396625"/>
          </a:xfrm>
          <a:prstGeom prst="ellips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Rectangle 12"/>
          <p:cNvSpPr>
            <a:spLocks noChangeArrowheads="1"/>
          </p:cNvSpPr>
          <p:nvPr/>
        </p:nvSpPr>
        <p:spPr bwMode="auto">
          <a:xfrm>
            <a:off x="1240347" y="5037439"/>
            <a:ext cx="640243" cy="287231"/>
          </a:xfrm>
          <a:prstGeom prst="rect">
            <a:avLst/>
          </a:prstGeom>
          <a:solidFill>
            <a:schemeClr val="bg1">
              <a:alpha val="8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33" tIns="45667" rIns="91333" bIns="45667">
            <a:spAutoFit/>
          </a:bodyPr>
          <a:lstStyle/>
          <a:p>
            <a:pPr algn="ctr" defTabSz="864494">
              <a:defRPr/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  <a:cs typeface="Tahoma" pitchFamily="34" charset="0"/>
              </a:rPr>
              <a:t>EBIT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  <a:cs typeface="Tahoma" pitchFamily="34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981075" y="3437651"/>
            <a:ext cx="530179" cy="554126"/>
          </a:xfrm>
          <a:prstGeom prst="straightConnector1">
            <a:avLst/>
          </a:prstGeom>
          <a:ln w="50800">
            <a:solidFill>
              <a:srgbClr val="FFC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1118" y="2903219"/>
            <a:ext cx="2047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200" b="1" dirty="0" smtClean="0">
                <a:solidFill>
                  <a:srgbClr val="000000"/>
                </a:solidFill>
              </a:rPr>
              <a:t>-activity measured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with decay counter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23" y="2593705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Rate~1000 </a:t>
            </a:r>
            <a:r>
              <a:rPr lang="en-US" sz="1400" b="1" dirty="0" err="1" smtClean="0">
                <a:solidFill>
                  <a:srgbClr val="FF0000"/>
                </a:solidFill>
              </a:rPr>
              <a:t>pps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Box 22"/>
          <p:cNvSpPr txBox="1">
            <a:spLocks noChangeArrowheads="1"/>
          </p:cNvSpPr>
          <p:nvPr/>
        </p:nvSpPr>
        <p:spPr bwMode="auto">
          <a:xfrm>
            <a:off x="133350" y="936505"/>
            <a:ext cx="9439275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225425">
              <a:lnSpc>
                <a:spcPct val="150000"/>
              </a:lnSpc>
              <a:spcAft>
                <a:spcPts val="1200"/>
              </a:spcAft>
              <a:buFont typeface="Wingdings 3" pitchFamily="18" charset="2"/>
              <a:buChar char=""/>
            </a:pPr>
            <a:r>
              <a:rPr lang="en-US" sz="1800" dirty="0" smtClean="0">
                <a:solidFill>
                  <a:srgbClr val="064308"/>
                </a:solidFill>
                <a:sym typeface="Wingdings" pitchFamily="2" charset="2"/>
              </a:rPr>
              <a:t>EBIT being commissioned</a:t>
            </a:r>
          </a:p>
          <a:p>
            <a:pPr marL="0" lvl="1" indent="225425">
              <a:lnSpc>
                <a:spcPct val="150000"/>
              </a:lnSpc>
              <a:spcAft>
                <a:spcPts val="1200"/>
              </a:spcAft>
              <a:buFont typeface="Wingdings 3" pitchFamily="18" charset="2"/>
              <a:buChar char=""/>
            </a:pPr>
            <a:r>
              <a:rPr lang="en-US" sz="1800" dirty="0" err="1" smtClean="0">
                <a:solidFill>
                  <a:srgbClr val="064308"/>
                </a:solidFill>
                <a:sym typeface="Wingdings" pitchFamily="2" charset="2"/>
              </a:rPr>
              <a:t>ReA</a:t>
            </a:r>
            <a:r>
              <a:rPr lang="en-US" sz="1800" dirty="0" smtClean="0">
                <a:solidFill>
                  <a:srgbClr val="064308"/>
                </a:solidFill>
                <a:sym typeface="Wingdings" pitchFamily="2" charset="2"/>
              </a:rPr>
              <a:t> post-accelerator can deliver rare-isotope beams…</a:t>
            </a:r>
          </a:p>
          <a:p>
            <a:pPr marL="0" lvl="1" indent="225425">
              <a:lnSpc>
                <a:spcPct val="150000"/>
              </a:lnSpc>
              <a:spcAft>
                <a:spcPts val="1200"/>
              </a:spcAft>
              <a:buFont typeface="Wingdings 3" pitchFamily="18" charset="2"/>
              <a:buChar char=""/>
            </a:pPr>
            <a:r>
              <a:rPr lang="en-US" sz="1800" dirty="0" smtClean="0">
                <a:solidFill>
                  <a:srgbClr val="064308"/>
                </a:solidFill>
                <a:sym typeface="Wingdings" pitchFamily="2" charset="2"/>
              </a:rPr>
              <a:t>Superconducting magnet failed in Jan. 2014, being repaired, </a:t>
            </a:r>
            <a:r>
              <a:rPr lang="en-US" sz="1800" dirty="0">
                <a:solidFill>
                  <a:srgbClr val="064308"/>
                </a:solidFill>
                <a:sym typeface="Wingdings" pitchFamily="2" charset="2"/>
              </a:rPr>
              <a:t>e</a:t>
            </a:r>
            <a:r>
              <a:rPr lang="en-US" sz="1800" dirty="0" smtClean="0">
                <a:solidFill>
                  <a:srgbClr val="064308"/>
                </a:solidFill>
                <a:sym typeface="Wingdings" pitchFamily="2" charset="2"/>
              </a:rPr>
              <a:t>xpect return in Feb. 2015</a:t>
            </a:r>
          </a:p>
          <a:p>
            <a:pPr marL="0" lvl="1" indent="225425">
              <a:lnSpc>
                <a:spcPct val="150000"/>
              </a:lnSpc>
              <a:spcAft>
                <a:spcPts val="600"/>
              </a:spcAft>
              <a:buFont typeface="Wingdings 3" pitchFamily="18" charset="2"/>
              <a:buChar char=""/>
            </a:pPr>
            <a:r>
              <a:rPr lang="en-US" sz="1800" dirty="0" smtClean="0">
                <a:solidFill>
                  <a:srgbClr val="064308"/>
                </a:solidFill>
                <a:sym typeface="Wingdings" pitchFamily="2" charset="2"/>
              </a:rPr>
              <a:t>Next year, EBIT work focus on:</a:t>
            </a:r>
          </a:p>
          <a:p>
            <a:pPr marL="825500" lvl="2" indent="-34290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Improving the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harge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b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reeding efficiencies (continuous &amp; pulsed injection)</a:t>
            </a:r>
          </a:p>
          <a:p>
            <a:pPr marL="825500" lvl="2" indent="-34290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Stretching the extracted pulse structure</a:t>
            </a:r>
          </a:p>
          <a:p>
            <a:pPr marL="825500" lvl="2" indent="-34290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Improving the beam purity</a:t>
            </a:r>
          </a:p>
          <a:p>
            <a:pPr marL="825500" lvl="2" indent="-34290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Delivering beams to users</a:t>
            </a:r>
          </a:p>
          <a:p>
            <a:pPr marL="342900" lvl="1" indent="-342900">
              <a:lnSpc>
                <a:spcPct val="150000"/>
              </a:lnSpc>
              <a:spcAft>
                <a:spcPts val="1200"/>
              </a:spcAft>
              <a:buFont typeface="Wingdings 3" panose="05040102010807070707" pitchFamily="18" charset="2"/>
              <a:buChar char=""/>
            </a:pPr>
            <a:r>
              <a:rPr lang="en-US" sz="1800" dirty="0" smtClean="0">
                <a:solidFill>
                  <a:srgbClr val="064308"/>
                </a:solidFill>
                <a:sym typeface="Wingdings" pitchFamily="2" charset="2"/>
              </a:rPr>
              <a:t>Early science program with rare-isotope beams next year…</a:t>
            </a:r>
            <a:endParaRPr lang="en-US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47106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3862"/>
          </a:xfrm>
        </p:spPr>
        <p:txBody>
          <a:bodyPr/>
          <a:lstStyle/>
          <a:p>
            <a:r>
              <a:rPr lang="en-US" dirty="0" smtClean="0"/>
              <a:t>Summary &amp; Outlook</a:t>
            </a:r>
          </a:p>
        </p:txBody>
      </p:sp>
      <p:sp>
        <p:nvSpPr>
          <p:cNvPr id="6" name="Title 13"/>
          <p:cNvSpPr txBox="1">
            <a:spLocks/>
          </p:cNvSpPr>
          <p:nvPr/>
        </p:nvSpPr>
        <p:spPr bwMode="auto">
          <a:xfrm>
            <a:off x="3253995" y="6220512"/>
            <a:ext cx="2895600" cy="4270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67" tIns="23708" rIns="59267" bIns="2370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509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ＭＳ Ｐゴシック" pitchFamily="-65" charset="-128"/>
              </a:rPr>
              <a:t>Thank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ＭＳ Ｐゴシック" pitchFamily="-65" charset="-128"/>
              </a:rPr>
              <a:t> you.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1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6" y="3462656"/>
            <a:ext cx="8686800" cy="423889"/>
          </a:xfrm>
        </p:spPr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3492"/>
          </a:xfrm>
        </p:spPr>
        <p:txBody>
          <a:bodyPr/>
          <a:lstStyle/>
          <a:p>
            <a:r>
              <a:rPr lang="en-US" dirty="0" smtClean="0"/>
              <a:t>Reacceleration of stable-isotope beams</a:t>
            </a:r>
          </a:p>
        </p:txBody>
      </p:sp>
      <p:sp>
        <p:nvSpPr>
          <p:cNvPr id="21" name="Rectangle 4"/>
          <p:cNvSpPr>
            <a:spLocks noChangeAspect="1" noChangeArrowheads="1"/>
          </p:cNvSpPr>
          <p:nvPr/>
        </p:nvSpPr>
        <p:spPr bwMode="auto">
          <a:xfrm>
            <a:off x="726031" y="2218546"/>
            <a:ext cx="8189370" cy="49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6688" indent="-166688" defTabSz="804863">
              <a:spcBef>
                <a:spcPct val="50000"/>
              </a:spcBef>
              <a:buSzPct val="100000"/>
              <a:defRPr/>
            </a:pPr>
            <a:r>
              <a:rPr lang="en-US" sz="2000" dirty="0" smtClean="0">
                <a:solidFill>
                  <a:srgbClr val="064308"/>
                </a:solidFill>
                <a:cs typeface="Tahoma" pitchFamily="34" charset="0"/>
              </a:rPr>
              <a:t> </a:t>
            </a:r>
            <a:endParaRPr lang="en-US" sz="2000" baseline="30000" dirty="0">
              <a:solidFill>
                <a:srgbClr val="064308"/>
              </a:solidFill>
              <a:cs typeface="Tahoma" pitchFamily="34" charset="0"/>
            </a:endParaRPr>
          </a:p>
        </p:txBody>
      </p:sp>
      <p:sp>
        <p:nvSpPr>
          <p:cNvPr id="16" name="Rectangle 4"/>
          <p:cNvSpPr>
            <a:spLocks noChangeAspect="1" noChangeArrowheads="1"/>
          </p:cNvSpPr>
          <p:nvPr/>
        </p:nvSpPr>
        <p:spPr bwMode="auto">
          <a:xfrm>
            <a:off x="668209" y="656976"/>
            <a:ext cx="8131878" cy="1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371600" indent="-1371600" defTabSz="804863">
              <a:spcBef>
                <a:spcPts val="0"/>
              </a:spcBef>
              <a:spcAft>
                <a:spcPts val="1800"/>
              </a:spcAft>
              <a:buSzPct val="100000"/>
              <a:defRPr/>
            </a:pPr>
            <a:r>
              <a:rPr lang="en-US" sz="1800" b="1" dirty="0" smtClean="0">
                <a:solidFill>
                  <a:srgbClr val="064308"/>
                </a:solidFill>
                <a:cs typeface="Tahoma" pitchFamily="34" charset="0"/>
              </a:rPr>
              <a:t>Dec. 2012: 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Demonstrated</a:t>
            </a:r>
            <a:r>
              <a:rPr lang="en-US" sz="1800" b="1" dirty="0" smtClean="0">
                <a:solidFill>
                  <a:srgbClr val="064308"/>
                </a:solidFill>
                <a:cs typeface="Tahoma" pitchFamily="34" charset="0"/>
              </a:rPr>
              <a:t> 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charge breeding of </a:t>
            </a:r>
            <a:r>
              <a:rPr lang="en-US" sz="1800" dirty="0" err="1" smtClean="0">
                <a:solidFill>
                  <a:srgbClr val="064308"/>
                </a:solidFill>
                <a:cs typeface="Tahoma" pitchFamily="34" charset="0"/>
              </a:rPr>
              <a:t>Rb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+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 stable-isotope ions from the </a:t>
            </a:r>
            <a:r>
              <a:rPr lang="en-US" sz="1800" u="sng" dirty="0" smtClean="0">
                <a:solidFill>
                  <a:srgbClr val="064308"/>
                </a:solidFill>
                <a:cs typeface="Tahoma" pitchFamily="34" charset="0"/>
              </a:rPr>
              <a:t>offline source in the beam stopping area.</a:t>
            </a:r>
          </a:p>
          <a:p>
            <a:pPr defTabSz="804863">
              <a:spcBef>
                <a:spcPts val="0"/>
              </a:spcBef>
              <a:spcAft>
                <a:spcPts val="1800"/>
              </a:spcAft>
              <a:buSzPct val="100000"/>
              <a:defRPr/>
            </a:pPr>
            <a:r>
              <a:rPr lang="en-US" sz="1800" b="1" dirty="0" smtClean="0">
                <a:solidFill>
                  <a:srgbClr val="064308"/>
                </a:solidFill>
                <a:cs typeface="Tahoma" pitchFamily="34" charset="0"/>
              </a:rPr>
              <a:t>April 2013: 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Reacceleration of 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85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Rb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27+  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&amp;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 87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Rb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28+ 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with the RFQ &amp; SRF cavities.</a:t>
            </a:r>
          </a:p>
          <a:p>
            <a:pPr defTabSz="804863">
              <a:spcBef>
                <a:spcPts val="0"/>
              </a:spcBef>
              <a:spcAft>
                <a:spcPts val="1800"/>
              </a:spcAft>
              <a:buSzPct val="100000"/>
              <a:defRPr/>
            </a:pP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***First time the beam stopping area was coupled to </a:t>
            </a:r>
            <a:r>
              <a:rPr lang="en-US" sz="1800" dirty="0" err="1" smtClean="0">
                <a:solidFill>
                  <a:srgbClr val="064308"/>
                </a:solidFill>
                <a:cs typeface="Tahoma" pitchFamily="34" charset="0"/>
              </a:rPr>
              <a:t>ReA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 as a single unit***</a:t>
            </a:r>
            <a:endParaRPr lang="en-US" sz="1800" dirty="0">
              <a:solidFill>
                <a:schemeClr val="tx1"/>
              </a:solidFill>
              <a:cs typeface="Tahoma" pitchFamily="34" charset="0"/>
            </a:endParaRPr>
          </a:p>
          <a:p>
            <a:pPr marL="166688" indent="-166688" defTabSz="804863">
              <a:spcBef>
                <a:spcPct val="50000"/>
              </a:spcBef>
              <a:spcAft>
                <a:spcPts val="1800"/>
              </a:spcAft>
              <a:buSzPct val="100000"/>
              <a:defRPr/>
            </a:pPr>
            <a:endParaRPr lang="en-US" sz="1800" baseline="30000" dirty="0">
              <a:solidFill>
                <a:srgbClr val="064308"/>
              </a:solidFill>
              <a:cs typeface="Tahoma" pitchFamily="34" charset="0"/>
            </a:endParaRPr>
          </a:p>
        </p:txBody>
      </p:sp>
      <p:sp>
        <p:nvSpPr>
          <p:cNvPr id="8" name="TextBox 40"/>
          <p:cNvSpPr txBox="1">
            <a:spLocks noChangeArrowheads="1"/>
          </p:cNvSpPr>
          <p:nvPr/>
        </p:nvSpPr>
        <p:spPr bwMode="auto">
          <a:xfrm>
            <a:off x="942975" y="2693000"/>
            <a:ext cx="33623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Q/A </a:t>
            </a:r>
            <a:r>
              <a:rPr lang="en-US" sz="1400" b="1" dirty="0" smtClean="0">
                <a:solidFill>
                  <a:schemeClr val="tx1"/>
                </a:solidFill>
              </a:rPr>
              <a:t>spectrum of charge </a:t>
            </a:r>
            <a:r>
              <a:rPr lang="en-US" sz="1400" b="1" dirty="0">
                <a:solidFill>
                  <a:schemeClr val="tx1"/>
                </a:solidFill>
              </a:rPr>
              <a:t>bred </a:t>
            </a:r>
            <a:r>
              <a:rPr lang="en-US" sz="1400" b="1" dirty="0" err="1" smtClean="0">
                <a:solidFill>
                  <a:schemeClr val="tx1"/>
                </a:solidFill>
              </a:rPr>
              <a:t>Rb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03430" name="Picture 6" descr="C:\Documents and Settings\All\Desktop\Graph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96471" y="2439500"/>
            <a:ext cx="3619672" cy="4684281"/>
          </a:xfrm>
          <a:prstGeom prst="rect">
            <a:avLst/>
          </a:prstGeom>
          <a:noFill/>
        </p:spPr>
      </p:pic>
      <p:pic>
        <p:nvPicPr>
          <p:cNvPr id="194561" name="Picture 1" descr="C:\Documents and Settings\All\My Documents\Talks\ICIS13\Talk\Rb_energy_spectr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81630" y="2389762"/>
            <a:ext cx="3740962" cy="4841244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>
          <a:xfrm rot="238758">
            <a:off x="8644162" y="2866326"/>
            <a:ext cx="390525" cy="1601073"/>
          </a:xfrm>
          <a:prstGeom prst="downArrow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40"/>
          <p:cNvSpPr txBox="1">
            <a:spLocks noChangeArrowheads="1"/>
          </p:cNvSpPr>
          <p:nvPr/>
        </p:nvSpPr>
        <p:spPr bwMode="auto">
          <a:xfrm>
            <a:off x="5276850" y="2551601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Energy spectrum of reaccelerated </a:t>
            </a:r>
            <a:r>
              <a:rPr lang="en-US" sz="1400" b="1" baseline="30000" dirty="0" smtClean="0">
                <a:solidFill>
                  <a:schemeClr val="tx1"/>
                </a:solidFill>
              </a:rPr>
              <a:t>87</a:t>
            </a:r>
            <a:r>
              <a:rPr lang="en-US" sz="1400" b="1" dirty="0" smtClean="0">
                <a:solidFill>
                  <a:schemeClr val="tx1"/>
                </a:solidFill>
              </a:rPr>
              <a:t>Rb</a:t>
            </a:r>
            <a:r>
              <a:rPr lang="en-US" sz="1400" b="1" baseline="30000" dirty="0" smtClean="0">
                <a:solidFill>
                  <a:schemeClr val="tx1"/>
                </a:solidFill>
              </a:rPr>
              <a:t>28+</a:t>
            </a:r>
            <a:r>
              <a:rPr lang="en-US" sz="1400" b="1" dirty="0" smtClean="0">
                <a:solidFill>
                  <a:schemeClr val="tx1"/>
                </a:solidFill>
              </a:rPr>
              <a:t> with Si detector after LINAC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7889356" y="6826101"/>
            <a:ext cx="1658679" cy="467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0" y="80963"/>
            <a:ext cx="9601200" cy="413492"/>
          </a:xfrm>
        </p:spPr>
        <p:txBody>
          <a:bodyPr/>
          <a:lstStyle/>
          <a:p>
            <a:r>
              <a:rPr lang="en-US" dirty="0" smtClean="0"/>
              <a:t>Calculated capture efficiency</a:t>
            </a:r>
          </a:p>
        </p:txBody>
      </p:sp>
      <p:graphicFrame>
        <p:nvGraphicFramePr>
          <p:cNvPr id="194565" name="Object 5"/>
          <p:cNvGraphicFramePr>
            <a:graphicFrameLocks/>
          </p:cNvGraphicFramePr>
          <p:nvPr/>
        </p:nvGraphicFramePr>
        <p:xfrm>
          <a:off x="1878013" y="2947988"/>
          <a:ext cx="5308600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127" name="Graph" r:id="rId4" imgW="3955680" imgH="3129120" progId="Origin50.Graph">
                  <p:embed/>
                </p:oleObj>
              </mc:Choice>
              <mc:Fallback>
                <p:oleObj name="Graph" r:id="rId4" imgW="3955680" imgH="3129120" progId="Origin50.Graph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013" y="2947988"/>
                        <a:ext cx="5308600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2748011" y="5327338"/>
            <a:ext cx="409652" cy="409651"/>
          </a:xfrm>
          <a:prstGeom prst="ellips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8100" y="642765"/>
            <a:ext cx="95345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indent="225425">
              <a:spcAft>
                <a:spcPts val="600"/>
              </a:spcAft>
              <a:buFont typeface="Wingdings 3" pitchFamily="18" charset="2"/>
              <a:buChar char=""/>
            </a:pPr>
            <a:r>
              <a:rPr lang="en-US" sz="1700" dirty="0" smtClean="0">
                <a:solidFill>
                  <a:schemeClr val="tx1"/>
                </a:solidFill>
                <a:sym typeface="Wingdings" pitchFamily="2" charset="2"/>
              </a:rPr>
              <a:t>From electron-beam size measurements, average current density, </a:t>
            </a:r>
            <a:r>
              <a:rPr lang="en-US" sz="1700" b="1" dirty="0" smtClean="0">
                <a:solidFill>
                  <a:schemeClr val="tx1"/>
                </a:solidFill>
                <a:sym typeface="Wingdings" pitchFamily="2" charset="2"/>
              </a:rPr>
              <a:t>J~400 A/cm</a:t>
            </a:r>
            <a:r>
              <a:rPr lang="en-US" sz="1700" b="1" baseline="30000" dirty="0" smtClean="0">
                <a:solidFill>
                  <a:schemeClr val="tx1"/>
                </a:solidFill>
                <a:sym typeface="Wingdings" pitchFamily="2" charset="2"/>
              </a:rPr>
              <a:t>2</a:t>
            </a:r>
          </a:p>
          <a:p>
            <a:pPr marL="0" lvl="1" indent="225425">
              <a:spcBef>
                <a:spcPts val="600"/>
              </a:spcBef>
              <a:spcAft>
                <a:spcPts val="800"/>
              </a:spcAft>
              <a:buFont typeface="Wingdings 3" pitchFamily="18" charset="2"/>
              <a:buChar char=""/>
            </a:pPr>
            <a:r>
              <a:rPr lang="en-US" sz="1700" dirty="0" smtClean="0">
                <a:solidFill>
                  <a:schemeClr val="tx1"/>
                </a:solidFill>
                <a:sym typeface="Wingdings" pitchFamily="2" charset="2"/>
              </a:rPr>
              <a:t>For beam acceptance &gt; injection beam </a:t>
            </a:r>
            <a:r>
              <a:rPr lang="en-US" sz="1700" dirty="0" err="1" smtClean="0">
                <a:solidFill>
                  <a:schemeClr val="tx1"/>
                </a:solidFill>
                <a:sym typeface="Wingdings" pitchFamily="2" charset="2"/>
              </a:rPr>
              <a:t>emittance</a:t>
            </a:r>
            <a:r>
              <a:rPr lang="en-US" sz="1700" dirty="0" smtClean="0">
                <a:solidFill>
                  <a:schemeClr val="tx1"/>
                </a:solidFill>
                <a:sym typeface="Wingdings" pitchFamily="2" charset="2"/>
              </a:rPr>
              <a:t> (ion-electron overlap), </a:t>
            </a:r>
            <a:r>
              <a:rPr lang="en-US" sz="1700" b="1" dirty="0" smtClean="0">
                <a:solidFill>
                  <a:schemeClr val="tx1"/>
                </a:solidFill>
                <a:sym typeface="Wingdings" pitchFamily="2" charset="2"/>
              </a:rPr>
              <a:t>Geometrical Eff. ~1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0975" y="2233427"/>
            <a:ext cx="6829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tx1"/>
                </a:solidFill>
              </a:rPr>
              <a:t>t</a:t>
            </a:r>
            <a:r>
              <a:rPr lang="en-US" sz="1600" b="1" baseline="-25000" dirty="0" err="1" smtClean="0">
                <a:solidFill>
                  <a:schemeClr val="tx1"/>
                </a:solidFill>
              </a:rPr>
              <a:t>rf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Interaction time of 1+ ions with e-beam before they can exit the trap.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7255515" y="1694915"/>
            <a:ext cx="1983735" cy="1173164"/>
            <a:chOff x="9779640" y="3004208"/>
            <a:chExt cx="2616418" cy="1549796"/>
          </a:xfrm>
        </p:grpSpPr>
        <p:sp>
          <p:nvSpPr>
            <p:cNvPr id="13" name="Freeform 19"/>
            <p:cNvSpPr>
              <a:spLocks noEditPoints="1"/>
            </p:cNvSpPr>
            <p:nvPr/>
          </p:nvSpPr>
          <p:spPr bwMode="auto">
            <a:xfrm>
              <a:off x="9929272" y="3004208"/>
              <a:ext cx="59853" cy="1515957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 noEditPoints="1"/>
            </p:cNvSpPr>
            <p:nvPr/>
          </p:nvSpPr>
          <p:spPr bwMode="auto">
            <a:xfrm>
              <a:off x="9959198" y="4486327"/>
              <a:ext cx="2436860" cy="67677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9779640" y="3010976"/>
              <a:ext cx="125191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/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9929272" y="3004208"/>
              <a:ext cx="59853" cy="1515957"/>
            </a:xfrm>
            <a:custGeom>
              <a:avLst/>
              <a:gdLst>
                <a:gd name="T0" fmla="*/ 2147483647 w 28"/>
                <a:gd name="T1" fmla="*/ 2147483647 h 672"/>
                <a:gd name="T2" fmla="*/ 2147483647 w 28"/>
                <a:gd name="T3" fmla="*/ 2147483647 h 672"/>
                <a:gd name="T4" fmla="*/ 2147483647 w 28"/>
                <a:gd name="T5" fmla="*/ 2147483647 h 672"/>
                <a:gd name="T6" fmla="*/ 2147483647 w 28"/>
                <a:gd name="T7" fmla="*/ 2147483647 h 672"/>
                <a:gd name="T8" fmla="*/ 2147483647 w 28"/>
                <a:gd name="T9" fmla="*/ 2147483647 h 672"/>
                <a:gd name="T10" fmla="*/ 0 w 28"/>
                <a:gd name="T11" fmla="*/ 2147483647 h 672"/>
                <a:gd name="T12" fmla="*/ 2147483647 w 28"/>
                <a:gd name="T13" fmla="*/ 0 h 672"/>
                <a:gd name="T14" fmla="*/ 2147483647 w 28"/>
                <a:gd name="T15" fmla="*/ 2147483647 h 672"/>
                <a:gd name="T16" fmla="*/ 0 w 28"/>
                <a:gd name="T17" fmla="*/ 214748364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72"/>
                <a:gd name="T29" fmla="*/ 28 w 28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72">
                  <a:moveTo>
                    <a:pt x="9" y="672"/>
                  </a:moveTo>
                  <a:lnTo>
                    <a:pt x="9" y="47"/>
                  </a:lnTo>
                  <a:lnTo>
                    <a:pt x="19" y="47"/>
                  </a:lnTo>
                  <a:lnTo>
                    <a:pt x="19" y="672"/>
                  </a:lnTo>
                  <a:lnTo>
                    <a:pt x="9" y="672"/>
                  </a:lnTo>
                  <a:close/>
                  <a:moveTo>
                    <a:pt x="0" y="52"/>
                  </a:moveTo>
                  <a:lnTo>
                    <a:pt x="14" y="0"/>
                  </a:lnTo>
                  <a:lnTo>
                    <a:pt x="2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3"/>
            <p:cNvSpPr>
              <a:spLocks noEditPoints="1"/>
            </p:cNvSpPr>
            <p:nvPr/>
          </p:nvSpPr>
          <p:spPr bwMode="auto">
            <a:xfrm>
              <a:off x="9959198" y="4486327"/>
              <a:ext cx="2436860" cy="67677"/>
            </a:xfrm>
            <a:custGeom>
              <a:avLst/>
              <a:gdLst>
                <a:gd name="T0" fmla="*/ 0 w 1140"/>
                <a:gd name="T1" fmla="*/ 2147483647 h 30"/>
                <a:gd name="T2" fmla="*/ 2147483647 w 1140"/>
                <a:gd name="T3" fmla="*/ 2147483647 h 30"/>
                <a:gd name="T4" fmla="*/ 2147483647 w 1140"/>
                <a:gd name="T5" fmla="*/ 2147483647 h 30"/>
                <a:gd name="T6" fmla="*/ 0 w 1140"/>
                <a:gd name="T7" fmla="*/ 2147483647 h 30"/>
                <a:gd name="T8" fmla="*/ 0 w 1140"/>
                <a:gd name="T9" fmla="*/ 2147483647 h 30"/>
                <a:gd name="T10" fmla="*/ 2147483647 w 1140"/>
                <a:gd name="T11" fmla="*/ 0 h 30"/>
                <a:gd name="T12" fmla="*/ 2147483647 w 1140"/>
                <a:gd name="T13" fmla="*/ 2147483647 h 30"/>
                <a:gd name="T14" fmla="*/ 2147483647 w 1140"/>
                <a:gd name="T15" fmla="*/ 2147483647 h 30"/>
                <a:gd name="T16" fmla="*/ 2147483647 w 114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40"/>
                <a:gd name="T28" fmla="*/ 0 h 30"/>
                <a:gd name="T29" fmla="*/ 1140 w 11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40" h="30">
                  <a:moveTo>
                    <a:pt x="0" y="10"/>
                  </a:moveTo>
                  <a:lnTo>
                    <a:pt x="1098" y="10"/>
                  </a:lnTo>
                  <a:lnTo>
                    <a:pt x="1098" y="20"/>
                  </a:lnTo>
                  <a:lnTo>
                    <a:pt x="0" y="20"/>
                  </a:lnTo>
                  <a:lnTo>
                    <a:pt x="0" y="10"/>
                  </a:lnTo>
                  <a:close/>
                  <a:moveTo>
                    <a:pt x="1093" y="0"/>
                  </a:moveTo>
                  <a:lnTo>
                    <a:pt x="1140" y="15"/>
                  </a:lnTo>
                  <a:lnTo>
                    <a:pt x="1093" y="30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9779640" y="3010976"/>
              <a:ext cx="125191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en-US"/>
            </a:p>
          </p:txBody>
        </p:sp>
        <p:sp>
          <p:nvSpPr>
            <p:cNvPr id="20" name="Freeform 35"/>
            <p:cNvSpPr>
              <a:spLocks/>
            </p:cNvSpPr>
            <p:nvPr/>
          </p:nvSpPr>
          <p:spPr bwMode="auto">
            <a:xfrm>
              <a:off x="9967748" y="3324544"/>
              <a:ext cx="2323568" cy="879796"/>
            </a:xfrm>
            <a:custGeom>
              <a:avLst/>
              <a:gdLst>
                <a:gd name="T0" fmla="*/ 0 w 1087"/>
                <a:gd name="T1" fmla="*/ 2147483647 h 390"/>
                <a:gd name="T2" fmla="*/ 2147483647 w 1087"/>
                <a:gd name="T3" fmla="*/ 2147483647 h 390"/>
                <a:gd name="T4" fmla="*/ 2147483647 w 1087"/>
                <a:gd name="T5" fmla="*/ 2147483647 h 390"/>
                <a:gd name="T6" fmla="*/ 2147483647 w 1087"/>
                <a:gd name="T7" fmla="*/ 2147483647 h 390"/>
                <a:gd name="T8" fmla="*/ 2147483647 w 1087"/>
                <a:gd name="T9" fmla="*/ 2147483647 h 390"/>
                <a:gd name="T10" fmla="*/ 2147483647 w 1087"/>
                <a:gd name="T11" fmla="*/ 2147483647 h 390"/>
                <a:gd name="T12" fmla="*/ 2147483647 w 1087"/>
                <a:gd name="T13" fmla="*/ 0 h 390"/>
                <a:gd name="T14" fmla="*/ 2147483647 w 1087"/>
                <a:gd name="T15" fmla="*/ 0 h 390"/>
                <a:gd name="T16" fmla="*/ 2147483647 w 1087"/>
                <a:gd name="T17" fmla="*/ 2147483647 h 390"/>
                <a:gd name="T18" fmla="*/ 2147483647 w 1087"/>
                <a:gd name="T19" fmla="*/ 2147483647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7"/>
                <a:gd name="T31" fmla="*/ 0 h 390"/>
                <a:gd name="T32" fmla="*/ 1087 w 1087"/>
                <a:gd name="T33" fmla="*/ 390 h 3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7" h="390">
                  <a:moveTo>
                    <a:pt x="0" y="390"/>
                  </a:moveTo>
                  <a:lnTo>
                    <a:pt x="203" y="390"/>
                  </a:lnTo>
                  <a:lnTo>
                    <a:pt x="203" y="152"/>
                  </a:lnTo>
                  <a:lnTo>
                    <a:pt x="333" y="152"/>
                  </a:lnTo>
                  <a:lnTo>
                    <a:pt x="331" y="281"/>
                  </a:lnTo>
                  <a:lnTo>
                    <a:pt x="802" y="284"/>
                  </a:lnTo>
                  <a:lnTo>
                    <a:pt x="802" y="0"/>
                  </a:lnTo>
                  <a:lnTo>
                    <a:pt x="945" y="0"/>
                  </a:lnTo>
                  <a:lnTo>
                    <a:pt x="945" y="388"/>
                  </a:lnTo>
                  <a:lnTo>
                    <a:pt x="1087" y="388"/>
                  </a:lnTo>
                </a:path>
              </a:pathLst>
            </a:cu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47"/>
            <p:cNvSpPr>
              <a:spLocks noChangeArrowheads="1"/>
            </p:cNvSpPr>
            <p:nvPr/>
          </p:nvSpPr>
          <p:spPr bwMode="auto">
            <a:xfrm>
              <a:off x="10100279" y="3225285"/>
              <a:ext cx="196422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/>
            </a:p>
          </p:txBody>
        </p:sp>
        <p:sp>
          <p:nvSpPr>
            <p:cNvPr id="22" name="Oval 49"/>
            <p:cNvSpPr>
              <a:spLocks noChangeArrowheads="1"/>
            </p:cNvSpPr>
            <p:nvPr/>
          </p:nvSpPr>
          <p:spPr bwMode="auto">
            <a:xfrm>
              <a:off x="10053252" y="3171144"/>
              <a:ext cx="243344" cy="250031"/>
            </a:xfrm>
            <a:prstGeom prst="ellips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51"/>
            <p:cNvSpPr>
              <a:spLocks noChangeArrowheads="1"/>
            </p:cNvSpPr>
            <p:nvPr/>
          </p:nvSpPr>
          <p:spPr bwMode="auto">
            <a:xfrm>
              <a:off x="10100278" y="3225285"/>
              <a:ext cx="196422" cy="2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1+</a:t>
              </a:r>
              <a:endParaRPr lang="en-US" dirty="0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10361066" y="3235538"/>
              <a:ext cx="615628" cy="108283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11078333" y="3230978"/>
              <a:ext cx="368598" cy="110857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 rot="5400000">
              <a:off x="11469969" y="3349303"/>
              <a:ext cx="212846" cy="91810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 rot="10800000">
              <a:off x="11113689" y="3469937"/>
              <a:ext cx="368598" cy="97542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8"/>
            <p:cNvSpPr>
              <a:spLocks noEditPoints="1"/>
            </p:cNvSpPr>
            <p:nvPr/>
          </p:nvSpPr>
          <p:spPr bwMode="auto">
            <a:xfrm rot="10800000">
              <a:off x="10389108" y="3475720"/>
              <a:ext cx="615628" cy="108283"/>
            </a:xfrm>
            <a:custGeom>
              <a:avLst/>
              <a:gdLst>
                <a:gd name="T0" fmla="*/ 0 w 309"/>
                <a:gd name="T1" fmla="*/ 2147483647 h 41"/>
                <a:gd name="T2" fmla="*/ 2147483647 w 309"/>
                <a:gd name="T3" fmla="*/ 2147483647 h 41"/>
                <a:gd name="T4" fmla="*/ 2147483647 w 309"/>
                <a:gd name="T5" fmla="*/ 2147483647 h 41"/>
                <a:gd name="T6" fmla="*/ 0 w 309"/>
                <a:gd name="T7" fmla="*/ 2147483647 h 41"/>
                <a:gd name="T8" fmla="*/ 0 w 309"/>
                <a:gd name="T9" fmla="*/ 2147483647 h 41"/>
                <a:gd name="T10" fmla="*/ 2147483647 w 309"/>
                <a:gd name="T11" fmla="*/ 0 h 41"/>
                <a:gd name="T12" fmla="*/ 2147483647 w 309"/>
                <a:gd name="T13" fmla="*/ 2147483647 h 41"/>
                <a:gd name="T14" fmla="*/ 2147483647 w 309"/>
                <a:gd name="T15" fmla="*/ 2147483647 h 41"/>
                <a:gd name="T16" fmla="*/ 2147483647 w 309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41"/>
                <a:gd name="T29" fmla="*/ 309 w 309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41">
                  <a:moveTo>
                    <a:pt x="0" y="13"/>
                  </a:moveTo>
                  <a:lnTo>
                    <a:pt x="277" y="13"/>
                  </a:lnTo>
                  <a:lnTo>
                    <a:pt x="277" y="27"/>
                  </a:lnTo>
                  <a:lnTo>
                    <a:pt x="0" y="27"/>
                  </a:lnTo>
                  <a:lnTo>
                    <a:pt x="0" y="13"/>
                  </a:lnTo>
                  <a:close/>
                  <a:moveTo>
                    <a:pt x="271" y="0"/>
                  </a:moveTo>
                  <a:lnTo>
                    <a:pt x="309" y="20"/>
                  </a:lnTo>
                  <a:lnTo>
                    <a:pt x="271" y="4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819401" y="5956847"/>
            <a:ext cx="40957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This curve is telling us that for 400 A/ cm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, we can only expect at most ~30%.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76998" y="1507838"/>
            <a:ext cx="13933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t</a:t>
            </a:r>
            <a:r>
              <a:rPr lang="en-US" sz="1400" baseline="-25000" dirty="0" smtClean="0">
                <a:solidFill>
                  <a:srgbClr val="000000"/>
                </a:solidFill>
              </a:rPr>
              <a:t>rt</a:t>
            </a:r>
            <a:r>
              <a:rPr lang="en-US" sz="1400" dirty="0" smtClean="0">
                <a:solidFill>
                  <a:srgbClr val="000000"/>
                </a:solidFill>
              </a:rPr>
              <a:t>~41 </a:t>
            </a:r>
            <a:r>
              <a:rPr lang="en-US" sz="14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400" dirty="0" smtClean="0">
                <a:solidFill>
                  <a:srgbClr val="000000"/>
                </a:solidFill>
              </a:rPr>
              <a:t>m (K+)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33840" y="5374988"/>
            <a:ext cx="1712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 smtClean="0">
                <a:solidFill>
                  <a:srgbClr val="000000"/>
                </a:solidFill>
              </a:rPr>
              <a:t>We are here !!!</a:t>
            </a:r>
            <a:endParaRPr lang="en-US" sz="1600" baseline="30000" dirty="0" smtClean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1925" y="1756916"/>
            <a:ext cx="668654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sym typeface="Wingdings" pitchFamily="2" charset="2"/>
              </a:rPr>
              <a:t>Total Eff. ~ Capture Eff. by ionization = </a:t>
            </a:r>
            <a:r>
              <a:rPr lang="en-US" sz="1700" b="1" dirty="0" smtClean="0">
                <a:solidFill>
                  <a:srgbClr val="000000"/>
                </a:solidFill>
              </a:rPr>
              <a:t>1 - exp[-</a:t>
            </a:r>
            <a:r>
              <a:rPr lang="en-US" sz="1700" b="1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700" b="1" baseline="-25000" dirty="0" smtClean="0">
                <a:solidFill>
                  <a:srgbClr val="000000"/>
                </a:solidFill>
                <a:cs typeface="Tahoma" pitchFamily="34" charset="0"/>
              </a:rPr>
              <a:t>1-2</a:t>
            </a:r>
            <a:r>
              <a:rPr lang="en-US" sz="1700" b="1" dirty="0" smtClean="0">
                <a:solidFill>
                  <a:srgbClr val="000000"/>
                </a:solidFill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</a:rPr>
              <a:t>t</a:t>
            </a:r>
            <a:r>
              <a:rPr lang="en-US" sz="1700" b="1" baseline="-25000" dirty="0" err="1" smtClean="0">
                <a:solidFill>
                  <a:srgbClr val="000000"/>
                </a:solidFill>
              </a:rPr>
              <a:t>rt</a:t>
            </a:r>
            <a:r>
              <a:rPr lang="en-US" sz="1700" b="1" baseline="-25000" dirty="0" smtClean="0">
                <a:solidFill>
                  <a:srgbClr val="000000"/>
                </a:solidFill>
              </a:rPr>
              <a:t>  </a:t>
            </a:r>
            <a:r>
              <a:rPr lang="en-US" sz="1700" b="1" dirty="0" smtClean="0">
                <a:solidFill>
                  <a:srgbClr val="000000"/>
                </a:solidFill>
              </a:rPr>
              <a:t>J/e]</a:t>
            </a:r>
            <a:endParaRPr lang="en-US" b="1" dirty="0"/>
          </a:p>
        </p:txBody>
      </p:sp>
      <p:sp>
        <p:nvSpPr>
          <p:cNvPr id="31" name="Oval 30"/>
          <p:cNvSpPr/>
          <p:nvPr/>
        </p:nvSpPr>
        <p:spPr>
          <a:xfrm>
            <a:off x="3803514" y="3846754"/>
            <a:ext cx="409652" cy="409651"/>
          </a:xfrm>
          <a:prstGeom prst="ellipse">
            <a:avLst/>
          </a:prstGeom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228340">
            <a:off x="2758059" y="3986501"/>
            <a:ext cx="951065" cy="1349198"/>
          </a:xfrm>
          <a:custGeom>
            <a:avLst/>
            <a:gdLst>
              <a:gd name="connsiteX0" fmla="*/ 271129 w 1451343"/>
              <a:gd name="connsiteY0" fmla="*/ 2073348 h 2073348"/>
              <a:gd name="connsiteX1" fmla="*/ 196702 w 1451343"/>
              <a:gd name="connsiteY1" fmla="*/ 478465 h 2073348"/>
              <a:gd name="connsiteX2" fmla="*/ 1451343 w 1451343"/>
              <a:gd name="connsiteY2" fmla="*/ 0 h 2073348"/>
              <a:gd name="connsiteX0" fmla="*/ 235688 w 1458432"/>
              <a:gd name="connsiteY0" fmla="*/ 2158409 h 2158409"/>
              <a:gd name="connsiteX1" fmla="*/ 203791 w 1458432"/>
              <a:gd name="connsiteY1" fmla="*/ 478465 h 2158409"/>
              <a:gd name="connsiteX2" fmla="*/ 1458432 w 1458432"/>
              <a:gd name="connsiteY2" fmla="*/ 0 h 2158409"/>
              <a:gd name="connsiteX0" fmla="*/ 246320 w 1532859"/>
              <a:gd name="connsiteY0" fmla="*/ 2105247 h 2105247"/>
              <a:gd name="connsiteX1" fmla="*/ 214423 w 1532859"/>
              <a:gd name="connsiteY1" fmla="*/ 425303 h 2105247"/>
              <a:gd name="connsiteX2" fmla="*/ 1532859 w 1532859"/>
              <a:gd name="connsiteY2" fmla="*/ 0 h 2105247"/>
              <a:gd name="connsiteX0" fmla="*/ 135565 w 1422104"/>
              <a:gd name="connsiteY0" fmla="*/ 2105247 h 2105247"/>
              <a:gd name="connsiteX1" fmla="*/ 305687 w 1422104"/>
              <a:gd name="connsiteY1" fmla="*/ 669852 h 2105247"/>
              <a:gd name="connsiteX2" fmla="*/ 1422104 w 1422104"/>
              <a:gd name="connsiteY2" fmla="*/ 0 h 210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104" h="2105247">
                <a:moveTo>
                  <a:pt x="135565" y="2105247"/>
                </a:moveTo>
                <a:cubicBezTo>
                  <a:pt x="0" y="1480584"/>
                  <a:pt x="91264" y="1020726"/>
                  <a:pt x="305687" y="669852"/>
                </a:cubicBezTo>
                <a:cubicBezTo>
                  <a:pt x="520110" y="318978"/>
                  <a:pt x="893134" y="66453"/>
                  <a:pt x="1422104" y="0"/>
                </a:cubicBezTo>
              </a:path>
            </a:pathLst>
          </a:cu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365798" y="3937588"/>
            <a:ext cx="246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How can we get to 80%, at least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3492"/>
          </a:xfrm>
        </p:spPr>
        <p:txBody>
          <a:bodyPr/>
          <a:lstStyle/>
          <a:p>
            <a:r>
              <a:rPr lang="en-US" dirty="0" smtClean="0"/>
              <a:t>Reacceleration of rare-isotope beams</a:t>
            </a:r>
          </a:p>
        </p:txBody>
      </p:sp>
      <p:sp>
        <p:nvSpPr>
          <p:cNvPr id="21" name="Rectangle 4"/>
          <p:cNvSpPr>
            <a:spLocks noChangeAspect="1" noChangeArrowheads="1"/>
          </p:cNvSpPr>
          <p:nvPr/>
        </p:nvSpPr>
        <p:spPr bwMode="auto">
          <a:xfrm>
            <a:off x="726031" y="2218546"/>
            <a:ext cx="3261573" cy="49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6688" indent="-166688" defTabSz="804863">
              <a:spcBef>
                <a:spcPct val="50000"/>
              </a:spcBef>
              <a:buSzPct val="100000"/>
              <a:defRPr/>
            </a:pPr>
            <a:r>
              <a:rPr lang="en-US" sz="1600" dirty="0" smtClean="0">
                <a:solidFill>
                  <a:srgbClr val="064308"/>
                </a:solidFill>
                <a:cs typeface="Tahoma" pitchFamily="34" charset="0"/>
              </a:rPr>
              <a:t> </a:t>
            </a:r>
            <a:endParaRPr lang="en-US" sz="1600" baseline="30000" dirty="0">
              <a:solidFill>
                <a:srgbClr val="064308"/>
              </a:solidFill>
              <a:cs typeface="Tahoma" pitchFamily="34" charset="0"/>
            </a:endParaRPr>
          </a:p>
        </p:txBody>
      </p:sp>
      <p:sp>
        <p:nvSpPr>
          <p:cNvPr id="16" name="Rectangle 4"/>
          <p:cNvSpPr>
            <a:spLocks noChangeAspect="1" noChangeArrowheads="1"/>
          </p:cNvSpPr>
          <p:nvPr/>
        </p:nvSpPr>
        <p:spPr bwMode="auto">
          <a:xfrm>
            <a:off x="1691601" y="736915"/>
            <a:ext cx="6839906" cy="6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371600" indent="-1371600" defTabSz="804863">
              <a:spcBef>
                <a:spcPts val="0"/>
              </a:spcBef>
              <a:spcAft>
                <a:spcPts val="2400"/>
              </a:spcAft>
              <a:buSzPct val="100000"/>
              <a:defRPr/>
            </a:pPr>
            <a:r>
              <a:rPr lang="en-US" sz="1800" b="1" dirty="0" smtClean="0">
                <a:solidFill>
                  <a:srgbClr val="064308"/>
                </a:solidFill>
                <a:cs typeface="Tahoma" pitchFamily="34" charset="0"/>
              </a:rPr>
              <a:t>April 2013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: Reacceleration of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  <a:sym typeface="Wingdings" pitchFamily="2" charset="2"/>
              </a:rPr>
              <a:t> 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  <a:sym typeface="Wingdings" pitchFamily="2" charset="2"/>
              </a:rPr>
              <a:t>76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Ga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24+ 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&amp; 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  <a:sym typeface="Wingdings" pitchFamily="2" charset="2"/>
              </a:rPr>
              <a:t>76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Ga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25+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 to 1 </a:t>
            </a:r>
            <a:r>
              <a:rPr lang="en-US" sz="1800" dirty="0" err="1" smtClean="0">
                <a:solidFill>
                  <a:srgbClr val="064308"/>
                </a:solidFill>
                <a:cs typeface="Tahoma" pitchFamily="34" charset="0"/>
              </a:rPr>
              <a:t>MeV</a:t>
            </a:r>
            <a:r>
              <a:rPr lang="en-US" sz="1800" dirty="0" smtClean="0">
                <a:solidFill>
                  <a:srgbClr val="064308"/>
                </a:solidFill>
                <a:cs typeface="Tahoma" pitchFamily="34" charset="0"/>
              </a:rPr>
              <a:t>/u</a:t>
            </a:r>
            <a:r>
              <a:rPr lang="en-US" sz="1800" baseline="30000" dirty="0" smtClean="0">
                <a:solidFill>
                  <a:srgbClr val="064308"/>
                </a:solidFill>
                <a:cs typeface="Tahoma" pitchFamily="34" charset="0"/>
              </a:rPr>
              <a:t> </a:t>
            </a:r>
            <a:endParaRPr lang="en-US" sz="1800" u="sng" dirty="0" smtClean="0">
              <a:solidFill>
                <a:srgbClr val="064308"/>
              </a:solidFill>
              <a:cs typeface="Tahoma" pitchFamily="34" charset="0"/>
            </a:endParaRPr>
          </a:p>
        </p:txBody>
      </p:sp>
      <p:grpSp>
        <p:nvGrpSpPr>
          <p:cNvPr id="2" name="Group 21"/>
          <p:cNvGrpSpPr>
            <a:grpSpLocks noChangeAspect="1"/>
          </p:cNvGrpSpPr>
          <p:nvPr/>
        </p:nvGrpSpPr>
        <p:grpSpPr>
          <a:xfrm>
            <a:off x="600076" y="3950032"/>
            <a:ext cx="8324849" cy="4182142"/>
            <a:chOff x="57150" y="793750"/>
            <a:chExt cx="9363075" cy="477837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301" t="5725" b="1669"/>
            <a:stretch>
              <a:fillRect/>
            </a:stretch>
          </p:blipFill>
          <p:spPr bwMode="auto">
            <a:xfrm>
              <a:off x="274638" y="793750"/>
              <a:ext cx="9145587" cy="477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7150" y="965823"/>
              <a:ext cx="1906896" cy="351533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defTabSz="864494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Q/A separator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976750" y="2256790"/>
              <a:ext cx="630973" cy="328181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algn="ctr" defTabSz="864494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RFQ</a:t>
              </a: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5441460" y="2990386"/>
              <a:ext cx="2232562" cy="351533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algn="ctr" defTabSz="864494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SRF </a:t>
              </a:r>
              <a:r>
                <a:rPr lang="en-US" sz="1400" b="1" dirty="0" err="1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cryomodules</a:t>
              </a:r>
              <a:endParaRPr lang="en-US" sz="1400" b="1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1649414" y="2363788"/>
              <a:ext cx="7936" cy="70326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1300"/>
            <p:cNvSpPr txBox="1">
              <a:spLocks noChangeArrowheads="1"/>
            </p:cNvSpPr>
            <p:nvPr/>
          </p:nvSpPr>
          <p:spPr bwMode="auto">
            <a:xfrm>
              <a:off x="962025" y="3873500"/>
              <a:ext cx="1228725" cy="46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2" tIns="45716" rIns="91432" bIns="45716"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Tahoma" pitchFamily="34" charset="0"/>
                </a:rPr>
                <a:t>Gas-cell stopper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724025" y="2286000"/>
              <a:ext cx="838200" cy="2286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>
              <a:off x="1885950" y="2152650"/>
              <a:ext cx="762000" cy="2286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1047750" y="1847850"/>
              <a:ext cx="762000" cy="2286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742950" y="1314450"/>
              <a:ext cx="381000" cy="3810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983834" y="1489883"/>
              <a:ext cx="1623546" cy="396264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2456560" y="2744470"/>
              <a:ext cx="720090" cy="328181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33" tIns="45667" rIns="91333" bIns="45667">
              <a:spAutoFit/>
            </a:bodyPr>
            <a:lstStyle/>
            <a:p>
              <a:pPr algn="ctr" defTabSz="864494"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  <a:cs typeface="Tahoma" pitchFamily="34" charset="0"/>
                </a:rPr>
                <a:t>EBIT</a:t>
              </a:r>
              <a:endParaRPr lang="en-US" sz="1400" b="1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endParaRPr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349" y="3621974"/>
              <a:ext cx="605275" cy="60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Arrow Connector 28"/>
            <p:cNvCxnSpPr/>
            <p:nvPr/>
          </p:nvCxnSpPr>
          <p:spPr>
            <a:xfrm flipV="1">
              <a:off x="790575" y="3162301"/>
              <a:ext cx="904875" cy="55244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867150" y="1924050"/>
              <a:ext cx="957240" cy="287731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/>
          <p:cNvCxnSpPr/>
          <p:nvPr/>
        </p:nvCxnSpPr>
        <p:spPr>
          <a:xfrm flipH="1">
            <a:off x="6838950" y="4686300"/>
            <a:ext cx="381000" cy="1028700"/>
          </a:xfrm>
          <a:prstGeom prst="straightConnector1">
            <a:avLst/>
          </a:prstGeom>
          <a:ln w="50800">
            <a:solidFill>
              <a:srgbClr val="FFC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23815" y="4345172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400" b="1" dirty="0" smtClean="0">
                <a:solidFill>
                  <a:schemeClr val="tx1"/>
                </a:solidFill>
              </a:rPr>
              <a:t>-decay counter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111554" y="5244096"/>
            <a:ext cx="1603571" cy="461379"/>
          </a:xfrm>
          <a:prstGeom prst="straightConnector1">
            <a:avLst/>
          </a:prstGeom>
          <a:ln w="50800">
            <a:solidFill>
              <a:srgbClr val="FFFF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4052" y="1264443"/>
            <a:ext cx="3721404" cy="293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81051" y="2149592"/>
            <a:ext cx="3028950" cy="61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3" tIns="45667" rIns="91333" bIns="45667">
            <a:spAutoFit/>
          </a:bodyPr>
          <a:lstStyle/>
          <a:p>
            <a:pPr defTabSz="864494">
              <a:defRPr/>
            </a:pPr>
            <a:r>
              <a:rPr lang="en-US" sz="1700" b="1" dirty="0" smtClean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cs typeface="Tahoma" pitchFamily="34" charset="0"/>
              </a:rPr>
              <a:t>b</a:t>
            </a:r>
            <a:r>
              <a:rPr lang="en-US" sz="1700" b="1" dirty="0" smtClean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-decay energy spectrum </a:t>
            </a:r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  <a:cs typeface="Tahoma" pitchFamily="34" charset="0"/>
              </a:rPr>
              <a:t>after reacceleration</a:t>
            </a:r>
            <a:endParaRPr lang="en-US" sz="1700" b="1" dirty="0" smtClean="0">
              <a:solidFill>
                <a:srgbClr val="000000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80963"/>
            <a:ext cx="9601200" cy="381000"/>
          </a:xfrm>
        </p:spPr>
        <p:txBody>
          <a:bodyPr/>
          <a:lstStyle/>
          <a:p>
            <a:r>
              <a:rPr lang="en-US" sz="2400" smtClean="0"/>
              <a:t>NSCL coupled SC cyclotrons 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088" y="1647700"/>
            <a:ext cx="927258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281"/>
            <a:ext cx="9601200" cy="643683"/>
          </a:xfrm>
        </p:spPr>
        <p:txBody>
          <a:bodyPr/>
          <a:lstStyle/>
          <a:p>
            <a:r>
              <a:rPr lang="en-US" sz="2200" dirty="0"/>
              <a:t>Capture efficiency (continuous injection) vs length of the high-field region</a:t>
            </a:r>
            <a:br>
              <a:rPr lang="en-US" sz="2200" dirty="0"/>
            </a:br>
            <a:endParaRPr lang="en-US" sz="2200" dirty="0"/>
          </a:p>
        </p:txBody>
      </p:sp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617018"/>
              </p:ext>
            </p:extLst>
          </p:nvPr>
        </p:nvGraphicFramePr>
        <p:xfrm>
          <a:off x="0" y="942976"/>
          <a:ext cx="9601200" cy="561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3612" y="4991099"/>
            <a:ext cx="1622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Full Helmholtz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(High field)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9350" y="4991100"/>
            <a:ext cx="1474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Full Solenoid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(Low field)</a:t>
            </a:r>
          </a:p>
        </p:txBody>
      </p:sp>
    </p:spTree>
    <p:extLst>
      <p:ext uri="{BB962C8B-B14F-4D97-AF65-F5344CB8AC3E}">
        <p14:creationId xmlns:p14="http://schemas.microsoft.com/office/powerpoint/2010/main" val="16664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CBSIM – Charge </a:t>
            </a:r>
            <a:r>
              <a:rPr lang="en-US" dirty="0"/>
              <a:t>Breeding Simulation for Kr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470935"/>
              </p:ext>
            </p:extLst>
          </p:nvPr>
        </p:nvGraphicFramePr>
        <p:xfrm>
          <a:off x="159584" y="431899"/>
          <a:ext cx="8908215" cy="688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62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584" y="431899"/>
                        <a:ext cx="8908215" cy="6883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90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60120" y="1177290"/>
            <a:ext cx="8161020" cy="222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623888" indent="-15875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ts val="630"/>
              </a:spcBef>
              <a:buFont typeface="Symbol" pitchFamily="18" charset="2"/>
              <a:buChar char="·"/>
            </a:pP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Ionization cross sections depend on beam energy (</a:t>
            </a:r>
            <a:r>
              <a:rPr lang="en-US" altLang="en-US" sz="168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1680" i="1" baseline="-25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), ionization potential (</a:t>
            </a:r>
            <a:r>
              <a:rPr lang="en-US" altLang="en-US" sz="168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altLang="en-US" sz="1680" i="1" baseline="-25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</a:t>
            </a: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), and number of bound electrons (</a:t>
            </a:r>
            <a:r>
              <a:rPr lang="en-US" altLang="en-US" sz="1680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altLang="en-US" sz="1680" i="1" baseline="-25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</a:t>
            </a: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) in each atomic shell </a:t>
            </a:r>
            <a:r>
              <a:rPr lang="en-US" altLang="en-US" sz="168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</a:t>
            </a:r>
          </a:p>
          <a:p>
            <a:pPr marL="0" indent="0" eaLnBrk="0" hangingPunct="0">
              <a:spcBef>
                <a:spcPts val="1890"/>
              </a:spcBef>
            </a:pP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 					        </a:t>
            </a:r>
            <a:r>
              <a:rPr lang="en-US" altLang="en-US" sz="147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[cm</a:t>
            </a:r>
            <a:r>
              <a:rPr lang="en-US" altLang="en-US" sz="1470" baseline="3000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2</a:t>
            </a:r>
            <a:r>
              <a:rPr lang="en-US" altLang="en-US" sz="147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, </a:t>
            </a:r>
            <a:r>
              <a:rPr lang="en-US" altLang="en-US" sz="1470" dirty="0" err="1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eV</a:t>
            </a:r>
            <a:r>
              <a:rPr lang="en-US" altLang="en-US" sz="147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]</a:t>
            </a: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	</a:t>
            </a:r>
          </a:p>
          <a:p>
            <a:pPr marL="0" indent="0" eaLnBrk="0" hangingPunct="0">
              <a:spcBef>
                <a:spcPts val="630"/>
              </a:spcBef>
            </a:pPr>
            <a:endParaRPr lang="en-US" altLang="en-US" sz="1680" dirty="0">
              <a:solidFill>
                <a:srgbClr val="000000"/>
              </a:solidFill>
              <a:ea typeface="Times New Roman" pitchFamily="18" charset="0"/>
              <a:cs typeface="Arial" charset="0"/>
              <a:sym typeface="Symbol" pitchFamily="18" charset="2"/>
            </a:endParaRPr>
          </a:p>
          <a:p>
            <a:pPr eaLnBrk="0" hangingPunct="0">
              <a:spcBef>
                <a:spcPts val="0"/>
              </a:spcBef>
              <a:buFont typeface="Symbol" pitchFamily="18" charset="2"/>
              <a:buChar char="·"/>
            </a:pP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 </a:t>
            </a: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Ionization cross section  </a:t>
            </a: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 1/</a:t>
            </a:r>
            <a:r>
              <a:rPr lang="en-US" altLang="en-US" sz="1680" i="1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q</a:t>
            </a:r>
            <a:r>
              <a:rPr lang="en-US" altLang="en-US" sz="1680" baseline="3000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2</a:t>
            </a: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  </a:t>
            </a:r>
            <a:b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</a:b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 	→ rapid decrease as </a:t>
            </a:r>
            <a:b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</a:br>
            <a:r>
              <a:rPr lang="en-US" altLang="en-US" sz="1680" dirty="0">
                <a:solidFill>
                  <a:srgbClr val="000000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 	    charge state increases</a:t>
            </a: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1017270"/>
            <a:ext cx="9599534" cy="80010"/>
            <a:chOff x="0" y="0"/>
            <a:chExt cx="5760" cy="708"/>
          </a:xfrm>
        </p:grpSpPr>
        <p:sp>
          <p:nvSpPr>
            <p:cNvPr id="18476" name="Rectangle 3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9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77" name="Rectangle 4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9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435" name="Picture 5" descr="lab_icon_no_box_blue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070" y="6617971"/>
            <a:ext cx="560070" cy="5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560070" y="597154"/>
            <a:ext cx="85610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100" dirty="0">
                <a:solidFill>
                  <a:srgbClr val="000000"/>
                </a:solidFill>
                <a:ea typeface="+mn-ea"/>
                <a:cs typeface="+mn-cs"/>
              </a:rPr>
              <a:t>Breeding high charge states by successive ionization</a:t>
            </a:r>
          </a:p>
        </p:txBody>
      </p:sp>
      <p:graphicFrame>
        <p:nvGraphicFramePr>
          <p:cNvPr id="16489" name="Group 105"/>
          <p:cNvGraphicFramePr>
            <a:graphicFrameLocks noGrp="1"/>
          </p:cNvGraphicFramePr>
          <p:nvPr>
            <p:extLst/>
          </p:nvPr>
        </p:nvGraphicFramePr>
        <p:xfrm>
          <a:off x="5440680" y="1977390"/>
          <a:ext cx="3680460" cy="1505673"/>
        </p:xfrm>
        <a:graphic>
          <a:graphicData uri="http://schemas.openxmlformats.org/drawingml/2006/table">
            <a:tbl>
              <a:tblPr/>
              <a:tblGrid>
                <a:gridCol w="821155"/>
                <a:gridCol w="880110"/>
                <a:gridCol w="939065"/>
                <a:gridCol w="1040130"/>
              </a:tblGrid>
              <a:tr h="641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Electron energy (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keV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 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6012" marR="96012" marT="47996" marB="4799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Ionization potential (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keV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6012" marR="96012" marT="47996" marB="4799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Cross section (cm</a:t>
                      </a:r>
                      <a:r>
                        <a:rPr kumimoji="0" lang="en-US" sz="11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6012" marR="96012" marT="47996" marB="4799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Rate per ion (s</a:t>
                      </a:r>
                      <a:r>
                        <a:rPr kumimoji="0" lang="en-US" sz="11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at 5000 A/cm</a:t>
                      </a:r>
                      <a:r>
                        <a:rPr kumimoji="0" lang="en-US" sz="11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6012" marR="96012" marT="47996" marB="4799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96012" marR="96012" marT="47996" marB="4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0.02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6012" marR="96012" marT="47996" marB="4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 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-17</a:t>
                      </a:r>
                    </a:p>
                  </a:txBody>
                  <a:tcPr marL="96012" marR="96012" marT="47996" marB="4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 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6012" marR="96012" marT="47996" marB="4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L="96012" marR="96012" marT="47996" marB="4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6012" marR="96012" marT="47996" marB="4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 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-24 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6012" marR="96012" marT="47996" marB="4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 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</a:p>
                  </a:txBody>
                  <a:tcPr marL="96012" marR="96012" marT="47996" marB="4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03384" y="3115866"/>
          <a:ext cx="5042297" cy="3852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54" name="Graph" r:id="rId4" imgW="3829320" imgH="2926080" progId="Origin50.Graph">
                  <p:embed/>
                </p:oleObj>
              </mc:Choice>
              <mc:Fallback>
                <p:oleObj name="Graph" r:id="rId4" imgW="382932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4" y="3115866"/>
                        <a:ext cx="5042297" cy="38521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360672" y="4377690"/>
          <a:ext cx="1240154" cy="619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55" name="Equation" r:id="rId6" imgW="888614" imgH="444307" progId="Equation.3">
                  <p:embed/>
                </p:oleObj>
              </mc:Choice>
              <mc:Fallback>
                <p:oleObj name="Equation" r:id="rId6" imgW="888614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672" y="4377690"/>
                        <a:ext cx="1240154" cy="6195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360170" y="1884152"/>
          <a:ext cx="2880360" cy="573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56" name="Equation" r:id="rId8" imgW="2336800" imgH="469900" progId="Equation.3">
                  <p:embed/>
                </p:oleObj>
              </mc:Choice>
              <mc:Fallback>
                <p:oleObj name="Equation" r:id="rId8" imgW="2336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170" y="1884152"/>
                        <a:ext cx="2880360" cy="5732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00650" y="3817620"/>
            <a:ext cx="280035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Time for sequential ionization to charge state </a:t>
            </a:r>
            <a:r>
              <a:rPr lang="en-US" sz="168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960620" y="5224463"/>
            <a:ext cx="43205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8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Example:  </a:t>
            </a:r>
            <a:r>
              <a:rPr lang="en-US" altLang="en-US" sz="1680" dirty="0" err="1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Sn</a:t>
            </a:r>
            <a:r>
              <a:rPr lang="en-US" altLang="en-US" sz="168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(Z=50) in a 2000 A/cm</a:t>
            </a:r>
            <a:r>
              <a:rPr lang="en-US" altLang="en-US" sz="1680" baseline="3000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2</a:t>
            </a:r>
            <a:r>
              <a:rPr lang="en-US" altLang="en-US" sz="168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 beam</a:t>
            </a:r>
          </a:p>
          <a:p>
            <a:pPr>
              <a:spcBef>
                <a:spcPct val="50000"/>
              </a:spcBef>
            </a:pPr>
            <a:r>
              <a:rPr lang="en-US" altLang="en-US" sz="168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 150 </a:t>
            </a:r>
            <a:r>
              <a:rPr lang="en-US" altLang="en-US" sz="1680" dirty="0" err="1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ms</a:t>
            </a:r>
            <a:r>
              <a:rPr lang="en-US" altLang="en-US" sz="168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 to reach Ne-like Sn</a:t>
            </a:r>
            <a:r>
              <a:rPr lang="en-US" altLang="en-US" sz="1680" baseline="3000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40+</a:t>
            </a:r>
            <a:r>
              <a:rPr lang="en-US" altLang="en-US" sz="168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charset="0"/>
                <a:sym typeface="Symbol" pitchFamily="18" charset="2"/>
              </a:rPr>
              <a:t> </a:t>
            </a:r>
            <a:endParaRPr lang="en-US" sz="1680" dirty="0">
              <a:solidFill>
                <a:srgbClr val="000000"/>
              </a:solidFill>
              <a:latin typeface="Calibri"/>
              <a:ea typeface="Times New Roman" pitchFamily="18" charset="0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91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3862"/>
          </a:xfrm>
        </p:spPr>
        <p:txBody>
          <a:bodyPr/>
          <a:lstStyle/>
          <a:p>
            <a:r>
              <a:rPr lang="en-US" dirty="0" smtClean="0"/>
              <a:t>Facility for Rare Isotope Beams (FRIB)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8444" y="554721"/>
            <a:ext cx="8026431" cy="6047803"/>
            <a:chOff x="431769" y="840471"/>
            <a:chExt cx="8026431" cy="6047803"/>
          </a:xfrm>
        </p:grpSpPr>
        <p:pic>
          <p:nvPicPr>
            <p:cNvPr id="14" name="Content Placeholder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3291" y="840471"/>
              <a:ext cx="7804909" cy="6047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642275" y="1522265"/>
              <a:ext cx="2116743" cy="307768"/>
            </a:xfrm>
            <a:prstGeom prst="rect">
              <a:avLst/>
            </a:prstGeom>
            <a:noFill/>
          </p:spPr>
          <p:txBody>
            <a:bodyPr wrap="square" lIns="91432" tIns="45716" rIns="91432" bIns="45716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rgbClr val="FF0000"/>
                  </a:solidFill>
                </a:rPr>
                <a:t>EBIT charge breeder</a:t>
              </a:r>
              <a:endParaRPr lang="en-US" sz="1400" b="1" kern="0" dirty="0">
                <a:solidFill>
                  <a:srgbClr val="FF0000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 rot="20317763">
              <a:off x="4181440" y="2113309"/>
              <a:ext cx="403804" cy="264895"/>
            </a:xfrm>
            <a:prstGeom prst="ellips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629025" y="1790700"/>
              <a:ext cx="533400" cy="40005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431769" y="1113535"/>
              <a:ext cx="5261081" cy="307768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1400" b="1" kern="0" dirty="0" smtClean="0">
                  <a:solidFill>
                    <a:schemeClr val="tx1"/>
                  </a:solidFill>
                </a:rPr>
                <a:t>Different perspective…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14500" y="6592669"/>
            <a:ext cx="651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FRIB will increase the current production rates of rare isotopes by up to 2 orders of magnitude &lt; 10</a:t>
            </a:r>
            <a:r>
              <a:rPr lang="en-US" sz="1800" baseline="30000" dirty="0" smtClean="0">
                <a:solidFill>
                  <a:schemeClr val="tx1"/>
                </a:solidFill>
              </a:rPr>
              <a:t>12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pps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115855" y="1684230"/>
          <a:ext cx="5903945" cy="5303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57" name="Graph" r:id="rId4" imgW="3551040" imgH="2910240" progId="Origin50.Graph">
                  <p:embed/>
                </p:oleObj>
              </mc:Choice>
              <mc:Fallback>
                <p:oleObj name="Graph" r:id="rId4" imgW="3551040" imgH="2910240" progId="Origin50.Grap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55" y="1684230"/>
                        <a:ext cx="5903945" cy="5303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3492"/>
          </a:xfrm>
        </p:spPr>
        <p:txBody>
          <a:bodyPr/>
          <a:lstStyle/>
          <a:p>
            <a:r>
              <a:rPr lang="en-US" dirty="0" smtClean="0"/>
              <a:t>Contamination measurements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042" y="593682"/>
            <a:ext cx="9377907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 3" pitchFamily="18" charset="2"/>
              <a:buChar char=""/>
            </a:pPr>
            <a:r>
              <a:rPr lang="en-US" sz="1700" dirty="0" smtClean="0">
                <a:solidFill>
                  <a:srgbClr val="000000"/>
                </a:solidFill>
                <a:cs typeface="Tahoma" pitchFamily="34" charset="0"/>
              </a:rPr>
              <a:t> Rare isotopes injected at low rates (&lt; 10</a:t>
            </a:r>
            <a:r>
              <a:rPr lang="en-US" sz="1700" baseline="30000" dirty="0" smtClean="0">
                <a:solidFill>
                  <a:srgbClr val="000000"/>
                </a:solidFill>
                <a:cs typeface="Tahoma" pitchFamily="34" charset="0"/>
              </a:rPr>
              <a:t>6</a:t>
            </a:r>
            <a:r>
              <a:rPr lang="en-US" sz="1700" dirty="0" smtClean="0">
                <a:solidFill>
                  <a:srgbClr val="000000"/>
                </a:solidFill>
                <a:cs typeface="Tahoma" pitchFamily="34" charset="0"/>
              </a:rPr>
              <a:t> ions/sec) </a:t>
            </a:r>
          </a:p>
          <a:p>
            <a:pPr marL="228600" lvl="1" indent="-1143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 3" pitchFamily="18" charset="2"/>
              <a:buChar char=""/>
            </a:pPr>
            <a:r>
              <a:rPr lang="en-US" sz="1700" dirty="0" smtClean="0">
                <a:solidFill>
                  <a:srgbClr val="000000"/>
                </a:solidFill>
                <a:cs typeface="Tahoma" pitchFamily="34" charset="0"/>
              </a:rPr>
              <a:t> Delivering clean beams to users is important</a:t>
            </a:r>
          </a:p>
          <a:p>
            <a:pPr marL="342900" lvl="1" indent="-228600" defTabSz="804863">
              <a:spcBef>
                <a:spcPts val="0"/>
              </a:spcBef>
              <a:spcAft>
                <a:spcPts val="200"/>
              </a:spcAft>
              <a:buSzPct val="100000"/>
              <a:buFont typeface="Wingdings 3" pitchFamily="18" charset="2"/>
              <a:buChar char=""/>
            </a:pPr>
            <a:r>
              <a:rPr lang="en-US" sz="1700" dirty="0" smtClean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en-US" sz="1700" b="1" dirty="0" smtClean="0">
                <a:solidFill>
                  <a:srgbClr val="000000"/>
                </a:solidFill>
                <a:cs typeface="Tahoma" pitchFamily="34" charset="0"/>
              </a:rPr>
              <a:t>Program: </a:t>
            </a:r>
            <a:r>
              <a:rPr lang="en-US" sz="1700" dirty="0" smtClean="0">
                <a:solidFill>
                  <a:srgbClr val="000000"/>
                </a:solidFill>
                <a:cs typeface="Tahoma" pitchFamily="34" charset="0"/>
              </a:rPr>
              <a:t>Quantify Q/A regions the least contaminated w/ single-ion counting techniques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1230834" y="1688010"/>
            <a:ext cx="4188951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Q/A scans with a high-sensitivity ammeter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86450" y="4770406"/>
            <a:ext cx="3971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baseline="30000" dirty="0" smtClean="0">
                <a:solidFill>
                  <a:schemeClr val="tx1"/>
                </a:solidFill>
              </a:rPr>
              <a:t>37</a:t>
            </a:r>
            <a:r>
              <a:rPr lang="en-US" sz="1800" dirty="0" smtClean="0">
                <a:solidFill>
                  <a:schemeClr val="tx1"/>
                </a:solidFill>
              </a:rPr>
              <a:t>K</a:t>
            </a:r>
            <a:r>
              <a:rPr lang="en-US" sz="1800" baseline="30000" dirty="0" smtClean="0">
                <a:solidFill>
                  <a:schemeClr val="tx1"/>
                </a:solidFill>
              </a:rPr>
              <a:t>17+ </a:t>
            </a:r>
            <a:r>
              <a:rPr lang="en-US" sz="1800" dirty="0" smtClean="0">
                <a:solidFill>
                  <a:schemeClr val="tx1"/>
                </a:solidFill>
              </a:rPr>
              <a:t>: 1000 </a:t>
            </a:r>
            <a:r>
              <a:rPr lang="en-US" sz="1800" dirty="0" err="1" smtClean="0">
                <a:solidFill>
                  <a:schemeClr val="tx1"/>
                </a:solidFill>
              </a:rPr>
              <a:t>pps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 Request &lt; 1% of </a:t>
            </a:r>
            <a:r>
              <a:rPr lang="en-US" sz="1800" baseline="30000" dirty="0" smtClean="0">
                <a:solidFill>
                  <a:schemeClr val="tx1"/>
                </a:solidFill>
              </a:rPr>
              <a:t>37</a:t>
            </a:r>
            <a:r>
              <a:rPr lang="en-US" sz="1800" dirty="0" smtClean="0">
                <a:solidFill>
                  <a:schemeClr val="tx1"/>
                </a:solidFill>
              </a:rPr>
              <a:t>Cl (not met)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 Request &lt; 50% for low-</a:t>
            </a:r>
            <a:r>
              <a:rPr lang="en-US" sz="1800" i="1" dirty="0" smtClean="0">
                <a:solidFill>
                  <a:schemeClr val="tx1"/>
                </a:solidFill>
              </a:rPr>
              <a:t>Z</a:t>
            </a:r>
            <a:r>
              <a:rPr lang="en-US" sz="1800" dirty="0" smtClean="0">
                <a:solidFill>
                  <a:schemeClr val="tx1"/>
                </a:solidFill>
              </a:rPr>
              <a:t> 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91225" y="4155490"/>
            <a:ext cx="3524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rgbClr val="064308"/>
                </a:solidFill>
              </a:rPr>
              <a:t>To give an example how critical it is to deliver clean beam…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1700" y="2536240"/>
            <a:ext cx="330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064308"/>
                </a:solidFill>
              </a:rPr>
              <a:t>Many Q/A regions with a level of contamination of &lt; 0.1 </a:t>
            </a:r>
            <a:r>
              <a:rPr lang="en-US" sz="1800" dirty="0" err="1" smtClean="0">
                <a:solidFill>
                  <a:srgbClr val="064308"/>
                </a:solidFill>
              </a:rPr>
              <a:t>pA</a:t>
            </a:r>
            <a:endParaRPr lang="en-US" sz="1800" dirty="0" smtClean="0">
              <a:solidFill>
                <a:srgbClr val="0643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CBSIM – Charge </a:t>
            </a:r>
            <a:r>
              <a:rPr lang="en-US" dirty="0"/>
              <a:t>Breeding Simulation for Kr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57226" y="191137"/>
            <a:ext cx="8086724" cy="6248543"/>
            <a:chOff x="209551" y="308152"/>
            <a:chExt cx="8982075" cy="6940373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9626507"/>
                </p:ext>
              </p:extLst>
            </p:nvPr>
          </p:nvGraphicFramePr>
          <p:xfrm>
            <a:off x="209551" y="308152"/>
            <a:ext cx="8982075" cy="6940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33" name="Graph" r:id="rId3" imgW="4023360" imgH="3108960" progId="Origin50.Graph">
                    <p:embed/>
                  </p:oleObj>
                </mc:Choice>
                <mc:Fallback>
                  <p:oleObj name="Graph" r:id="rId3" imgW="4023360" imgH="3108960" progId="Origin50.Graph">
                    <p:embed/>
                    <p:pic>
                      <p:nvPicPr>
                        <p:cNvPr id="0" name=""/>
                        <p:cNvPicPr preferRelativeResize="0"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9551" y="308152"/>
                          <a:ext cx="8982075" cy="69403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Down Arrow 8"/>
            <p:cNvSpPr/>
            <p:nvPr/>
          </p:nvSpPr>
          <p:spPr>
            <a:xfrm>
              <a:off x="7715490" y="1943051"/>
              <a:ext cx="352425" cy="470013"/>
            </a:xfrm>
            <a:prstGeom prst="downArrow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19834" y="1322378"/>
              <a:ext cx="886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He-like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6517830" y="3902402"/>
              <a:ext cx="352425" cy="619125"/>
            </a:xfrm>
            <a:prstGeom prst="downArrow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1549" y="3215919"/>
              <a:ext cx="884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Ne-like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57425" y="157371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74898" y="310609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1</a:t>
              </a:r>
              <a:endParaRPr lang="en-US" sz="1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52825" y="359367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45079" y="3881437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3</a:t>
              </a:r>
              <a:endParaRPr lang="en-US" sz="1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63402" y="406610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2675" y="420243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23848" y="426029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5072" y="3516767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26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2732" y="1589238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34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70585" y="5214509"/>
              <a:ext cx="1704313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tx1"/>
                  </a:solidFill>
                </a:rPr>
                <a:t>E</a:t>
              </a:r>
              <a:r>
                <a:rPr lang="en-US" sz="1800" baseline="-25000" dirty="0" err="1" smtClean="0">
                  <a:solidFill>
                    <a:schemeClr val="tx1"/>
                  </a:solidFill>
                </a:rPr>
                <a:t>e</a:t>
              </a:r>
              <a:r>
                <a:rPr lang="en-US" sz="1800" dirty="0" smtClean="0">
                  <a:solidFill>
                    <a:schemeClr val="tx1"/>
                  </a:solidFill>
                </a:rPr>
                <a:t>=30 </a:t>
              </a:r>
              <a:r>
                <a:rPr lang="en-US" sz="1800" dirty="0" err="1" smtClean="0">
                  <a:solidFill>
                    <a:schemeClr val="tx1"/>
                  </a:solidFill>
                </a:rPr>
                <a:t>keV</a:t>
              </a:r>
              <a:endParaRPr lang="en-US" sz="1800" dirty="0" smtClean="0">
                <a:solidFill>
                  <a:schemeClr val="tx1"/>
                </a:solidFill>
              </a:endParaRPr>
            </a:p>
            <a:p>
              <a:r>
                <a:rPr lang="en-US" sz="1800" i="1" dirty="0" smtClean="0">
                  <a:solidFill>
                    <a:schemeClr val="tx1"/>
                  </a:solidFill>
                </a:rPr>
                <a:t>Je </a:t>
              </a:r>
              <a:r>
                <a:rPr lang="en-US" sz="1800" dirty="0" smtClean="0">
                  <a:solidFill>
                    <a:schemeClr val="tx1"/>
                  </a:solidFill>
                </a:rPr>
                <a:t>=500 A/cm</a:t>
              </a:r>
              <a:r>
                <a:rPr lang="en-US" sz="1800" baseline="30000" dirty="0" smtClean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35970" y="6061070"/>
            <a:ext cx="33666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Typical charge breeding times:</a:t>
            </a:r>
          </a:p>
          <a:p>
            <a:pPr indent="342900"/>
            <a:r>
              <a:rPr lang="en-US" sz="1600" dirty="0" smtClean="0">
                <a:solidFill>
                  <a:schemeClr val="tx1"/>
                </a:solidFill>
              </a:rPr>
              <a:t>Ne-like Kr</a:t>
            </a:r>
            <a:r>
              <a:rPr lang="en-US" sz="1600" baseline="30000" dirty="0" smtClean="0">
                <a:solidFill>
                  <a:schemeClr val="tx1"/>
                </a:solidFill>
              </a:rPr>
              <a:t>26+ </a:t>
            </a:r>
            <a:r>
              <a:rPr lang="en-US" sz="1600" dirty="0" smtClean="0">
                <a:solidFill>
                  <a:schemeClr val="tx1"/>
                </a:solidFill>
              </a:rPr>
              <a:t>~100 </a:t>
            </a:r>
            <a:r>
              <a:rPr lang="en-US" sz="1600" dirty="0" err="1" smtClean="0">
                <a:solidFill>
                  <a:schemeClr val="tx1"/>
                </a:solidFill>
              </a:rPr>
              <a:t>ms</a:t>
            </a:r>
            <a:endParaRPr lang="en-US" sz="1600" dirty="0" smtClean="0">
              <a:solidFill>
                <a:schemeClr val="tx1"/>
              </a:solidFill>
            </a:endParaRPr>
          </a:p>
          <a:p>
            <a:pPr indent="342900"/>
            <a:r>
              <a:rPr lang="en-US" sz="1600" dirty="0" smtClean="0">
                <a:solidFill>
                  <a:schemeClr val="tx1"/>
                </a:solidFill>
              </a:rPr>
              <a:t>He-like Kr</a:t>
            </a:r>
            <a:r>
              <a:rPr lang="en-US" sz="1600" baseline="30000" dirty="0" smtClean="0">
                <a:solidFill>
                  <a:schemeClr val="tx1"/>
                </a:solidFill>
              </a:rPr>
              <a:t>34+ </a:t>
            </a:r>
            <a:r>
              <a:rPr lang="en-US" sz="1600" dirty="0" smtClean="0">
                <a:solidFill>
                  <a:schemeClr val="tx1"/>
                </a:solidFill>
              </a:rPr>
              <a:t>~2s</a:t>
            </a:r>
          </a:p>
          <a:p>
            <a:pPr indent="342900"/>
            <a:r>
              <a:rPr lang="en-US" sz="1600" dirty="0" smtClean="0">
                <a:solidFill>
                  <a:schemeClr val="tx1"/>
                </a:solidFill>
              </a:rPr>
              <a:t>Bare Kr</a:t>
            </a:r>
            <a:r>
              <a:rPr lang="en-US" sz="1600" baseline="30000" dirty="0" smtClean="0">
                <a:solidFill>
                  <a:schemeClr val="tx1"/>
                </a:solidFill>
              </a:rPr>
              <a:t>36+ </a:t>
            </a:r>
            <a:r>
              <a:rPr lang="en-US" sz="1600" dirty="0" smtClean="0">
                <a:solidFill>
                  <a:schemeClr val="tx1"/>
                </a:solidFill>
              </a:rPr>
              <a:t>~40s</a:t>
            </a:r>
          </a:p>
        </p:txBody>
      </p:sp>
    </p:spTree>
    <p:extLst>
      <p:ext uri="{BB962C8B-B14F-4D97-AF65-F5344CB8AC3E}">
        <p14:creationId xmlns:p14="http://schemas.microsoft.com/office/powerpoint/2010/main" val="23240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23862"/>
          </a:xfrm>
        </p:spPr>
        <p:txBody>
          <a:bodyPr/>
          <a:lstStyle/>
          <a:p>
            <a:r>
              <a:rPr lang="en-US" dirty="0" smtClean="0"/>
              <a:t>Commissioning results</a:t>
            </a:r>
          </a:p>
        </p:txBody>
      </p:sp>
      <p:pic>
        <p:nvPicPr>
          <p:cNvPr id="12" name="Picture 2" descr="Z:\beam_commissioning\QoverA-12-april\Emittance_measurements\2012-04-04\120404_k18p_29223V_100mA_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684" y="2413368"/>
            <a:ext cx="4000500" cy="3048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65104" y="1966328"/>
            <a:ext cx="3003655" cy="3899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19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19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18+  </a:t>
            </a:r>
            <a:r>
              <a:rPr lang="en-US" sz="19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 on MCP viewer</a:t>
            </a:r>
            <a:endParaRPr lang="en-US" sz="1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6828" y="1944437"/>
            <a:ext cx="304852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19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Emittance</a:t>
            </a:r>
            <a:r>
              <a:rPr lang="en-US" sz="19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900" i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</a:t>
            </a:r>
            <a:r>
              <a:rPr lang="en-US" sz="19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9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 state </a:t>
            </a:r>
            <a:endParaRPr lang="en-US" sz="1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4311650" y="2375062"/>
          <a:ext cx="5268913" cy="320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85" name="Graph" r:id="rId5" imgW="3936960" imgH="2242080" progId="Origin50.Graph">
                  <p:embed/>
                </p:oleObj>
              </mc:Choice>
              <mc:Fallback>
                <p:oleObj name="Graph" r:id="rId5" imgW="3936960" imgH="2242080" progId="Origin50.Grap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650" y="2375062"/>
                        <a:ext cx="5268913" cy="3201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72511" y="973656"/>
            <a:ext cx="7548874" cy="43615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Transverse </a:t>
            </a:r>
            <a:r>
              <a:rPr lang="en-US" sz="2200" dirty="0" err="1" smtClean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emittance</a:t>
            </a:r>
            <a:r>
              <a:rPr lang="en-US" sz="2200" dirty="0" smtClean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 measurements with </a:t>
            </a:r>
            <a:r>
              <a:rPr lang="en-US" sz="2200" dirty="0" err="1" smtClean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Pepperpot</a:t>
            </a:r>
            <a:r>
              <a:rPr lang="en-US" sz="2200" dirty="0" smtClean="0">
                <a:solidFill>
                  <a:srgbClr val="064308"/>
                </a:solidFill>
                <a:latin typeface="+mn-lt"/>
                <a:ea typeface="+mn-ea"/>
                <a:cs typeface="+mn-cs"/>
              </a:rPr>
              <a:t>-meter</a:t>
            </a:r>
            <a:endParaRPr lang="en-US" sz="2200" dirty="0">
              <a:solidFill>
                <a:srgbClr val="0643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1460" y="2838894"/>
            <a:ext cx="1575893" cy="43615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966526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Preliminary</a:t>
            </a:r>
            <a:endParaRPr lang="en-US" sz="2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latin typeface="+mj-lt"/>
              </a:rPr>
              <a:t>The EBIT electron current density is key for optimizing the charge breeder efficiency for ReA</a:t>
            </a:r>
            <a:endParaRPr lang="en-US" sz="2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-228600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n-lt"/>
              </a:rPr>
              <a:t>Breeding times and capture efficiencies are directly related to the current density, which is a function of the electron-beam current and radius.</a:t>
            </a:r>
          </a:p>
          <a:p>
            <a:pPr marL="530225" lvl="2" indent="-228600" algn="just">
              <a:spcBef>
                <a:spcPct val="50000"/>
              </a:spcBef>
              <a:buFontTx/>
              <a:buChar char="-"/>
            </a:pPr>
            <a:r>
              <a:rPr lang="en-US" sz="1800" dirty="0" smtClean="0">
                <a:latin typeface="+mn-lt"/>
              </a:rPr>
              <a:t>The higher the electron-beam current density the shorter the charge breeding times and the higher the capture efficiencies of ions injected into the ReA EBIT charge breeder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9715" y="3003971"/>
            <a:ext cx="38154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tx1"/>
                </a:solidFill>
              </a:rPr>
              <a:t>Simulated charge-breeding time of Krypton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3110530" y="2194560"/>
          <a:ext cx="1109532" cy="80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50" name="Equation" r:id="rId3" imgW="596880" imgH="431640" progId="Equation.3">
                  <p:embed/>
                </p:oleObj>
              </mc:Choice>
              <mc:Fallback>
                <p:oleObj name="Equation" r:id="rId3" imgW="596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0530" y="2194560"/>
                        <a:ext cx="1109532" cy="802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5224463" y="2197100"/>
          <a:ext cx="107156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51" name="Equation" r:id="rId5" imgW="583920" imgH="431640" progId="Equation.3">
                  <p:embed/>
                </p:oleObj>
              </mc:Choice>
              <mc:Fallback>
                <p:oleObj name="Equation" r:id="rId5" imgW="583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4463" y="2197100"/>
                        <a:ext cx="1071562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421523" y="2387599"/>
            <a:ext cx="963277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smtClean="0">
                <a:solidFill>
                  <a:schemeClr val="tx1"/>
                </a:solidFill>
              </a:rPr>
              <a:t>where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57800" y="3003971"/>
            <a:ext cx="42771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tx1"/>
                </a:solidFill>
              </a:rPr>
              <a:t>Calculated capture efficiency of injected 1+ ions </a:t>
            </a:r>
          </a:p>
        </p:txBody>
      </p:sp>
      <p:graphicFrame>
        <p:nvGraphicFramePr>
          <p:cNvPr id="1037" name="Object 13"/>
          <p:cNvGraphicFramePr>
            <a:graphicFrameLocks noChangeAspect="1"/>
          </p:cNvGraphicFramePr>
          <p:nvPr/>
        </p:nvGraphicFramePr>
        <p:xfrm>
          <a:off x="5224463" y="3218844"/>
          <a:ext cx="4215276" cy="322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52" name="Graph" r:id="rId7" imgW="3896280" imgH="2977200" progId="Origin50.Graph">
                  <p:embed/>
                </p:oleObj>
              </mc:Choice>
              <mc:Fallback>
                <p:oleObj name="Graph" r:id="rId7" imgW="3896280" imgH="297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4463" y="3218844"/>
                        <a:ext cx="4215276" cy="3220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8" name="Object 14"/>
          <p:cNvGraphicFramePr>
            <a:graphicFrameLocks noChangeAspect="1"/>
          </p:cNvGraphicFramePr>
          <p:nvPr/>
        </p:nvGraphicFramePr>
        <p:xfrm>
          <a:off x="266552" y="3228188"/>
          <a:ext cx="4249102" cy="3246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53" name="Graph" r:id="rId9" imgW="3896280" imgH="2977200" progId="Origin50.Graph">
                  <p:embed/>
                </p:oleObj>
              </mc:Choice>
              <mc:Fallback>
                <p:oleObj name="Graph" r:id="rId9" imgW="3896280" imgH="297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552" y="3228188"/>
                        <a:ext cx="4249102" cy="3246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257800" y="6834651"/>
            <a:ext cx="4208219" cy="230187"/>
          </a:xfrm>
        </p:spPr>
        <p:txBody>
          <a:bodyPr/>
          <a:lstStyle/>
          <a:p>
            <a:r>
              <a:rPr lang="en-US" dirty="0" smtClean="0">
                <a:latin typeface="Helvetica" pitchFamily="34" charset="0"/>
                <a:cs typeface="+mn-cs"/>
              </a:rPr>
              <a:t>NSF Site Visit, June 2013</a:t>
            </a:r>
            <a:endParaRPr lang="en-US" dirty="0">
              <a:latin typeface="Helvetica" pitchFamily="34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257800" y="7097448"/>
            <a:ext cx="4191000" cy="152400"/>
          </a:xfrm>
        </p:spPr>
        <p:txBody>
          <a:bodyPr/>
          <a:lstStyle/>
          <a:p>
            <a:r>
              <a:rPr lang="en-US" dirty="0">
                <a:latin typeface="Helvetica" pitchFamily="34" charset="0"/>
                <a:cs typeface="+mn-cs"/>
              </a:rPr>
              <a:t>J</a:t>
            </a:r>
            <a:r>
              <a:rPr lang="en-US" dirty="0" smtClean="0">
                <a:latin typeface="Helvetica" pitchFamily="34" charset="0"/>
                <a:cs typeface="+mn-cs"/>
              </a:rPr>
              <a:t>. Wei - Slide </a:t>
            </a:r>
            <a:fld id="{3C22EDBE-D517-4B0A-9F8E-6DF05529DDAB}" type="slidenum">
              <a:rPr lang="en-US" smtClean="0">
                <a:latin typeface="Helvetica" pitchFamily="34" charset="0"/>
                <a:cs typeface="+mn-cs"/>
              </a:rPr>
              <a:pPr/>
              <a:t>53</a:t>
            </a:fld>
            <a:endParaRPr lang="en-US" dirty="0">
              <a:latin typeface="Helvetica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1" y="6531838"/>
            <a:ext cx="4980100" cy="307710"/>
          </a:xfrm>
          <a:prstGeom prst="rect">
            <a:avLst/>
          </a:prstGeom>
          <a:noFill/>
        </p:spPr>
        <p:txBody>
          <a:bodyPr wrap="square" lIns="91375" tIns="45687" rIns="91375" bIns="45687" rtlCol="0">
            <a:spAutoFit/>
          </a:bodyPr>
          <a:lstStyle/>
          <a:p>
            <a:r>
              <a:rPr lang="en-US" sz="1400" b="1" dirty="0" smtClean="0">
                <a:solidFill>
                  <a:srgbClr val="064308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sz="1400" b="1" smtClean="0">
                <a:solidFill>
                  <a:srgbClr val="064308"/>
                </a:solidFill>
                <a:latin typeface="Calibri" pitchFamily="34" charset="0"/>
                <a:cs typeface="Calibri" pitchFamily="34" charset="0"/>
              </a:rPr>
              <a:t>. Lapierre and </a:t>
            </a:r>
            <a:r>
              <a:rPr lang="en-US" sz="1400" b="1" dirty="0" smtClean="0">
                <a:solidFill>
                  <a:srgbClr val="064308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1400" b="1" smtClean="0">
                <a:solidFill>
                  <a:srgbClr val="064308"/>
                </a:solidFill>
                <a:latin typeface="Calibri" pitchFamily="34" charset="0"/>
                <a:cs typeface="Calibri" pitchFamily="34" charset="0"/>
              </a:rPr>
              <a:t>. Schwarz </a:t>
            </a:r>
            <a:r>
              <a:rPr lang="en-US" sz="1400" b="1" dirty="0" smtClean="0">
                <a:solidFill>
                  <a:srgbClr val="064308"/>
                </a:solidFill>
                <a:latin typeface="Calibri" pitchFamily="34" charset="0"/>
                <a:cs typeface="Calibri" pitchFamily="34" charset="0"/>
              </a:rPr>
              <a:t>(ReA EBIT group), ReA Department</a:t>
            </a:r>
            <a:endParaRPr lang="en-US" sz="1400" b="1" dirty="0">
              <a:solidFill>
                <a:srgbClr val="06430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686800" cy="413492"/>
          </a:xfrm>
        </p:spPr>
        <p:txBody>
          <a:bodyPr/>
          <a:lstStyle/>
          <a:p>
            <a:r>
              <a:rPr lang="en-US" dirty="0" smtClean="0"/>
              <a:t>A feel about the breeding time… </a:t>
            </a:r>
          </a:p>
        </p:txBody>
      </p: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95250" y="6702425"/>
            <a:ext cx="434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M. W. Froese, M Master Thesis, University of Manitoba (based on R. Becker’s CBSIM program)</a:t>
            </a:r>
          </a:p>
        </p:txBody>
      </p:sp>
      <p:sp>
        <p:nvSpPr>
          <p:cNvPr id="4101" name="TextBox 10"/>
          <p:cNvSpPr txBox="1">
            <a:spLocks noChangeArrowheads="1"/>
          </p:cNvSpPr>
          <p:nvPr/>
        </p:nvSpPr>
        <p:spPr bwMode="auto">
          <a:xfrm>
            <a:off x="1847850" y="752475"/>
            <a:ext cx="533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Ionization time to reach the population maximum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057275" y="781050"/>
          <a:ext cx="6846888" cy="579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3" name="Graph" r:id="rId4" imgW="3173760" imgH="2684160" progId="Origin50.Graph">
                  <p:embed/>
                </p:oleObj>
              </mc:Choice>
              <mc:Fallback>
                <p:oleObj name="Graph" r:id="rId4" imgW="3173760" imgH="268416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781050"/>
                        <a:ext cx="6846888" cy="579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Box 16"/>
          <p:cNvSpPr txBox="1">
            <a:spLocks noChangeArrowheads="1"/>
          </p:cNvSpPr>
          <p:nvPr/>
        </p:nvSpPr>
        <p:spPr bwMode="auto">
          <a:xfrm>
            <a:off x="5010150" y="6692900"/>
            <a:ext cx="45148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Note: </a:t>
            </a:r>
            <a:r>
              <a:rPr lang="en-US" sz="1400">
                <a:solidFill>
                  <a:schemeClr val="tx1"/>
                </a:solidFill>
              </a:rPr>
              <a:t>Recombination with beam electrons and charge exchange with atoms and molecules not included </a:t>
            </a:r>
          </a:p>
        </p:txBody>
      </p:sp>
      <p:sp>
        <p:nvSpPr>
          <p:cNvPr id="4105" name="TextBox 24"/>
          <p:cNvSpPr txBox="1">
            <a:spLocks noChangeArrowheads="1"/>
          </p:cNvSpPr>
          <p:nvPr/>
        </p:nvSpPr>
        <p:spPr bwMode="auto">
          <a:xfrm>
            <a:off x="7505700" y="4781550"/>
            <a:ext cx="2038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He-like Kr ~30 ms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038850" y="4067175"/>
            <a:ext cx="1990725" cy="63817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efficiency vs. Electron-beam energy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810374" y="3157335"/>
            <a:ext cx="48006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R224</a:t>
            </a:r>
          </a:p>
          <a:p>
            <a:r>
              <a:rPr lang="en-US" dirty="0"/>
              <a:t>4T 0.8 501</a:t>
            </a:r>
          </a:p>
          <a:p>
            <a:r>
              <a:rPr lang="en-US" dirty="0"/>
              <a:t>1.28 m round trip</a:t>
            </a:r>
          </a:p>
          <a:p>
            <a:r>
              <a:rPr lang="en-US" dirty="0"/>
              <a:t>3 pi mm </a:t>
            </a:r>
            <a:r>
              <a:rPr lang="en-US" dirty="0" err="1"/>
              <a:t>mrad</a:t>
            </a:r>
            <a:endParaRPr lang="en-US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289832"/>
              </p:ext>
            </p:extLst>
          </p:nvPr>
        </p:nvGraphicFramePr>
        <p:xfrm>
          <a:off x="239128" y="995613"/>
          <a:ext cx="8686800" cy="5751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0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5"/>
          <p:cNvSpPr>
            <a:spLocks noGrp="1"/>
          </p:cNvSpPr>
          <p:nvPr>
            <p:ph type="title"/>
          </p:nvPr>
        </p:nvSpPr>
        <p:spPr>
          <a:xfrm>
            <a:off x="0" y="80963"/>
            <a:ext cx="9601200" cy="413492"/>
          </a:xfrm>
        </p:spPr>
        <p:txBody>
          <a:bodyPr/>
          <a:lstStyle/>
          <a:p>
            <a:r>
              <a:rPr lang="en-US" dirty="0" smtClean="0"/>
              <a:t>Delivery of rare-isotope beams</a:t>
            </a:r>
          </a:p>
        </p:txBody>
      </p:sp>
      <p:sp>
        <p:nvSpPr>
          <p:cNvPr id="14" name="TextBox 40"/>
          <p:cNvSpPr txBox="1">
            <a:spLocks noChangeArrowheads="1"/>
          </p:cNvSpPr>
          <p:nvPr/>
        </p:nvSpPr>
        <p:spPr bwMode="auto">
          <a:xfrm>
            <a:off x="0" y="1532969"/>
            <a:ext cx="9516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Total beam energy vs. energy loss in the ANASEN gas chamber (prop. counter)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106338" y="2216385"/>
            <a:ext cx="4443061" cy="3491182"/>
            <a:chOff x="268159" y="680259"/>
            <a:chExt cx="4091192" cy="3214698"/>
          </a:xfrm>
        </p:grpSpPr>
        <p:pic>
          <p:nvPicPr>
            <p:cNvPr id="248836" name="Picture 4" descr="C:\Documents and Settings\All\My Documents\Talks\ICIS13\Talk\37Clonly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2042" y="1116410"/>
              <a:ext cx="3757309" cy="2519918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 rot="16200000">
              <a:off x="-161446" y="2083981"/>
              <a:ext cx="11977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dirty="0" smtClean="0">
                  <a:solidFill>
                    <a:schemeClr val="tx1"/>
                  </a:solidFill>
                </a:rPr>
                <a:t>Δ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E (</a:t>
              </a:r>
              <a:r>
                <a:rPr lang="en-US" sz="1600" b="1" dirty="0" err="1" smtClean="0">
                  <a:solidFill>
                    <a:schemeClr val="tx1"/>
                  </a:solidFill>
                </a:rPr>
                <a:t>chan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)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03230" y="3556403"/>
              <a:ext cx="152714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tx1"/>
                  </a:solidFill>
                  <a:latin typeface="ArialMT"/>
                </a:rPr>
                <a:t>Total E (</a:t>
              </a:r>
              <a:r>
                <a:rPr lang="en-US" sz="1600" b="1" dirty="0" err="1" smtClean="0">
                  <a:solidFill>
                    <a:schemeClr val="tx1"/>
                  </a:solidFill>
                  <a:latin typeface="ArialMT"/>
                </a:rPr>
                <a:t>chan</a:t>
              </a:r>
              <a:r>
                <a:rPr lang="en-US" sz="1600" b="1" dirty="0" smtClean="0">
                  <a:solidFill>
                    <a:schemeClr val="tx1"/>
                  </a:solidFill>
                  <a:latin typeface="ArialMT"/>
                </a:rPr>
                <a:t>)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1509824" y="2349795"/>
              <a:ext cx="106325" cy="6166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3456111" y="2263266"/>
              <a:ext cx="131020" cy="58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132237" y="2935299"/>
              <a:ext cx="992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baseline="30000" dirty="0" smtClean="0">
                  <a:solidFill>
                    <a:schemeClr val="tx1"/>
                  </a:solidFill>
                </a:rPr>
                <a:t>37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Cl</a:t>
              </a:r>
              <a:r>
                <a:rPr lang="en-US" sz="1800" b="1" baseline="30000" dirty="0" smtClean="0">
                  <a:solidFill>
                    <a:schemeClr val="tx1"/>
                  </a:solidFill>
                </a:rPr>
                <a:t>17+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40608" y="2011335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baseline="30000" dirty="0" smtClean="0">
                  <a:solidFill>
                    <a:schemeClr val="tx1"/>
                  </a:solidFill>
                </a:rPr>
                <a:t>13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C</a:t>
              </a:r>
              <a:r>
                <a:rPr lang="en-US" sz="1800" b="1" baseline="30000" dirty="0" smtClean="0">
                  <a:solidFill>
                    <a:schemeClr val="tx1"/>
                  </a:solidFill>
                </a:rPr>
                <a:t>6+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40"/>
            <p:cNvSpPr txBox="1">
              <a:spLocks noChangeArrowheads="1"/>
            </p:cNvSpPr>
            <p:nvPr/>
          </p:nvSpPr>
          <p:spPr bwMode="auto">
            <a:xfrm>
              <a:off x="1703080" y="680259"/>
              <a:ext cx="1555232" cy="340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No K beam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4733925" y="2216385"/>
            <a:ext cx="4549327" cy="3501345"/>
            <a:chOff x="8618258" y="1032575"/>
            <a:chExt cx="4087649" cy="3146020"/>
          </a:xfrm>
        </p:grpSpPr>
        <p:pic>
          <p:nvPicPr>
            <p:cNvPr id="248835" name="Picture 3" descr="C:\Documents and Settings\All\My Documents\Talks\ICIS13\Talk\37Kand37Cl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65822" y="1467301"/>
              <a:ext cx="3740085" cy="2509319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0170521" y="3840041"/>
              <a:ext cx="152714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tx1"/>
                  </a:solidFill>
                  <a:latin typeface="ArialMT"/>
                </a:rPr>
                <a:t>Total E (</a:t>
              </a:r>
              <a:r>
                <a:rPr lang="en-US" sz="1600" b="1" dirty="0" err="1" smtClean="0">
                  <a:solidFill>
                    <a:schemeClr val="tx1"/>
                  </a:solidFill>
                  <a:latin typeface="ArialMT"/>
                </a:rPr>
                <a:t>chan</a:t>
              </a:r>
              <a:r>
                <a:rPr lang="en-US" sz="1600" b="1" dirty="0" smtClean="0">
                  <a:solidFill>
                    <a:schemeClr val="tx1"/>
                  </a:solidFill>
                  <a:latin typeface="ArialMT"/>
                </a:rPr>
                <a:t>)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188653" y="2406501"/>
              <a:ext cx="11977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dirty="0" smtClean="0">
                  <a:solidFill>
                    <a:schemeClr val="tx1"/>
                  </a:solidFill>
                </a:rPr>
                <a:t>Δ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E (</a:t>
              </a:r>
              <a:r>
                <a:rPr lang="en-US" sz="1600" b="1" dirty="0" err="1" smtClean="0">
                  <a:solidFill>
                    <a:schemeClr val="tx1"/>
                  </a:solidFill>
                </a:rPr>
                <a:t>chan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)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1318193" y="2078902"/>
              <a:ext cx="214587" cy="1184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10697102" y="1797998"/>
              <a:ext cx="835678" cy="3318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baseline="30000" dirty="0" smtClean="0">
                  <a:solidFill>
                    <a:schemeClr val="tx1"/>
                  </a:solidFill>
                </a:rPr>
                <a:t>37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K</a:t>
              </a:r>
              <a:r>
                <a:rPr lang="en-US" sz="1800" b="1" baseline="30000" dirty="0" smtClean="0">
                  <a:solidFill>
                    <a:schemeClr val="tx1"/>
                  </a:solidFill>
                </a:rPr>
                <a:t>17+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40"/>
            <p:cNvSpPr txBox="1">
              <a:spLocks noChangeArrowheads="1"/>
            </p:cNvSpPr>
            <p:nvPr/>
          </p:nvSpPr>
          <p:spPr bwMode="auto">
            <a:xfrm>
              <a:off x="9988130" y="1032575"/>
              <a:ext cx="1891930" cy="331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With K beam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V="1">
            <a:off x="1454794" y="4930002"/>
            <a:ext cx="462239" cy="9469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064080" y="5900358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baseline="30000" dirty="0" smtClean="0">
                <a:solidFill>
                  <a:schemeClr val="tx1"/>
                </a:solidFill>
              </a:rPr>
              <a:t>15</a:t>
            </a:r>
            <a:r>
              <a:rPr lang="en-US" sz="1800" b="1" dirty="0" smtClean="0">
                <a:solidFill>
                  <a:schemeClr val="tx1"/>
                </a:solidFill>
              </a:rPr>
              <a:t>N</a:t>
            </a:r>
            <a:r>
              <a:rPr lang="en-US" sz="1800" b="1" baseline="30000" dirty="0">
                <a:solidFill>
                  <a:schemeClr val="tx1"/>
                </a:solidFill>
              </a:rPr>
              <a:t>7</a:t>
            </a:r>
            <a:r>
              <a:rPr lang="en-US" sz="1800" b="1" baseline="30000" dirty="0" smtClean="0">
                <a:solidFill>
                  <a:schemeClr val="tx1"/>
                </a:solidFill>
              </a:rPr>
              <a:t>+</a:t>
            </a:r>
            <a:r>
              <a:rPr lang="en-US" sz="1800" b="1" dirty="0" smtClean="0">
                <a:solidFill>
                  <a:schemeClr val="tx1"/>
                </a:solidFill>
              </a:rPr>
              <a:t> ???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CBSIM – Charge Breeding Simulation for Kr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6" y="1319848"/>
            <a:ext cx="8943975" cy="5456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1054" y="1992630"/>
            <a:ext cx="5178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Ions distributed over a multitude of charge states (not very good…intrinsic efficiency loss)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9048" y="6278335"/>
            <a:ext cx="10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Injection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483829" y="5869812"/>
            <a:ext cx="440500" cy="55710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 rot="2764153">
            <a:off x="1348895" y="2437077"/>
            <a:ext cx="369262" cy="691043"/>
          </a:xfrm>
          <a:prstGeom prst="downArrow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7308" y="692191"/>
            <a:ext cx="8196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Similar graph, but we can see here how the charge state distribution evolves with time…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077596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Log(t/10 [sec])</a:t>
            </a:r>
          </a:p>
        </p:txBody>
      </p:sp>
    </p:spTree>
    <p:extLst>
      <p:ext uri="{BB962C8B-B14F-4D97-AF65-F5344CB8AC3E}">
        <p14:creationId xmlns:p14="http://schemas.microsoft.com/office/powerpoint/2010/main" val="2338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36112"/>
              </p:ext>
            </p:extLst>
          </p:nvPr>
        </p:nvGraphicFramePr>
        <p:xfrm>
          <a:off x="128681" y="624182"/>
          <a:ext cx="6100669" cy="4947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18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681" y="624182"/>
                        <a:ext cx="6100669" cy="4947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281"/>
            <a:ext cx="8686800" cy="372904"/>
          </a:xfrm>
        </p:spPr>
        <p:txBody>
          <a:bodyPr/>
          <a:lstStyle/>
          <a:p>
            <a:r>
              <a:rPr lang="en-US" sz="2400" dirty="0"/>
              <a:t>Capture efficiency of </a:t>
            </a:r>
            <a:r>
              <a:rPr lang="en-US" sz="2400" i="1" dirty="0"/>
              <a:t>continuously </a:t>
            </a:r>
            <a:r>
              <a:rPr lang="en-US" sz="2400" dirty="0"/>
              <a:t>injected beams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7900" y="1347365"/>
            <a:ext cx="3631187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dirty="0" smtClean="0">
                <a:solidFill>
                  <a:schemeClr val="tx1"/>
                </a:solidFill>
              </a:rPr>
              <a:t>Width: </a:t>
            </a:r>
            <a:r>
              <a:rPr lang="en-US" sz="1600" dirty="0" smtClean="0">
                <a:solidFill>
                  <a:schemeClr val="tx1"/>
                </a:solidFill>
              </a:rPr>
              <a:t>Acceptance (</a:t>
            </a:r>
            <a:r>
              <a:rPr lang="en-US" sz="1600" dirty="0" err="1" smtClean="0">
                <a:solidFill>
                  <a:schemeClr val="tx1"/>
                </a:solidFill>
              </a:rPr>
              <a:t>P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geo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Height: </a:t>
            </a:r>
            <a:r>
              <a:rPr lang="en-US" sz="1600" dirty="0">
                <a:solidFill>
                  <a:schemeClr val="tx1"/>
                </a:solidFill>
              </a:rPr>
              <a:t>I</a:t>
            </a:r>
            <a:r>
              <a:rPr lang="en-US" sz="1600" dirty="0" smtClean="0">
                <a:solidFill>
                  <a:schemeClr val="tx1"/>
                </a:solidFill>
              </a:rPr>
              <a:t>onization probability (P</a:t>
            </a:r>
            <a:r>
              <a:rPr lang="en-US" sz="1600" baseline="-25000" dirty="0" smtClean="0">
                <a:solidFill>
                  <a:schemeClr val="tx1"/>
                </a:solidFill>
              </a:rPr>
              <a:t>1</a:t>
            </a:r>
            <a:r>
              <a:rPr lang="en-US" sz="160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2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570" y="5669726"/>
            <a:ext cx="8248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All EBIT breeders operating in the low-density regime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P</a:t>
            </a:r>
            <a:r>
              <a:rPr lang="en-US" sz="1600" dirty="0" smtClean="0">
                <a:solidFill>
                  <a:srgbClr val="FF0000"/>
                </a:solidFill>
              </a:rPr>
              <a:t>referred for high acceptance !</a:t>
            </a: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Real reason!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tx1"/>
                </a:solidFill>
              </a:rPr>
              <a:t>Injecting high-current e-beams (~ 1 A) into strong magnetic fields is challenging.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C</a:t>
            </a:r>
            <a:r>
              <a:rPr lang="en-US" sz="1600" dirty="0" smtClean="0">
                <a:solidFill>
                  <a:schemeClr val="tx1"/>
                </a:solidFill>
              </a:rPr>
              <a:t>urrent densities of ~10</a:t>
            </a:r>
            <a:r>
              <a:rPr lang="en-US" sz="1600" baseline="30000" dirty="0" smtClean="0">
                <a:solidFill>
                  <a:schemeClr val="tx1"/>
                </a:solidFill>
              </a:rPr>
              <a:t>4</a:t>
            </a:r>
            <a:r>
              <a:rPr lang="en-US" sz="1600" dirty="0" smtClean="0">
                <a:solidFill>
                  <a:schemeClr val="tx1"/>
                </a:solidFill>
              </a:rPr>
              <a:t> A/cm</a:t>
            </a:r>
            <a:r>
              <a:rPr lang="en-US" sz="1600" baseline="30000" dirty="0" smtClean="0">
                <a:solidFill>
                  <a:schemeClr val="tx1"/>
                </a:solidFill>
              </a:rPr>
              <a:t>2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has never been reached worldwide.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7425" y="2360979"/>
            <a:ext cx="3404744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dirty="0" smtClean="0">
                <a:solidFill>
                  <a:schemeClr val="tx1"/>
                </a:solidFill>
              </a:rPr>
              <a:t>Small r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e </a:t>
            </a:r>
            <a:r>
              <a:rPr lang="en-US" sz="1600" b="1" dirty="0" smtClean="0">
                <a:solidFill>
                  <a:schemeClr val="tx1"/>
                </a:solidFill>
              </a:rPr>
              <a:t>/ High current density:</a:t>
            </a:r>
          </a:p>
          <a:p>
            <a:pPr>
              <a:spcAft>
                <a:spcPts val="4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High eff.</a:t>
            </a:r>
            <a:r>
              <a:rPr lang="en-US" sz="1600" dirty="0">
                <a:solidFill>
                  <a:schemeClr val="tx1"/>
                </a:solidFill>
              </a:rPr>
              <a:t> f</a:t>
            </a:r>
            <a:r>
              <a:rPr lang="en-US" sz="1600" dirty="0" smtClean="0">
                <a:solidFill>
                  <a:schemeClr val="tx1"/>
                </a:solidFill>
              </a:rPr>
              <a:t>or small emittances, only!</a:t>
            </a:r>
          </a:p>
          <a:p>
            <a:pPr>
              <a:spcAft>
                <a:spcPts val="4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(&amp; perfectly aligned beams)</a:t>
            </a:r>
          </a:p>
          <a:p>
            <a:pPr>
              <a:spcAft>
                <a:spcPts val="4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  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Large r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e</a:t>
            </a:r>
            <a:r>
              <a:rPr lang="en-US" sz="1600" b="1" dirty="0" smtClean="0">
                <a:solidFill>
                  <a:schemeClr val="tx1"/>
                </a:solidFill>
              </a:rPr>
              <a:t> / Low current density: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Higher eff. </a:t>
            </a:r>
            <a:r>
              <a:rPr lang="en-US" sz="1600" dirty="0">
                <a:solidFill>
                  <a:schemeClr val="tx1"/>
                </a:solidFill>
              </a:rPr>
              <a:t>for large </a:t>
            </a:r>
            <a:r>
              <a:rPr lang="en-US" sz="1600" dirty="0" smtClean="0">
                <a:solidFill>
                  <a:schemeClr val="tx1"/>
                </a:solidFill>
              </a:rPr>
              <a:t>emittances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(…more alignment forgiving!)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1704" y="731498"/>
            <a:ext cx="4498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Total efficiency vs. ion beam </a:t>
            </a:r>
            <a:r>
              <a:rPr lang="en-US" sz="1600" b="1" dirty="0" err="1" smtClean="0">
                <a:solidFill>
                  <a:schemeClr val="tx1"/>
                </a:solidFill>
              </a:rPr>
              <a:t>emittance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148" y="7315200"/>
            <a:ext cx="733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You don’t to remember all the equation, but you have to remember that if the electron beam is large , total = </a:t>
            </a:r>
            <a:r>
              <a:rPr lang="en-US" sz="1800" dirty="0" err="1" smtClean="0">
                <a:solidFill>
                  <a:schemeClr val="tx1"/>
                </a:solidFill>
              </a:rPr>
              <a:t>capr</a:t>
            </a:r>
            <a:r>
              <a:rPr lang="en-US" sz="1800" dirty="0" smtClean="0">
                <a:solidFill>
                  <a:schemeClr val="tx1"/>
                </a:solidFill>
              </a:rPr>
              <a:t> by </a:t>
            </a:r>
            <a:r>
              <a:rPr lang="en-US" sz="1800" dirty="0" err="1" smtClean="0">
                <a:solidFill>
                  <a:schemeClr val="tx1"/>
                </a:solidFill>
              </a:rPr>
              <a:t>ionzation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2786349">
            <a:off x="3343251" y="3463531"/>
            <a:ext cx="246200" cy="58669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97068" y="3230645"/>
            <a:ext cx="1070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ReA</a:t>
            </a:r>
            <a:r>
              <a:rPr lang="en-US" sz="1600" dirty="0" smtClean="0">
                <a:solidFill>
                  <a:schemeClr val="tx1"/>
                </a:solidFill>
              </a:rPr>
              <a:t> EBIT</a:t>
            </a:r>
            <a:endParaRPr lang="en-US" sz="1600" baseline="30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48925" y="2924175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Can go away!</a:t>
            </a:r>
          </a:p>
        </p:txBody>
      </p:sp>
    </p:spTree>
    <p:extLst>
      <p:ext uri="{BB962C8B-B14F-4D97-AF65-F5344CB8AC3E}">
        <p14:creationId xmlns:p14="http://schemas.microsoft.com/office/powerpoint/2010/main" val="385533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FRIB rare-isotope yields</a:t>
            </a:r>
            <a:endParaRPr lang="en-US" dirty="0"/>
          </a:p>
        </p:txBody>
      </p:sp>
      <p:pic>
        <p:nvPicPr>
          <p:cNvPr id="5" name="Picture 4" descr="200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3426" y="1641700"/>
            <a:ext cx="7777066" cy="51783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917299"/>
            <a:ext cx="5181600" cy="322557"/>
          </a:xfrm>
          <a:prstGeom prst="rect">
            <a:avLst/>
          </a:prstGeom>
        </p:spPr>
        <p:txBody>
          <a:bodyPr wrap="square" lIns="95943" tIns="47971" rIns="95943" bIns="47971">
            <a:spAutoFit/>
          </a:bodyPr>
          <a:lstStyle/>
          <a:p>
            <a:pPr defTabSz="480060">
              <a:lnSpc>
                <a:spcPct val="95000"/>
              </a:lnSpc>
            </a:pPr>
            <a:r>
              <a:rPr lang="en-US" sz="1470" dirty="0">
                <a:solidFill>
                  <a:prstClr val="black"/>
                </a:solidFill>
                <a:latin typeface=""/>
              </a:rPr>
              <a:t>Rates are available at http://groups.nscl.msu.edu/frib/rates/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92275" y="577112"/>
            <a:ext cx="325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Current NSCL rates </a:t>
            </a:r>
            <a:r>
              <a:rPr lang="en-US" sz="1800" kern="0" dirty="0" smtClean="0">
                <a:solidFill>
                  <a:schemeClr val="tx1"/>
                </a:solidFill>
              </a:rPr>
              <a:t>≤ </a:t>
            </a:r>
            <a:r>
              <a:rPr lang="en-US" sz="1800" dirty="0" smtClean="0">
                <a:solidFill>
                  <a:schemeClr val="tx1"/>
                </a:solidFill>
              </a:rPr>
              <a:t>10</a:t>
            </a:r>
            <a:r>
              <a:rPr lang="en-US" sz="1800" baseline="30000" dirty="0" smtClean="0">
                <a:solidFill>
                  <a:schemeClr val="tx1"/>
                </a:solidFill>
              </a:rPr>
              <a:t>9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pps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5" y="958112"/>
            <a:ext cx="971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FRIB will allow us to increase the current production rates by up to two orders of magnitude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7000" y="3657600"/>
            <a:ext cx="209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Slide can go away!</a:t>
            </a:r>
          </a:p>
        </p:txBody>
      </p:sp>
    </p:spTree>
    <p:extLst>
      <p:ext uri="{BB962C8B-B14F-4D97-AF65-F5344CB8AC3E}">
        <p14:creationId xmlns:p14="http://schemas.microsoft.com/office/powerpoint/2010/main" val="25276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94600" y="80963"/>
            <a:ext cx="8686800" cy="42386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ReAcceleration</a:t>
            </a:r>
            <a:r>
              <a:rPr lang="en-US" dirty="0" smtClean="0"/>
              <a:t> concept</a:t>
            </a:r>
          </a:p>
        </p:txBody>
      </p:sp>
      <p:sp>
        <p:nvSpPr>
          <p:cNvPr id="43011" name="Rectangle 4"/>
          <p:cNvSpPr>
            <a:spLocks noChangeAspect="1" noChangeArrowheads="1"/>
          </p:cNvSpPr>
          <p:nvPr/>
        </p:nvSpPr>
        <p:spPr bwMode="auto">
          <a:xfrm>
            <a:off x="0" y="7503931"/>
            <a:ext cx="922627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2438" lvl="1" indent="-166688" defTabSz="804863">
              <a:spcBef>
                <a:spcPts val="200"/>
              </a:spcBef>
              <a:buSzPct val="100000"/>
              <a:buFont typeface="Wingdings 3" pitchFamily="18" charset="2"/>
              <a:buChar char="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After production, rare isotopes are “stopped” in a He gas cell</a:t>
            </a:r>
            <a:endParaRPr lang="en-US" sz="1600" dirty="0">
              <a:solidFill>
                <a:srgbClr val="000000"/>
              </a:solidFill>
              <a:cs typeface="Tahoma" pitchFamily="34" charset="0"/>
            </a:endParaRPr>
          </a:p>
          <a:p>
            <a:pPr marL="452438" lvl="1" indent="-166688" defTabSz="804863">
              <a:spcBef>
                <a:spcPts val="200"/>
              </a:spcBef>
              <a:buSzPct val="100000"/>
              <a:buFont typeface="Wingdings 3" pitchFamily="18" charset="2"/>
              <a:buChar char="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Injection into an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electron beam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ion source/trap for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charge breeding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(1+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cs typeface="Tahoma" pitchFamily="34" charset="0"/>
              </a:rPr>
              <a:t>Q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+)</a:t>
            </a:r>
            <a:endParaRPr lang="en-US" sz="1600" dirty="0">
              <a:solidFill>
                <a:srgbClr val="000000"/>
              </a:solidFill>
              <a:cs typeface="Tahoma" pitchFamily="34" charset="0"/>
            </a:endParaRPr>
          </a:p>
          <a:p>
            <a:pPr marL="452438" lvl="1" indent="-166688" defTabSz="804863">
              <a:spcBef>
                <a:spcPts val="200"/>
              </a:spcBef>
              <a:buSzPct val="100000"/>
              <a:buFont typeface="Wingdings 3" pitchFamily="18" charset="2"/>
              <a:buChar char=""/>
            </a:pP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 Extraction to Q/A separator and injection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into a </a:t>
            </a:r>
            <a:r>
              <a:rPr lang="en-US" sz="1600" dirty="0" smtClean="0">
                <a:solidFill>
                  <a:srgbClr val="000000"/>
                </a:solidFill>
                <a:cs typeface="Tahoma" pitchFamily="34" charset="0"/>
              </a:rPr>
              <a:t>RFQ,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</a:rPr>
              <a:t>and SRF cavities for reacceleration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369426" y="6263687"/>
            <a:ext cx="2880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ysClr val="windowText" lastClr="000000"/>
                </a:solidFill>
                <a:cs typeface="Tahoma" pitchFamily="34" charset="0"/>
              </a:rPr>
              <a:t>Final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ahoma" pitchFamily="34" charset="0"/>
              </a:rPr>
              <a:t> </a:t>
            </a:r>
            <a:r>
              <a:rPr lang="en-US" sz="1400" b="1" kern="0" dirty="0" smtClean="0">
                <a:solidFill>
                  <a:sysClr val="windowText" lastClr="000000"/>
                </a:solidFill>
                <a:cs typeface="Tahoma" pitchFamily="34" charset="0"/>
              </a:rPr>
              <a:t>configuration,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ahoma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ahoma" pitchFamily="34" charset="0"/>
              </a:rPr>
              <a:t>ReA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ahoma" pitchFamily="34" charset="0"/>
              </a:rPr>
              <a:t> (x4)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ahoma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01955" y="5298586"/>
            <a:ext cx="2610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ysClr val="windowText" lastClr="000000"/>
                </a:solidFill>
                <a:cs typeface="Tahoma" pitchFamily="34" charset="0"/>
              </a:rPr>
              <a:t>First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ahoma" pitchFamily="34" charset="0"/>
              </a:rPr>
              <a:t> </a:t>
            </a:r>
            <a:r>
              <a:rPr lang="en-US" sz="1400" b="1" kern="0" dirty="0" smtClean="0">
                <a:solidFill>
                  <a:sysClr val="windowText" lastClr="000000"/>
                </a:solidFill>
                <a:cs typeface="Tahoma" pitchFamily="34" charset="0"/>
              </a:rPr>
              <a:t>configuration,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ahoma" pitchFamily="34" charset="0"/>
              </a:rPr>
              <a:t> ReA3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ahoma" pitchFamily="34" charset="0"/>
            </a:endParaRPr>
          </a:p>
        </p:txBody>
      </p:sp>
      <p:sp>
        <p:nvSpPr>
          <p:cNvPr id="105" name="Text Box 8"/>
          <p:cNvSpPr txBox="1">
            <a:spLocks noChangeArrowheads="1"/>
          </p:cNvSpPr>
          <p:nvPr/>
        </p:nvSpPr>
        <p:spPr bwMode="auto">
          <a:xfrm>
            <a:off x="6866935" y="5546451"/>
            <a:ext cx="1730656" cy="52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547" tIns="48274" rIns="96547" bIns="48274">
            <a:spAutoFit/>
          </a:bodyPr>
          <a:lstStyle/>
          <a:p>
            <a:pPr defTabSz="9660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baseline="30000" dirty="0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48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Ca  0.3 - 6 </a:t>
            </a:r>
            <a:r>
              <a:rPr lang="en-US" sz="1400" kern="0" dirty="0" err="1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MeV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/u</a:t>
            </a:r>
            <a:endParaRPr kumimoji="0" lang="en-US" sz="1400" i="0" u="none" strike="noStrike" kern="0" cap="none" spc="0" normalizeH="0" baseline="3000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ヒラギノ角ゴ Pro W3" pitchFamily="-65" charset="-128"/>
              <a:cs typeface="Tahoma" pitchFamily="34" charset="0"/>
            </a:endParaRPr>
          </a:p>
          <a:p>
            <a:pPr marL="0" marR="0" lvl="0" indent="0" defTabSz="966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238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U  0.3 - </a:t>
            </a:r>
            <a:r>
              <a:rPr lang="en-US" sz="1400" kern="0" noProof="0" dirty="0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MeV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/u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ヒラギノ角ゴ Pro W3" pitchFamily="-65" charset="-128"/>
              <a:cs typeface="Tahoma" pitchFamily="34" charset="0"/>
            </a:endParaRPr>
          </a:p>
        </p:txBody>
      </p:sp>
      <p:sp>
        <p:nvSpPr>
          <p:cNvPr id="73" name="Rectangle 40"/>
          <p:cNvSpPr>
            <a:spLocks noChangeArrowheads="1"/>
          </p:cNvSpPr>
          <p:nvPr/>
        </p:nvSpPr>
        <p:spPr bwMode="auto">
          <a:xfrm>
            <a:off x="7517429" y="1391253"/>
            <a:ext cx="13455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0" dirty="0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A few MeV/u,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E</a:t>
            </a:r>
            <a:r>
              <a:rPr kumimoji="0" lang="en-US" sz="13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final</a:t>
            </a:r>
            <a:r>
              <a:rPr kumimoji="0" lang="en-US" sz="13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 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(F, A, Q</a:t>
            </a:r>
            <a:r>
              <a:rPr kumimoji="0" lang="en-US" sz="13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)</a:t>
            </a: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ahoma" pitchFamily="34" charset="0"/>
            </a:endParaRPr>
          </a:p>
        </p:txBody>
      </p:sp>
      <p:sp>
        <p:nvSpPr>
          <p:cNvPr id="86" name="Rectangle 126"/>
          <p:cNvSpPr>
            <a:spLocks noChangeArrowheads="1"/>
          </p:cNvSpPr>
          <p:nvPr/>
        </p:nvSpPr>
        <p:spPr bwMode="auto">
          <a:xfrm>
            <a:off x="4036031" y="2731504"/>
            <a:ext cx="25374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chemeClr val="accent3">
                    <a:lumMod val="50000"/>
                  </a:schemeClr>
                </a:solidFill>
                <a:cs typeface="Tahoma" pitchFamily="34" charset="0"/>
              </a:rPr>
              <a:t>Quasi-continuous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 injection</a:t>
            </a:r>
          </a:p>
        </p:txBody>
      </p:sp>
      <p:sp>
        <p:nvSpPr>
          <p:cNvPr id="89" name="Rectangle 126"/>
          <p:cNvSpPr>
            <a:spLocks noChangeArrowheads="1"/>
          </p:cNvSpPr>
          <p:nvPr/>
        </p:nvSpPr>
        <p:spPr bwMode="auto">
          <a:xfrm>
            <a:off x="4127816" y="2998120"/>
            <a:ext cx="2645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Pulsed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extrac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.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 rates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:</a:t>
            </a:r>
            <a:r>
              <a:rPr lang="en-US" sz="1200" b="1" kern="0" dirty="0">
                <a:solidFill>
                  <a:schemeClr val="accent3">
                    <a:lumMod val="50000"/>
                  </a:schemeClr>
                </a:solidFill>
                <a:cs typeface="Tahoma" pitchFamily="34" charset="0"/>
              </a:rPr>
              <a:t> </a:t>
            </a:r>
            <a:r>
              <a:rPr lang="en-US" sz="1200" b="1" kern="0" dirty="0" smtClean="0">
                <a:solidFill>
                  <a:schemeClr val="accent3">
                    <a:lumMod val="50000"/>
                  </a:schemeClr>
                </a:solidFill>
                <a:cs typeface="Tahoma" pitchFamily="34" charset="0"/>
              </a:rPr>
              <a:t>5 – 50 Hz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cs typeface="Tahom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0383" y="794047"/>
            <a:ext cx="8664086" cy="5806778"/>
            <a:chOff x="620883" y="822622"/>
            <a:chExt cx="8664086" cy="5806778"/>
          </a:xfrm>
        </p:grpSpPr>
        <p:grpSp>
          <p:nvGrpSpPr>
            <p:cNvPr id="42" name="Group 41"/>
            <p:cNvGrpSpPr/>
            <p:nvPr/>
          </p:nvGrpSpPr>
          <p:grpSpPr>
            <a:xfrm>
              <a:off x="620883" y="822622"/>
              <a:ext cx="8664086" cy="5806778"/>
              <a:chOff x="-124589" y="-26985"/>
              <a:chExt cx="8900292" cy="5932486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5468069" y="1119456"/>
                <a:ext cx="284002" cy="14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7187668" y="1129508"/>
                <a:ext cx="1146104" cy="469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6141864" y="1128331"/>
                <a:ext cx="284002" cy="14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4910909" y="1119456"/>
                <a:ext cx="284002" cy="14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cxnSp>
            <p:nvCxnSpPr>
              <p:cNvPr id="47" name="Straight Arrow Connector 46"/>
              <p:cNvCxnSpPr/>
              <p:nvPr/>
            </p:nvCxnSpPr>
            <p:spPr bwMode="auto">
              <a:xfrm>
                <a:off x="3596785" y="1110581"/>
                <a:ext cx="284002" cy="14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cxnSp>
            <p:nvCxnSpPr>
              <p:cNvPr id="48" name="Straight Arrow Connector 47"/>
              <p:cNvCxnSpPr>
                <a:stCxn id="65" idx="1"/>
                <a:endCxn id="66" idx="0"/>
              </p:cNvCxnSpPr>
              <p:nvPr/>
            </p:nvCxnSpPr>
            <p:spPr bwMode="auto">
              <a:xfrm rot="10800000">
                <a:off x="1937469" y="2929659"/>
                <a:ext cx="219046" cy="21179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49" name="Straight Arrow Connector 48"/>
              <p:cNvCxnSpPr/>
              <p:nvPr/>
            </p:nvCxnSpPr>
            <p:spPr bwMode="auto">
              <a:xfrm rot="18900000">
                <a:off x="2541670" y="4701779"/>
                <a:ext cx="284002" cy="14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none" w="med" len="med"/>
              </a:ln>
              <a:effectLst/>
            </p:spPr>
          </p:cxnSp>
          <p:grpSp>
            <p:nvGrpSpPr>
              <p:cNvPr id="50" name="Group 77"/>
              <p:cNvGrpSpPr/>
              <p:nvPr/>
            </p:nvGrpSpPr>
            <p:grpSpPr>
              <a:xfrm>
                <a:off x="5380166" y="3039719"/>
                <a:ext cx="1960534" cy="681604"/>
                <a:chOff x="5812282" y="4192905"/>
                <a:chExt cx="2104112" cy="731520"/>
              </a:xfrm>
              <a:solidFill>
                <a:sysClr val="window" lastClr="FFFFFF">
                  <a:lumMod val="85000"/>
                </a:sysClr>
              </a:solidFill>
            </p:grpSpPr>
            <p:sp>
              <p:nvSpPr>
                <p:cNvPr id="125" name="Rectangle 1311"/>
                <p:cNvSpPr>
                  <a:spLocks noChangeArrowheads="1"/>
                </p:cNvSpPr>
                <p:nvPr/>
              </p:nvSpPr>
              <p:spPr bwMode="auto">
                <a:xfrm>
                  <a:off x="6204209" y="4192905"/>
                  <a:ext cx="1302125" cy="731520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endParaRPr>
                </a:p>
              </p:txBody>
            </p:sp>
            <p:sp>
              <p:nvSpPr>
                <p:cNvPr id="126" name="Rectangle 1311"/>
                <p:cNvSpPr>
                  <a:spLocks noChangeArrowheads="1"/>
                </p:cNvSpPr>
                <p:nvPr/>
              </p:nvSpPr>
              <p:spPr bwMode="auto">
                <a:xfrm>
                  <a:off x="5812282" y="4283616"/>
                  <a:ext cx="2104112" cy="545273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endParaRPr>
                </a:p>
              </p:txBody>
            </p:sp>
          </p:grpSp>
          <p:sp>
            <p:nvSpPr>
              <p:cNvPr id="51" name="Text Box 1300"/>
              <p:cNvSpPr txBox="1">
                <a:spLocks noChangeArrowheads="1"/>
              </p:cNvSpPr>
              <p:nvPr/>
            </p:nvSpPr>
            <p:spPr bwMode="auto">
              <a:xfrm>
                <a:off x="3656906" y="4631084"/>
                <a:ext cx="957064" cy="24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He gas-cell</a:t>
                </a:r>
              </a:p>
            </p:txBody>
          </p:sp>
          <p:sp>
            <p:nvSpPr>
              <p:cNvPr id="52" name="Rectangle 1311"/>
              <p:cNvSpPr>
                <a:spLocks noChangeArrowheads="1"/>
              </p:cNvSpPr>
              <p:nvPr/>
            </p:nvSpPr>
            <p:spPr bwMode="auto">
              <a:xfrm>
                <a:off x="3893886" y="915744"/>
                <a:ext cx="1159436" cy="40896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53" name="Text Box 1324"/>
              <p:cNvSpPr txBox="1">
                <a:spLocks noChangeArrowheads="1"/>
              </p:cNvSpPr>
              <p:nvPr/>
            </p:nvSpPr>
            <p:spPr bwMode="auto">
              <a:xfrm>
                <a:off x="3472161" y="1424848"/>
                <a:ext cx="1775864" cy="3877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Room-temperature RFQ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54" name="Rectangle 1312"/>
              <p:cNvSpPr>
                <a:spLocks noChangeArrowheads="1"/>
              </p:cNvSpPr>
              <p:nvPr/>
            </p:nvSpPr>
            <p:spPr bwMode="auto">
              <a:xfrm>
                <a:off x="5774498" y="870902"/>
                <a:ext cx="520077" cy="511203"/>
              </a:xfrm>
              <a:prstGeom prst="rect">
                <a:avLst/>
              </a:prstGeom>
              <a:solidFill>
                <a:srgbClr val="F0EAD5"/>
              </a:solidFill>
              <a:ln w="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55" name="Text Box 1325"/>
              <p:cNvSpPr txBox="1">
                <a:spLocks noChangeArrowheads="1"/>
              </p:cNvSpPr>
              <p:nvPr/>
            </p:nvSpPr>
            <p:spPr bwMode="auto">
              <a:xfrm rot="18966896">
                <a:off x="5662839" y="1023967"/>
                <a:ext cx="762544" cy="226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pitchFamily="18" charset="2"/>
                    <a:cs typeface="Tahoma" pitchFamily="34" charset="0"/>
                  </a:rPr>
                  <a:t>b</a:t>
                </a: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=4.1</a:t>
                </a: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%</a:t>
                </a:r>
              </a:p>
            </p:txBody>
          </p:sp>
          <p:sp>
            <p:nvSpPr>
              <p:cNvPr id="57" name="Text Box 1337"/>
              <p:cNvSpPr txBox="1">
                <a:spLocks noChangeArrowheads="1"/>
              </p:cNvSpPr>
              <p:nvPr/>
            </p:nvSpPr>
            <p:spPr bwMode="auto">
              <a:xfrm>
                <a:off x="5315545" y="3181672"/>
                <a:ext cx="208918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EBIT charge breeder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1+ 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  <a:sym typeface="Wingdings" pitchFamily="2" charset="2"/>
                  </a:rPr>
                  <a:t>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 </a:t>
                </a:r>
                <a:r>
                  <a:rPr kumimoji="0" lang="en-US" sz="12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Q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+ 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1821821" y="5061976"/>
                <a:ext cx="284002" cy="14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sp>
            <p:nvSpPr>
              <p:cNvPr id="59" name="Rectangle 126"/>
              <p:cNvSpPr>
                <a:spLocks noChangeArrowheads="1"/>
              </p:cNvSpPr>
              <p:nvPr/>
            </p:nvSpPr>
            <p:spPr bwMode="auto">
              <a:xfrm>
                <a:off x="6905098" y="3136533"/>
                <a:ext cx="1870605" cy="4716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Trapped ions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&lt; 500 eV</a:t>
                </a:r>
              </a:p>
            </p:txBody>
          </p:sp>
          <p:sp>
            <p:nvSpPr>
              <p:cNvPr id="60" name="Text Box 1339"/>
              <p:cNvSpPr txBox="1">
                <a:spLocks noChangeArrowheads="1"/>
              </p:cNvSpPr>
              <p:nvPr/>
            </p:nvSpPr>
            <p:spPr bwMode="auto">
              <a:xfrm>
                <a:off x="4657073" y="4554863"/>
                <a:ext cx="881653" cy="24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≤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60 </a:t>
                </a:r>
                <a:r>
                  <a:rPr kumimoji="0" 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keV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61" name="Rectangle 40"/>
              <p:cNvSpPr>
                <a:spLocks noChangeArrowheads="1"/>
              </p:cNvSpPr>
              <p:nvPr/>
            </p:nvSpPr>
            <p:spPr bwMode="auto">
              <a:xfrm>
                <a:off x="250246" y="2071331"/>
                <a:ext cx="1369134" cy="282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2≤ </a:t>
                </a:r>
                <a:r>
                  <a:rPr kumimoji="0" lang="en-US" sz="1200" b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A/Q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 ≤ 5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699049" y="4845562"/>
                <a:ext cx="107921" cy="299622"/>
              </a:xfrm>
              <a:prstGeom prst="rect">
                <a:avLst/>
              </a:prstGeom>
              <a:solidFill>
                <a:srgbClr val="B2B2B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63" name="Text Box 1335"/>
              <p:cNvSpPr txBox="1">
                <a:spLocks noChangeArrowheads="1"/>
              </p:cNvSpPr>
              <p:nvPr/>
            </p:nvSpPr>
            <p:spPr bwMode="auto">
              <a:xfrm>
                <a:off x="2052904" y="1419845"/>
                <a:ext cx="806632" cy="387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Magnetic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sector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64" name="Text Box 1335"/>
              <p:cNvSpPr txBox="1">
                <a:spLocks noChangeArrowheads="1"/>
              </p:cNvSpPr>
              <p:nvPr/>
            </p:nvSpPr>
            <p:spPr bwMode="auto">
              <a:xfrm>
                <a:off x="-67429" y="1671980"/>
                <a:ext cx="2004483" cy="396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Achromatic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Q/A </a:t>
                </a: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separator</a:t>
                </a:r>
              </a:p>
            </p:txBody>
          </p:sp>
          <p:sp>
            <p:nvSpPr>
              <p:cNvPr id="65" name="Block Arc 64"/>
              <p:cNvSpPr>
                <a:spLocks noChangeAspect="1"/>
              </p:cNvSpPr>
              <p:nvPr/>
            </p:nvSpPr>
            <p:spPr>
              <a:xfrm rot="16200000">
                <a:off x="1842688" y="1824861"/>
                <a:ext cx="1608946" cy="1608946"/>
              </a:xfrm>
              <a:prstGeom prst="blockArc">
                <a:avLst>
                  <a:gd name="adj1" fmla="val 10800000"/>
                  <a:gd name="adj2" fmla="val 13426398"/>
                  <a:gd name="adj3" fmla="val 11840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66" name="Block Arc 65"/>
              <p:cNvSpPr>
                <a:spLocks noChangeAspect="1"/>
              </p:cNvSpPr>
              <p:nvPr/>
            </p:nvSpPr>
            <p:spPr>
              <a:xfrm rot="18942053">
                <a:off x="1640591" y="1629861"/>
                <a:ext cx="1608946" cy="1608946"/>
              </a:xfrm>
              <a:prstGeom prst="blockArc">
                <a:avLst>
                  <a:gd name="adj1" fmla="val 10800000"/>
                  <a:gd name="adj2" fmla="val 13426398"/>
                  <a:gd name="adj3" fmla="val 11840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67" name="Block Arc 66"/>
              <p:cNvSpPr>
                <a:spLocks noChangeAspect="1"/>
              </p:cNvSpPr>
              <p:nvPr/>
            </p:nvSpPr>
            <p:spPr>
              <a:xfrm>
                <a:off x="1583790" y="969558"/>
                <a:ext cx="1608946" cy="1608946"/>
              </a:xfrm>
              <a:prstGeom prst="blockArc">
                <a:avLst>
                  <a:gd name="adj1" fmla="val 10800000"/>
                  <a:gd name="adj2" fmla="val 16250403"/>
                  <a:gd name="adj3" fmla="val 18262"/>
                </a:avLst>
              </a:prstGeom>
              <a:solidFill>
                <a:srgbClr val="06500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68" name="Text Box 1335"/>
              <p:cNvSpPr txBox="1">
                <a:spLocks noChangeArrowheads="1"/>
              </p:cNvSpPr>
              <p:nvPr/>
            </p:nvSpPr>
            <p:spPr bwMode="auto">
              <a:xfrm>
                <a:off x="1997800" y="2680555"/>
                <a:ext cx="1021433" cy="387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Electrostatic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sector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69" name="Block Arc 68"/>
              <p:cNvSpPr>
                <a:spLocks noChangeAspect="1"/>
              </p:cNvSpPr>
              <p:nvPr/>
            </p:nvSpPr>
            <p:spPr>
              <a:xfrm rot="10800000">
                <a:off x="1327066" y="3504950"/>
                <a:ext cx="1608946" cy="1608946"/>
              </a:xfrm>
              <a:prstGeom prst="blockArc">
                <a:avLst>
                  <a:gd name="adj1" fmla="val 13508658"/>
                  <a:gd name="adj2" fmla="val 16250403"/>
                  <a:gd name="adj3" fmla="val 18262"/>
                </a:avLst>
              </a:prstGeom>
              <a:solidFill>
                <a:srgbClr val="06500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70" name="Text Box 1339"/>
              <p:cNvSpPr txBox="1">
                <a:spLocks noChangeArrowheads="1"/>
              </p:cNvSpPr>
              <p:nvPr/>
            </p:nvSpPr>
            <p:spPr bwMode="auto">
              <a:xfrm>
                <a:off x="-124589" y="4738967"/>
                <a:ext cx="1633373" cy="547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Continuous stable heavy ion beam   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&gt;80 MeV/u</a:t>
                </a:r>
              </a:p>
            </p:txBody>
          </p:sp>
          <p:sp>
            <p:nvSpPr>
              <p:cNvPr id="71" name="Text Box 1325"/>
              <p:cNvSpPr txBox="1">
                <a:spLocks noChangeArrowheads="1"/>
              </p:cNvSpPr>
              <p:nvPr/>
            </p:nvSpPr>
            <p:spPr bwMode="auto">
              <a:xfrm>
                <a:off x="5097900" y="1442431"/>
                <a:ext cx="2324009" cy="24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Superconducting RF </a:t>
                </a:r>
                <a:r>
                  <a:rPr lang="en-US" sz="1200" b="1" kern="0" dirty="0" err="1" smtClean="0">
                    <a:solidFill>
                      <a:sysClr val="windowText" lastClr="000000"/>
                    </a:solidFill>
                    <a:cs typeface="Tahoma" pitchFamily="34" charset="0"/>
                  </a:rPr>
                  <a:t>linac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72" name="Block Arc 71"/>
              <p:cNvSpPr>
                <a:spLocks noChangeAspect="1"/>
              </p:cNvSpPr>
              <p:nvPr/>
            </p:nvSpPr>
            <p:spPr>
              <a:xfrm rot="10800000">
                <a:off x="3864161" y="2956870"/>
                <a:ext cx="1608946" cy="1608946"/>
              </a:xfrm>
              <a:prstGeom prst="blockArc">
                <a:avLst>
                  <a:gd name="adj1" fmla="val 13508658"/>
                  <a:gd name="adj2" fmla="val 16250403"/>
                  <a:gd name="adj3" fmla="val 18262"/>
                </a:avLst>
              </a:prstGeom>
              <a:solidFill>
                <a:srgbClr val="06500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74" name="Text Box 1335"/>
              <p:cNvSpPr txBox="1">
                <a:spLocks noChangeArrowheads="1"/>
              </p:cNvSpPr>
              <p:nvPr/>
            </p:nvSpPr>
            <p:spPr bwMode="auto">
              <a:xfrm>
                <a:off x="1387785" y="4433074"/>
                <a:ext cx="734496" cy="387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Thin foil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target</a:t>
                </a:r>
              </a:p>
            </p:txBody>
          </p:sp>
          <p:cxnSp>
            <p:nvCxnSpPr>
              <p:cNvPr id="75" name="Straight Arrow Connector 74"/>
              <p:cNvCxnSpPr>
                <a:endCxn id="93" idx="2"/>
              </p:cNvCxnSpPr>
              <p:nvPr/>
            </p:nvCxnSpPr>
            <p:spPr bwMode="auto">
              <a:xfrm flipV="1">
                <a:off x="3206231" y="4424036"/>
                <a:ext cx="648166" cy="4822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cxnSp>
            <p:nvCxnSpPr>
              <p:cNvPr id="76" name="Straight Arrow Connector 75"/>
              <p:cNvCxnSpPr/>
              <p:nvPr/>
            </p:nvCxnSpPr>
            <p:spPr bwMode="auto">
              <a:xfrm>
                <a:off x="4353747" y="4422337"/>
                <a:ext cx="284002" cy="14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sp>
            <p:nvSpPr>
              <p:cNvPr id="78" name="Text Box 1339"/>
              <p:cNvSpPr txBox="1">
                <a:spLocks noChangeArrowheads="1"/>
              </p:cNvSpPr>
              <p:nvPr/>
            </p:nvSpPr>
            <p:spPr bwMode="auto">
              <a:xfrm>
                <a:off x="3659290" y="3972146"/>
                <a:ext cx="881653" cy="24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&lt;1 </a:t>
                </a:r>
                <a:r>
                  <a:rPr kumimoji="0" 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eV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79" name="Rectangle 1312"/>
              <p:cNvSpPr>
                <a:spLocks noChangeArrowheads="1"/>
              </p:cNvSpPr>
              <p:nvPr/>
            </p:nvSpPr>
            <p:spPr bwMode="auto">
              <a:xfrm>
                <a:off x="6432131" y="870902"/>
                <a:ext cx="818634" cy="511203"/>
              </a:xfrm>
              <a:prstGeom prst="rect">
                <a:avLst/>
              </a:prstGeom>
              <a:solidFill>
                <a:srgbClr val="F0EAD5"/>
              </a:solidFill>
              <a:ln w="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80" name="Text Box 1327"/>
              <p:cNvSpPr txBox="1">
                <a:spLocks noChangeArrowheads="1"/>
              </p:cNvSpPr>
              <p:nvPr/>
            </p:nvSpPr>
            <p:spPr bwMode="auto">
              <a:xfrm rot="18769221">
                <a:off x="6487237" y="1040812"/>
                <a:ext cx="689802" cy="227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pitchFamily="18" charset="2"/>
                    <a:cs typeface="Tahoma" pitchFamily="34" charset="0"/>
                  </a:rPr>
                  <a:t>b</a:t>
                </a: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=8.5</a:t>
                </a: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%</a:t>
                </a:r>
              </a:p>
            </p:txBody>
          </p:sp>
          <p:cxnSp>
            <p:nvCxnSpPr>
              <p:cNvPr id="81" name="Straight Arrow Connector 80"/>
              <p:cNvCxnSpPr/>
              <p:nvPr/>
            </p:nvCxnSpPr>
            <p:spPr bwMode="auto">
              <a:xfrm rot="10800000">
                <a:off x="2663695" y="3341766"/>
                <a:ext cx="2641213" cy="14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sp>
            <p:nvSpPr>
              <p:cNvPr id="82" name="Right Arrow 81"/>
              <p:cNvSpPr>
                <a:spLocks noChangeAspect="1"/>
              </p:cNvSpPr>
              <p:nvPr/>
            </p:nvSpPr>
            <p:spPr>
              <a:xfrm>
                <a:off x="1824443" y="4860406"/>
                <a:ext cx="293152" cy="140924"/>
              </a:xfrm>
              <a:prstGeom prst="rightArrow">
                <a:avLst>
                  <a:gd name="adj1" fmla="val 50000"/>
                  <a:gd name="adj2" fmla="val 63743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83" name="Right Arrow 82"/>
              <p:cNvSpPr>
                <a:spLocks noChangeAspect="1"/>
              </p:cNvSpPr>
              <p:nvPr/>
            </p:nvSpPr>
            <p:spPr>
              <a:xfrm>
                <a:off x="1378916" y="4913656"/>
                <a:ext cx="293152" cy="140924"/>
              </a:xfrm>
              <a:prstGeom prst="rightArrow">
                <a:avLst>
                  <a:gd name="adj1" fmla="val 50000"/>
                  <a:gd name="adj2" fmla="val 63743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cxnSp>
            <p:nvCxnSpPr>
              <p:cNvPr id="84" name="Straight Arrow Connector 83"/>
              <p:cNvCxnSpPr>
                <a:stCxn id="66" idx="1"/>
                <a:endCxn id="67" idx="0"/>
              </p:cNvCxnSpPr>
              <p:nvPr/>
            </p:nvCxnSpPr>
            <p:spPr bwMode="auto">
              <a:xfrm rot="16200000" flipV="1">
                <a:off x="1399881" y="2104855"/>
                <a:ext cx="666814" cy="5167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sp>
            <p:nvSpPr>
              <p:cNvPr id="85" name="Rectangle 40"/>
              <p:cNvSpPr>
                <a:spLocks noChangeArrowheads="1"/>
              </p:cNvSpPr>
              <p:nvPr/>
            </p:nvSpPr>
            <p:spPr bwMode="auto">
              <a:xfrm>
                <a:off x="4585598" y="583150"/>
                <a:ext cx="1047253" cy="282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600 </a:t>
                </a:r>
                <a:r>
                  <a:rPr kumimoji="0" 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keV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/u</a:t>
                </a: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123396" y="990096"/>
                <a:ext cx="649537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80 MHz</a:t>
                </a: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cxnSp>
            <p:nvCxnSpPr>
              <p:cNvPr id="88" name="Straight Arrow Connector 87"/>
              <p:cNvCxnSpPr>
                <a:stCxn id="67" idx="1"/>
              </p:cNvCxnSpPr>
              <p:nvPr/>
            </p:nvCxnSpPr>
            <p:spPr bwMode="auto">
              <a:xfrm>
                <a:off x="2397903" y="1116541"/>
                <a:ext cx="905132" cy="433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 w="med" len="med"/>
              </a:ln>
              <a:effectLst/>
            </p:spPr>
          </p:cxn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169947" y="336419"/>
                <a:ext cx="8261758" cy="3457544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047996" y="-26985"/>
                <a:ext cx="2501974" cy="345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ReA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 post-accelerator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grpSp>
            <p:nvGrpSpPr>
              <p:cNvPr id="92" name="Group 79"/>
              <p:cNvGrpSpPr/>
              <p:nvPr/>
            </p:nvGrpSpPr>
            <p:grpSpPr>
              <a:xfrm>
                <a:off x="3283466" y="961113"/>
                <a:ext cx="500458" cy="307918"/>
                <a:chOff x="4662143" y="2638425"/>
                <a:chExt cx="619238" cy="381000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4747260" y="2638425"/>
                  <a:ext cx="491490" cy="381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+mn-ea"/>
                    <a:cs typeface="Tahoma" pitchFamily="34" charset="0"/>
                  </a:endParaRPr>
                </a:p>
              </p:txBody>
            </p:sp>
            <p:sp>
              <p:nvSpPr>
                <p:cNvPr id="124" name="TextBox 73"/>
                <p:cNvSpPr txBox="1"/>
                <p:nvPr/>
              </p:nvSpPr>
              <p:spPr>
                <a:xfrm>
                  <a:off x="4662143" y="2664740"/>
                  <a:ext cx="619238" cy="3141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Tahoma" pitchFamily="34" charset="0"/>
                    </a:rPr>
                    <a:t>MHB</a:t>
                  </a:r>
                  <a:endPara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endParaRPr>
                </a:p>
              </p:txBody>
            </p:sp>
          </p:grpSp>
          <p:sp>
            <p:nvSpPr>
              <p:cNvPr id="93" name="Trapezoid 92"/>
              <p:cNvSpPr/>
              <p:nvPr/>
            </p:nvSpPr>
            <p:spPr>
              <a:xfrm rot="5400000">
                <a:off x="3899443" y="4165772"/>
                <a:ext cx="426434" cy="516528"/>
              </a:xfrm>
              <a:prstGeom prst="trapezoid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94" name="Rectangle 1312"/>
              <p:cNvSpPr>
                <a:spLocks noChangeArrowheads="1"/>
              </p:cNvSpPr>
              <p:nvPr/>
            </p:nvSpPr>
            <p:spPr bwMode="auto">
              <a:xfrm>
                <a:off x="5223584" y="878601"/>
                <a:ext cx="383283" cy="511203"/>
              </a:xfrm>
              <a:prstGeom prst="rect">
                <a:avLst/>
              </a:prstGeom>
              <a:solidFill>
                <a:srgbClr val="F0EAD5"/>
              </a:solidFill>
              <a:ln w="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241409" y="988250"/>
                <a:ext cx="38023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RB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-30625" y="4125410"/>
                <a:ext cx="3470907" cy="125586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3631132" y="3885031"/>
                <a:ext cx="1819624" cy="1101536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82236" y="3848782"/>
                <a:ext cx="3317004" cy="306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350" b="1" kern="0" dirty="0" smtClean="0">
                    <a:solidFill>
                      <a:sysClr val="windowText" lastClr="000000"/>
                    </a:solidFill>
                    <a:cs typeface="Tahoma" pitchFamily="34" charset="0"/>
                  </a:rPr>
                  <a:t>*P</a:t>
                </a:r>
                <a:r>
                  <a:rPr kumimoji="0" lang="en-US" sz="135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roduction</a:t>
                </a:r>
                <a:r>
                  <a:rPr kumimoji="0" lang="en-US" sz="13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 &amp; In-flight separation</a:t>
                </a:r>
                <a:endPara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700686" y="4982231"/>
                <a:ext cx="1691941" cy="306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Tahoma" pitchFamily="34" charset="0"/>
                  </a:rPr>
                  <a:t>“Stopping” area</a:t>
                </a:r>
                <a:endPara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Tahoma" pitchFamily="34" charset="0"/>
                </a:endParaRPr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4879704" y="3424460"/>
                <a:ext cx="531064" cy="815984"/>
              </a:xfrm>
              <a:custGeom>
                <a:avLst/>
                <a:gdLst>
                  <a:gd name="connsiteX0" fmla="*/ 504825 w 504825"/>
                  <a:gd name="connsiteY0" fmla="*/ 0 h 914400"/>
                  <a:gd name="connsiteX1" fmla="*/ 0 w 504825"/>
                  <a:gd name="connsiteY1" fmla="*/ 0 h 914400"/>
                  <a:gd name="connsiteX2" fmla="*/ 485775 w 504825"/>
                  <a:gd name="connsiteY2" fmla="*/ 695325 h 914400"/>
                  <a:gd name="connsiteX3" fmla="*/ 247650 w 504825"/>
                  <a:gd name="connsiteY3" fmla="*/ 914400 h 914400"/>
                  <a:gd name="connsiteX0" fmla="*/ 327201 w 327201"/>
                  <a:gd name="connsiteY0" fmla="*/ 0 h 914400"/>
                  <a:gd name="connsiteX1" fmla="*/ 0 w 327201"/>
                  <a:gd name="connsiteY1" fmla="*/ 0 h 914400"/>
                  <a:gd name="connsiteX2" fmla="*/ 308151 w 327201"/>
                  <a:gd name="connsiteY2" fmla="*/ 695325 h 914400"/>
                  <a:gd name="connsiteX3" fmla="*/ 70026 w 327201"/>
                  <a:gd name="connsiteY3" fmla="*/ 914400 h 914400"/>
                  <a:gd name="connsiteX0" fmla="*/ 719960 w 719960"/>
                  <a:gd name="connsiteY0" fmla="*/ 0 h 914400"/>
                  <a:gd name="connsiteX1" fmla="*/ 392759 w 719960"/>
                  <a:gd name="connsiteY1" fmla="*/ 0 h 914400"/>
                  <a:gd name="connsiteX2" fmla="*/ 700910 w 719960"/>
                  <a:gd name="connsiteY2" fmla="*/ 695325 h 914400"/>
                  <a:gd name="connsiteX3" fmla="*/ 462785 w 719960"/>
                  <a:gd name="connsiteY3" fmla="*/ 914400 h 914400"/>
                  <a:gd name="connsiteX0" fmla="*/ 551685 w 551685"/>
                  <a:gd name="connsiteY0" fmla="*/ 0 h 914400"/>
                  <a:gd name="connsiteX1" fmla="*/ 392759 w 551685"/>
                  <a:gd name="connsiteY1" fmla="*/ 0 h 914400"/>
                  <a:gd name="connsiteX2" fmla="*/ 532635 w 551685"/>
                  <a:gd name="connsiteY2" fmla="*/ 695325 h 914400"/>
                  <a:gd name="connsiteX3" fmla="*/ 294510 w 551685"/>
                  <a:gd name="connsiteY3" fmla="*/ 914400 h 914400"/>
                  <a:gd name="connsiteX0" fmla="*/ 645171 w 645171"/>
                  <a:gd name="connsiteY0" fmla="*/ 0 h 914400"/>
                  <a:gd name="connsiteX1" fmla="*/ 392759 w 645171"/>
                  <a:gd name="connsiteY1" fmla="*/ 0 h 914400"/>
                  <a:gd name="connsiteX2" fmla="*/ 626121 w 645171"/>
                  <a:gd name="connsiteY2" fmla="*/ 695325 h 914400"/>
                  <a:gd name="connsiteX3" fmla="*/ 387996 w 645171"/>
                  <a:gd name="connsiteY3" fmla="*/ 914400 h 914400"/>
                  <a:gd name="connsiteX0" fmla="*/ 673217 w 673217"/>
                  <a:gd name="connsiteY0" fmla="*/ 0 h 914400"/>
                  <a:gd name="connsiteX1" fmla="*/ 420805 w 673217"/>
                  <a:gd name="connsiteY1" fmla="*/ 0 h 914400"/>
                  <a:gd name="connsiteX2" fmla="*/ 654167 w 673217"/>
                  <a:gd name="connsiteY2" fmla="*/ 695325 h 914400"/>
                  <a:gd name="connsiteX3" fmla="*/ 416042 w 673217"/>
                  <a:gd name="connsiteY3" fmla="*/ 914400 h 914400"/>
                  <a:gd name="connsiteX0" fmla="*/ 542337 w 542337"/>
                  <a:gd name="connsiteY0" fmla="*/ 0 h 914400"/>
                  <a:gd name="connsiteX1" fmla="*/ 420805 w 542337"/>
                  <a:gd name="connsiteY1" fmla="*/ 0 h 914400"/>
                  <a:gd name="connsiteX2" fmla="*/ 523287 w 542337"/>
                  <a:gd name="connsiteY2" fmla="*/ 695325 h 914400"/>
                  <a:gd name="connsiteX3" fmla="*/ 285162 w 542337"/>
                  <a:gd name="connsiteY3" fmla="*/ 914400 h 914400"/>
                  <a:gd name="connsiteX0" fmla="*/ 542337 w 766469"/>
                  <a:gd name="connsiteY0" fmla="*/ 0 h 914400"/>
                  <a:gd name="connsiteX1" fmla="*/ 420805 w 766469"/>
                  <a:gd name="connsiteY1" fmla="*/ 0 h 914400"/>
                  <a:gd name="connsiteX2" fmla="*/ 523287 w 766469"/>
                  <a:gd name="connsiteY2" fmla="*/ 695325 h 914400"/>
                  <a:gd name="connsiteX3" fmla="*/ 285162 w 766469"/>
                  <a:gd name="connsiteY3" fmla="*/ 914400 h 914400"/>
                  <a:gd name="connsiteX0" fmla="*/ 542337 w 644938"/>
                  <a:gd name="connsiteY0" fmla="*/ 0 h 914400"/>
                  <a:gd name="connsiteX1" fmla="*/ 420805 w 644938"/>
                  <a:gd name="connsiteY1" fmla="*/ 0 h 914400"/>
                  <a:gd name="connsiteX2" fmla="*/ 401756 w 644938"/>
                  <a:gd name="connsiteY2" fmla="*/ 805053 h 914400"/>
                  <a:gd name="connsiteX3" fmla="*/ 285162 w 644938"/>
                  <a:gd name="connsiteY3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938" h="914400">
                    <a:moveTo>
                      <a:pt x="542337" y="0"/>
                    </a:moveTo>
                    <a:lnTo>
                      <a:pt x="420805" y="0"/>
                    </a:lnTo>
                    <a:cubicBezTo>
                      <a:pt x="0" y="12321"/>
                      <a:pt x="644938" y="618998"/>
                      <a:pt x="401756" y="805053"/>
                    </a:cubicBezTo>
                    <a:lnTo>
                      <a:pt x="285162" y="914400"/>
                    </a:ln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headEnd type="triangle" w="med" len="med"/>
                <a:tailEnd type="none" w="med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114" name="Block Arc 113"/>
              <p:cNvSpPr>
                <a:spLocks noChangeAspect="1"/>
              </p:cNvSpPr>
              <p:nvPr/>
            </p:nvSpPr>
            <p:spPr>
              <a:xfrm>
                <a:off x="2416586" y="4296555"/>
                <a:ext cx="1608946" cy="1608946"/>
              </a:xfrm>
              <a:prstGeom prst="blockArc">
                <a:avLst>
                  <a:gd name="adj1" fmla="val 13508658"/>
                  <a:gd name="adj2" fmla="val 16250403"/>
                  <a:gd name="adj3" fmla="val 18262"/>
                </a:avLst>
              </a:prstGeom>
              <a:solidFill>
                <a:srgbClr val="06500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115" name="Rectangle 40"/>
              <p:cNvSpPr>
                <a:spLocks noChangeArrowheads="1"/>
              </p:cNvSpPr>
              <p:nvPr/>
            </p:nvSpPr>
            <p:spPr bwMode="auto">
              <a:xfrm>
                <a:off x="3293558" y="604505"/>
                <a:ext cx="1047253" cy="282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12 </a:t>
                </a:r>
                <a:r>
                  <a:rPr kumimoji="0" 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keV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cs typeface="Tahoma" pitchFamily="34" charset="0"/>
                  </a:rPr>
                  <a:t>/u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161845" y="3818969"/>
              <a:ext cx="10615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chemeClr val="accent5">
                      <a:lumMod val="50000"/>
                    </a:schemeClr>
                  </a:solidFill>
                  <a:cs typeface="Tahoma" pitchFamily="34" charset="0"/>
                </a:rPr>
                <a:t>12 </a:t>
              </a:r>
              <a:r>
                <a:rPr lang="en-US" sz="1200" kern="0" dirty="0" err="1">
                  <a:solidFill>
                    <a:schemeClr val="accent5">
                      <a:lumMod val="50000"/>
                    </a:schemeClr>
                  </a:solidFill>
                  <a:cs typeface="Tahoma" pitchFamily="34" charset="0"/>
                </a:rPr>
                <a:t>keV</a:t>
              </a:r>
              <a:r>
                <a:rPr lang="en-US" sz="1200" kern="0" dirty="0">
                  <a:solidFill>
                    <a:schemeClr val="accent5">
                      <a:lumMod val="50000"/>
                    </a:schemeClr>
                  </a:solidFill>
                  <a:cs typeface="Tahoma" pitchFamily="34" charset="0"/>
                </a:rPr>
                <a:t>/u x </a:t>
              </a:r>
              <a:r>
                <a:rPr lang="en-US" sz="1200" i="1" kern="0" dirty="0">
                  <a:solidFill>
                    <a:schemeClr val="accent5">
                      <a:lumMod val="50000"/>
                    </a:schemeClr>
                  </a:solidFill>
                  <a:cs typeface="Tahoma" pitchFamily="34" charset="0"/>
                </a:rPr>
                <a:t>A</a:t>
              </a:r>
            </a:p>
          </p:txBody>
        </p:sp>
      </p:grpSp>
      <p:sp>
        <p:nvSpPr>
          <p:cNvPr id="101" name="Rectangle 126"/>
          <p:cNvSpPr>
            <a:spLocks noChangeArrowheads="1"/>
          </p:cNvSpPr>
          <p:nvPr/>
        </p:nvSpPr>
        <p:spPr bwMode="auto">
          <a:xfrm>
            <a:off x="4030798" y="3249057"/>
            <a:ext cx="32618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chemeClr val="accent3">
                    <a:lumMod val="50000"/>
                  </a:schemeClr>
                </a:solidFill>
                <a:cs typeface="Tahoma" pitchFamily="34" charset="0"/>
              </a:rPr>
              <a:t>Charge breeding times: 200 – 20 </a:t>
            </a:r>
            <a:r>
              <a:rPr lang="en-US" sz="1200" b="1" kern="0" dirty="0" err="1" smtClean="0">
                <a:solidFill>
                  <a:schemeClr val="accent3">
                    <a:lumMod val="50000"/>
                  </a:schemeClr>
                </a:solidFill>
                <a:cs typeface="Tahoma" pitchFamily="34" charset="0"/>
              </a:rPr>
              <a:t>ms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cs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286726" y="5936918"/>
            <a:ext cx="0" cy="4667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 Box 1335"/>
          <p:cNvSpPr txBox="1">
            <a:spLocks noChangeArrowheads="1"/>
          </p:cNvSpPr>
          <p:nvPr/>
        </p:nvSpPr>
        <p:spPr bwMode="auto">
          <a:xfrm>
            <a:off x="205147" y="6470808"/>
            <a:ext cx="4163158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0" dirty="0" smtClean="0">
                <a:solidFill>
                  <a:schemeClr val="tx1"/>
                </a:solidFill>
                <a:cs typeface="Tahoma" pitchFamily="34" charset="0"/>
              </a:rPr>
              <a:t>NSCL rare-isotope beam rates</a:t>
            </a:r>
            <a:r>
              <a:rPr lang="en-US" sz="1600" kern="0" dirty="0" smtClean="0">
                <a:solidFill>
                  <a:schemeClr val="tx1"/>
                </a:solidFill>
                <a:cs typeface="Tahoma" pitchFamily="34" charset="0"/>
              </a:rPr>
              <a:t>, &lt; 10</a:t>
            </a:r>
            <a:r>
              <a:rPr lang="en-US" sz="1600" kern="0" baseline="30000" dirty="0" smtClean="0">
                <a:solidFill>
                  <a:schemeClr val="tx1"/>
                </a:solidFill>
                <a:cs typeface="Tahoma" pitchFamily="34" charset="0"/>
              </a:rPr>
              <a:t>9</a:t>
            </a:r>
            <a:r>
              <a:rPr lang="en-US" sz="1600" kern="0" dirty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chemeClr val="tx1"/>
                </a:solidFill>
                <a:cs typeface="Tahoma" pitchFamily="34" charset="0"/>
              </a:rPr>
              <a:t>pps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1742" y="6944383"/>
            <a:ext cx="1898688" cy="2401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 Box 8"/>
          <p:cNvSpPr txBox="1">
            <a:spLocks noChangeArrowheads="1"/>
          </p:cNvSpPr>
          <p:nvPr/>
        </p:nvSpPr>
        <p:spPr bwMode="auto">
          <a:xfrm>
            <a:off x="6864484" y="6527423"/>
            <a:ext cx="1828440" cy="52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547" tIns="48274" rIns="96547" bIns="48274">
            <a:spAutoFit/>
          </a:bodyPr>
          <a:lstStyle/>
          <a:p>
            <a:pPr defTabSz="9660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baseline="30000" dirty="0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48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Ca  0.3 - 20 </a:t>
            </a:r>
            <a:r>
              <a:rPr lang="en-US" sz="1400" kern="0" dirty="0" err="1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MeV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/u</a:t>
            </a:r>
            <a:endParaRPr kumimoji="0" lang="en-US" sz="1400" b="0" i="0" u="none" strike="noStrike" kern="0" cap="none" spc="0" normalizeH="0" baseline="3000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ヒラギノ角ゴ Pro W3" pitchFamily="-65" charset="-128"/>
              <a:cs typeface="Tahoma" pitchFamily="34" charset="0"/>
            </a:endParaRPr>
          </a:p>
          <a:p>
            <a:pPr marL="0" marR="0" lvl="0" indent="0" defTabSz="9660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238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U  0.3 - 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  <a:ea typeface="ヒラギノ角ゴ Pro W3" pitchFamily="-65" charset="-128"/>
                <a:cs typeface="Tahoma" pitchFamily="34" charset="0"/>
              </a:rPr>
              <a:t>12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MeV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ヒラギノ角ゴ Pro W3" pitchFamily="-65" charset="-128"/>
                <a:cs typeface="Tahoma" pitchFamily="34" charset="0"/>
              </a:rPr>
              <a:t>/u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ヒラギノ角ゴ Pro W3" pitchFamily="-65" charset="-128"/>
              <a:cs typeface="Tahoma" pitchFamily="34" charset="0"/>
            </a:endParaRPr>
          </a:p>
        </p:txBody>
      </p:sp>
      <p:sp>
        <p:nvSpPr>
          <p:cNvPr id="104" name="Text Box 1339"/>
          <p:cNvSpPr txBox="1">
            <a:spLocks noChangeArrowheads="1"/>
          </p:cNvSpPr>
          <p:nvPr/>
        </p:nvSpPr>
        <p:spPr bwMode="auto">
          <a:xfrm>
            <a:off x="9757062" y="4977082"/>
            <a:ext cx="3705225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chemeClr val="tx1"/>
                </a:solidFill>
                <a:cs typeface="Tahoma" pitchFamily="34" charset="0"/>
              </a:rPr>
              <a:t>After production and separation, the beam is sent to the beam stopping area, decelerated, thermalized, and transported to the EBIT.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17270"/>
            <a:ext cx="9599534" cy="80010"/>
            <a:chOff x="0" y="0"/>
            <a:chExt cx="5760" cy="708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9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71" name="Rectangle 4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9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867" name="Picture 5" descr="lab_icon_no_box_blue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1070" y="6617971"/>
            <a:ext cx="560070" cy="5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720090" y="537210"/>
            <a:ext cx="704088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52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do highly charged ions look like?</a:t>
            </a:r>
          </a:p>
        </p:txBody>
      </p:sp>
      <p:pic>
        <p:nvPicPr>
          <p:cNvPr id="393218" name="Picture 2" descr="C:\Users\REM\NSCL\seminar 26Feb2014\HCI.jpg"/>
          <p:cNvPicPr>
            <a:picLocks noChangeAspect="1" noChangeArrowheads="1"/>
          </p:cNvPicPr>
          <p:nvPr/>
        </p:nvPicPr>
        <p:blipFill>
          <a:blip r:embed="rId3" cstate="print"/>
          <a:srcRect t="8911" r="4653" b="32673"/>
          <a:stretch>
            <a:fillRect/>
          </a:stretch>
        </p:blipFill>
        <p:spPr bwMode="auto">
          <a:xfrm>
            <a:off x="0" y="1609725"/>
            <a:ext cx="6237264" cy="526951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60120" y="1177290"/>
            <a:ext cx="39204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Examples of one-electron atoms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734737" y="4964044"/>
            <a:ext cx="38664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623888" indent="-15875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30"/>
              </a:spcBef>
            </a:pPr>
            <a:r>
              <a:rPr lang="en-US" altLang="en-US" sz="15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   Highly charged ions:</a:t>
            </a:r>
          </a:p>
          <a:p>
            <a:pPr lvl="1">
              <a:spcBef>
                <a:spcPts val="630"/>
              </a:spcBef>
              <a:buFontTx/>
              <a:buChar char="-"/>
            </a:pPr>
            <a:r>
              <a:rPr lang="en-US" altLang="en-US" sz="15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Very </a:t>
            </a:r>
            <a:r>
              <a:rPr lang="en-US" altLang="en-US" sz="150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high electron binding and transition energies</a:t>
            </a:r>
          </a:p>
          <a:p>
            <a:pPr lvl="1">
              <a:spcBef>
                <a:spcPts val="630"/>
              </a:spcBef>
              <a:buFontTx/>
              <a:buChar char="-"/>
            </a:pPr>
            <a:r>
              <a:rPr lang="en-US" altLang="en-US" sz="150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Very small ionization cross </a:t>
            </a:r>
            <a:r>
              <a:rPr lang="en-US" altLang="en-US" sz="15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sections</a:t>
            </a:r>
          </a:p>
          <a:p>
            <a:pPr lvl="1">
              <a:spcBef>
                <a:spcPts val="630"/>
              </a:spcBef>
              <a:buFontTx/>
              <a:buChar char="-"/>
            </a:pPr>
            <a:r>
              <a:rPr lang="en-US" altLang="en-US" sz="1500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Much smaller than neutral </a:t>
            </a:r>
            <a:r>
              <a:rPr lang="en-US" altLang="en-US" sz="1500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atoms</a:t>
            </a:r>
            <a:endParaRPr lang="en-US" altLang="en-US" sz="1500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5021" y="397042"/>
            <a:ext cx="184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0"/>
            <a:ext cx="737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623888" indent="-15875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  <a:tab pos="6826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30"/>
              </a:spcBef>
            </a:pPr>
            <a:r>
              <a:rPr lang="en-US" altLang="en-US" sz="12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Courtesy of R. </a:t>
            </a:r>
            <a:r>
              <a:rPr lang="en-US" altLang="en-US" sz="1200" b="1" dirty="0" err="1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Marrs</a:t>
            </a:r>
            <a:r>
              <a:rPr lang="en-US" altLang="en-US" sz="12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, co-inventor of the Livermore-EBIT at the Lawrence Livermore National Lab.</a:t>
            </a:r>
            <a:endParaRPr lang="en-US" altLang="en-US" sz="12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41077" y="1146974"/>
            <a:ext cx="2839785" cy="3575821"/>
            <a:chOff x="6341077" y="1146974"/>
            <a:chExt cx="2839785" cy="3575821"/>
          </a:xfrm>
        </p:grpSpPr>
        <p:pic>
          <p:nvPicPr>
            <p:cNvPr id="330760" name="Picture 8" descr="http://www.solarsystemquick.com/images/sun_compared_earth_siz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077" y="1146974"/>
              <a:ext cx="2839785" cy="2839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921987" y="4036453"/>
              <a:ext cx="2021987" cy="686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8600" indent="-228600" eaLnBrk="0" hangingPunct="0"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23888" indent="-158750" eaLnBrk="0" hangingPunct="0"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8463" algn="l"/>
                  <a:tab pos="6826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630"/>
                </a:spcBef>
              </a:pPr>
              <a:r>
                <a:rPr lang="en-US" altLang="en-US" sz="1600" b="1" dirty="0" err="1" smtClean="0">
                  <a:ea typeface="Times New Roman" pitchFamily="18" charset="0"/>
                  <a:cs typeface="Arial" charset="0"/>
                </a:rPr>
                <a:t>r</a:t>
              </a:r>
              <a:r>
                <a:rPr lang="en-US" altLang="en-US" sz="1600" b="1" baseline="-25000" dirty="0" err="1" smtClean="0">
                  <a:ea typeface="Times New Roman" pitchFamily="18" charset="0"/>
                  <a:cs typeface="Arial" charset="0"/>
                </a:rPr>
                <a:t>H</a:t>
              </a:r>
              <a:r>
                <a:rPr lang="en-US" altLang="en-US" sz="1600" b="1" baseline="-25000" dirty="0" smtClean="0">
                  <a:ea typeface="Times New Roman" pitchFamily="18" charset="0"/>
                  <a:cs typeface="Arial" charset="0"/>
                </a:rPr>
                <a:t> </a:t>
              </a:r>
              <a:r>
                <a:rPr lang="en-US" altLang="en-US" sz="1600" b="1" dirty="0" smtClean="0">
                  <a:ea typeface="Times New Roman" pitchFamily="18" charset="0"/>
                  <a:cs typeface="Arial" charset="0"/>
                </a:rPr>
                <a:t>/ </a:t>
              </a:r>
              <a:r>
                <a:rPr lang="en-US" altLang="en-US" sz="1600" b="1" dirty="0" err="1" smtClean="0">
                  <a:ea typeface="Times New Roman" pitchFamily="18" charset="0"/>
                  <a:cs typeface="Arial" charset="0"/>
                </a:rPr>
                <a:t>r</a:t>
              </a:r>
              <a:r>
                <a:rPr lang="en-US" altLang="en-US" sz="1600" b="1" baseline="-25000" dirty="0" err="1" smtClean="0">
                  <a:ea typeface="Times New Roman" pitchFamily="18" charset="0"/>
                  <a:cs typeface="Arial" charset="0"/>
                </a:rPr>
                <a:t>U</a:t>
              </a:r>
              <a:r>
                <a:rPr lang="en-US" altLang="en-US" sz="1600" b="1" baseline="-25000" dirty="0" smtClean="0">
                  <a:ea typeface="Times New Roman" pitchFamily="18" charset="0"/>
                  <a:cs typeface="Arial" charset="0"/>
                </a:rPr>
                <a:t> 91+ </a:t>
              </a:r>
              <a:r>
                <a:rPr lang="en-US" altLang="en-US" sz="1600" b="1" dirty="0" smtClean="0">
                  <a:ea typeface="Times New Roman" pitchFamily="18" charset="0"/>
                  <a:cs typeface="Arial" charset="0"/>
                </a:rPr>
                <a:t>~ 92 </a:t>
              </a:r>
            </a:p>
            <a:p>
              <a:pPr>
                <a:spcBef>
                  <a:spcPts val="630"/>
                </a:spcBef>
              </a:pPr>
              <a:r>
                <a:rPr lang="en-US" altLang="en-US" sz="1600" b="1" dirty="0" err="1" smtClean="0">
                  <a:ea typeface="Times New Roman" pitchFamily="18" charset="0"/>
                  <a:cs typeface="Arial" charset="0"/>
                </a:rPr>
                <a:t>R</a:t>
              </a:r>
              <a:r>
                <a:rPr lang="en-US" altLang="en-US" sz="1600" b="1" baseline="-25000" dirty="0" err="1" smtClean="0">
                  <a:ea typeface="Times New Roman" pitchFamily="18" charset="0"/>
                  <a:cs typeface="Arial" charset="0"/>
                </a:rPr>
                <a:t>Sun</a:t>
              </a:r>
              <a:r>
                <a:rPr lang="en-US" altLang="en-US" sz="1600" b="1" baseline="-25000" dirty="0" smtClean="0">
                  <a:ea typeface="Times New Roman" pitchFamily="18" charset="0"/>
                  <a:cs typeface="Arial" charset="0"/>
                </a:rPr>
                <a:t> </a:t>
              </a:r>
              <a:r>
                <a:rPr lang="en-US" altLang="en-US" sz="1600" b="1" dirty="0" smtClean="0">
                  <a:ea typeface="Times New Roman" pitchFamily="18" charset="0"/>
                  <a:cs typeface="Arial" charset="0"/>
                </a:rPr>
                <a:t>/ </a:t>
              </a:r>
              <a:r>
                <a:rPr lang="en-US" altLang="en-US" sz="1600" b="1" dirty="0" err="1" smtClean="0">
                  <a:ea typeface="Times New Roman" pitchFamily="18" charset="0"/>
                  <a:cs typeface="Arial" charset="0"/>
                </a:rPr>
                <a:t>R</a:t>
              </a:r>
              <a:r>
                <a:rPr lang="en-US" altLang="en-US" sz="1600" b="1" baseline="-25000" dirty="0" err="1" smtClean="0">
                  <a:ea typeface="Times New Roman" pitchFamily="18" charset="0"/>
                  <a:cs typeface="Arial" charset="0"/>
                </a:rPr>
                <a:t>Earth</a:t>
              </a:r>
              <a:r>
                <a:rPr lang="en-US" altLang="en-US" sz="1600" b="1" dirty="0" smtClean="0">
                  <a:ea typeface="Times New Roman" pitchFamily="18" charset="0"/>
                  <a:cs typeface="Arial" charset="0"/>
                </a:rPr>
                <a:t> ~ 109</a:t>
              </a:r>
              <a:endParaRPr lang="en-US" altLang="en-US" sz="1600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26831" y="3675922"/>
              <a:ext cx="745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Earth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839325" y="3697860"/>
            <a:ext cx="471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relative size of the H atoms </a:t>
            </a:r>
            <a:r>
              <a:rPr lang="en-US" sz="1600" dirty="0" err="1" smtClean="0"/>
              <a:t>wrt</a:t>
            </a:r>
            <a:r>
              <a:rPr lang="en-US" sz="1600" dirty="0" smtClean="0"/>
              <a:t> to H-like U, which has a ratio in radius of 92 and very close to the ratio of sun radius to the earth radius.</a:t>
            </a:r>
          </a:p>
          <a:p>
            <a:endParaRPr lang="en-US" sz="1600" dirty="0"/>
          </a:p>
          <a:p>
            <a:r>
              <a:rPr lang="en-US" sz="1600" dirty="0" smtClean="0"/>
              <a:t>This slide also the ratio is ionization cross section which is 10000x less for H-like U91+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20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CBSIM – Charge </a:t>
            </a:r>
            <a:r>
              <a:rPr lang="en-US" dirty="0"/>
              <a:t>Breeding Simulation for Kr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8" y="1036657"/>
            <a:ext cx="9259065" cy="506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1950" y="5813223"/>
            <a:ext cx="15568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Log(t/10 [sec])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1950" y="911633"/>
            <a:ext cx="581025" cy="176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1450" y="1241444"/>
            <a:ext cx="190500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4241" y="1281687"/>
            <a:ext cx="145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He-like Kr</a:t>
            </a:r>
            <a:r>
              <a:rPr lang="en-US" sz="1800" baseline="30000" dirty="0" smtClean="0">
                <a:solidFill>
                  <a:schemeClr val="tx1"/>
                </a:solidFill>
              </a:rPr>
              <a:t>34+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3996" y="304977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Bare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60326" y="3302676"/>
            <a:ext cx="145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Ne-like </a:t>
            </a:r>
            <a:r>
              <a:rPr lang="en-US" sz="1800" dirty="0" smtClean="0">
                <a:solidFill>
                  <a:schemeClr val="tx1"/>
                </a:solidFill>
              </a:rPr>
              <a:t>Kr</a:t>
            </a:r>
            <a:r>
              <a:rPr lang="en-US" sz="1800" baseline="30000" dirty="0" smtClean="0">
                <a:solidFill>
                  <a:schemeClr val="tx1"/>
                </a:solidFill>
              </a:rPr>
              <a:t>26+</a:t>
            </a:r>
            <a:endParaRPr lang="en-US" sz="1800" baseline="30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600" y="6237982"/>
            <a:ext cx="29482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42900"/>
            <a:r>
              <a:rPr lang="en-US" sz="1600" b="1" dirty="0" smtClean="0">
                <a:solidFill>
                  <a:schemeClr val="tx1"/>
                </a:solidFill>
              </a:rPr>
              <a:t>Charge breeding times:</a:t>
            </a:r>
          </a:p>
          <a:p>
            <a:pPr indent="342900"/>
            <a:r>
              <a:rPr lang="en-US" sz="1600" dirty="0" smtClean="0">
                <a:solidFill>
                  <a:schemeClr val="tx1"/>
                </a:solidFill>
              </a:rPr>
              <a:t>Ne-like Kr</a:t>
            </a:r>
            <a:r>
              <a:rPr lang="en-US" sz="1600" baseline="30000" dirty="0" smtClean="0">
                <a:solidFill>
                  <a:schemeClr val="tx1"/>
                </a:solidFill>
              </a:rPr>
              <a:t>26+ </a:t>
            </a:r>
            <a:r>
              <a:rPr lang="en-US" sz="1600" dirty="0" smtClean="0">
                <a:solidFill>
                  <a:schemeClr val="tx1"/>
                </a:solidFill>
              </a:rPr>
              <a:t>~100 </a:t>
            </a:r>
            <a:r>
              <a:rPr lang="en-US" sz="1600" dirty="0" err="1" smtClean="0">
                <a:solidFill>
                  <a:schemeClr val="tx1"/>
                </a:solidFill>
              </a:rPr>
              <a:t>ms</a:t>
            </a:r>
            <a:endParaRPr lang="en-US" sz="1600" dirty="0" smtClean="0">
              <a:solidFill>
                <a:schemeClr val="tx1"/>
              </a:solidFill>
            </a:endParaRPr>
          </a:p>
          <a:p>
            <a:pPr indent="342900"/>
            <a:r>
              <a:rPr lang="en-US" sz="1600" dirty="0" smtClean="0">
                <a:solidFill>
                  <a:schemeClr val="tx1"/>
                </a:solidFill>
              </a:rPr>
              <a:t>He-like Kr</a:t>
            </a:r>
            <a:r>
              <a:rPr lang="en-US" sz="1600" baseline="30000" dirty="0" smtClean="0">
                <a:solidFill>
                  <a:schemeClr val="tx1"/>
                </a:solidFill>
              </a:rPr>
              <a:t>34+ </a:t>
            </a:r>
            <a:r>
              <a:rPr lang="en-US" sz="1600" dirty="0" smtClean="0">
                <a:solidFill>
                  <a:schemeClr val="tx1"/>
                </a:solidFill>
              </a:rPr>
              <a:t>~2s</a:t>
            </a:r>
          </a:p>
          <a:p>
            <a:pPr indent="342900"/>
            <a:r>
              <a:rPr lang="en-US" sz="1600" dirty="0" smtClean="0">
                <a:solidFill>
                  <a:schemeClr val="tx1"/>
                </a:solidFill>
              </a:rPr>
              <a:t>Bare Kr</a:t>
            </a:r>
            <a:r>
              <a:rPr lang="en-US" sz="1600" baseline="30000" dirty="0" smtClean="0">
                <a:solidFill>
                  <a:schemeClr val="tx1"/>
                </a:solidFill>
              </a:rPr>
              <a:t>36+ </a:t>
            </a:r>
            <a:r>
              <a:rPr lang="en-US" sz="1600" dirty="0" smtClean="0">
                <a:solidFill>
                  <a:schemeClr val="tx1"/>
                </a:solidFill>
              </a:rPr>
              <a:t>~40s</a:t>
            </a:r>
          </a:p>
        </p:txBody>
      </p:sp>
      <p:sp>
        <p:nvSpPr>
          <p:cNvPr id="4" name="Rectangle 3"/>
          <p:cNvSpPr/>
          <p:nvPr/>
        </p:nvSpPr>
        <p:spPr>
          <a:xfrm>
            <a:off x="8077200" y="1219237"/>
            <a:ext cx="1371983" cy="226994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95868" y="2467012"/>
            <a:ext cx="1371983" cy="226994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2420130">
            <a:off x="2259154" y="924737"/>
            <a:ext cx="369262" cy="815993"/>
          </a:xfrm>
          <a:prstGeom prst="downArrow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19462" y="680758"/>
            <a:ext cx="10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Injection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568538" y="1087845"/>
            <a:ext cx="0" cy="472537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237963" y="3402243"/>
            <a:ext cx="386499" cy="67784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530215" y="1676914"/>
            <a:ext cx="195103" cy="66000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19650" y="3672008"/>
            <a:ext cx="659285" cy="681839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Down Arrow 30"/>
          <p:cNvSpPr/>
          <p:nvPr/>
        </p:nvSpPr>
        <p:spPr>
          <a:xfrm rot="9243147">
            <a:off x="5482404" y="5858527"/>
            <a:ext cx="369262" cy="480881"/>
          </a:xfrm>
          <a:prstGeom prst="downArrow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34600" y="1057275"/>
            <a:ext cx="344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We can simulate the CB process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0" y="6267450"/>
            <a:ext cx="2476500" cy="8953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33725" y="6399907"/>
            <a:ext cx="39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Ion population maximum of Ne-like Kr: trap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contains a narrow charge state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distribution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 intrinsic loss mechanism</a:t>
            </a:r>
            <a:endParaRPr lang="en-US" sz="16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94600" y="80963"/>
            <a:ext cx="8686800" cy="413492"/>
          </a:xfrm>
        </p:spPr>
        <p:txBody>
          <a:bodyPr/>
          <a:lstStyle/>
          <a:p>
            <a:r>
              <a:rPr lang="en-US" dirty="0" smtClean="0"/>
              <a:t>The beam “stopping” area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1193521" y="3349962"/>
            <a:ext cx="7949382" cy="3657600"/>
            <a:chOff x="1565676" y="3222366"/>
            <a:chExt cx="7949382" cy="3657600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565676" y="3222366"/>
              <a:ext cx="7949382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0" name="Straight Arrow Connector 129"/>
            <p:cNvCxnSpPr/>
            <p:nvPr/>
          </p:nvCxnSpPr>
          <p:spPr>
            <a:xfrm flipV="1">
              <a:off x="1675562" y="4614530"/>
              <a:ext cx="1046373" cy="578291"/>
            </a:xfrm>
            <a:prstGeom prst="straightConnector1">
              <a:avLst/>
            </a:prstGeom>
            <a:ln w="50800">
              <a:solidFill>
                <a:srgbClr val="064308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3114501" y="3848986"/>
              <a:ext cx="1021564" cy="549938"/>
            </a:xfrm>
            <a:prstGeom prst="straightConnector1">
              <a:avLst/>
            </a:prstGeom>
            <a:ln w="50800">
              <a:solidFill>
                <a:srgbClr val="064308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4518837" y="3806456"/>
              <a:ext cx="1275907" cy="372139"/>
            </a:xfrm>
            <a:prstGeom prst="straightConnector1">
              <a:avLst/>
            </a:prstGeom>
            <a:ln w="50800">
              <a:solidFill>
                <a:srgbClr val="064308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>
              <a:off x="7087533" y="4693090"/>
              <a:ext cx="706148" cy="22977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H="1">
              <a:off x="7254949" y="5050465"/>
              <a:ext cx="793898" cy="43947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>
              <a:off x="7318745" y="5660066"/>
              <a:ext cx="836427" cy="26226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 Box 1339"/>
          <p:cNvSpPr txBox="1">
            <a:spLocks noChangeArrowheads="1"/>
          </p:cNvSpPr>
          <p:nvPr/>
        </p:nvSpPr>
        <p:spPr bwMode="auto">
          <a:xfrm rot="19860000">
            <a:off x="-104612" y="5564104"/>
            <a:ext cx="1421897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DC beams   &gt; 80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MeV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/u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ahoma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4767156" y="959370"/>
            <a:ext cx="2624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/>
                </a:solidFill>
              </a:rPr>
              <a:t>He gas cell (Argonne lab)</a:t>
            </a:r>
          </a:p>
        </p:txBody>
      </p:sp>
      <p:sp>
        <p:nvSpPr>
          <p:cNvPr id="92" name="Text Box 1028"/>
          <p:cNvSpPr txBox="1">
            <a:spLocks noChangeArrowheads="1"/>
          </p:cNvSpPr>
          <p:nvPr/>
        </p:nvSpPr>
        <p:spPr bwMode="auto">
          <a:xfrm rot="19860000">
            <a:off x="-166566" y="4481906"/>
            <a:ext cx="3017913" cy="59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53" tIns="48326" rIns="96653" bIns="48326">
            <a:spAutoFit/>
          </a:bodyPr>
          <a:lstStyle/>
          <a:p>
            <a:pPr algn="ctr" defTabSz="966440"/>
            <a:r>
              <a:rPr lang="en-US" sz="1600" b="1" dirty="0" smtClean="0">
                <a:solidFill>
                  <a:srgbClr val="064308"/>
                </a:solidFill>
                <a:cs typeface="Tahoma" pitchFamily="34" charset="0"/>
              </a:rPr>
              <a:t>Rare-isotope beams </a:t>
            </a:r>
          </a:p>
          <a:p>
            <a:pPr algn="ctr" defTabSz="966440"/>
            <a:r>
              <a:rPr lang="en-US" sz="1600" b="1" dirty="0" smtClean="0">
                <a:solidFill>
                  <a:srgbClr val="064308"/>
                </a:solidFill>
                <a:cs typeface="Tahoma" pitchFamily="34" charset="0"/>
              </a:rPr>
              <a:t>from the production area </a:t>
            </a:r>
            <a:endParaRPr lang="en-US" sz="1600" b="1" dirty="0">
              <a:solidFill>
                <a:srgbClr val="064308"/>
              </a:solidFill>
              <a:cs typeface="Tahoma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 rot="893010">
            <a:off x="5861260" y="4281716"/>
            <a:ext cx="840237" cy="533400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0" name="Straight Arrow Connector 119"/>
          <p:cNvCxnSpPr>
            <a:stCxn id="128" idx="2"/>
            <a:endCxn id="119" idx="0"/>
          </p:cNvCxnSpPr>
          <p:nvPr/>
        </p:nvCxnSpPr>
        <p:spPr>
          <a:xfrm>
            <a:off x="6052105" y="2897399"/>
            <a:ext cx="297777" cy="1393265"/>
          </a:xfrm>
          <a:prstGeom prst="straightConnector1">
            <a:avLst/>
          </a:prstGeom>
          <a:ln w="50800">
            <a:solidFill>
              <a:srgbClr val="FFC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33" y="1261616"/>
            <a:ext cx="2356591" cy="1821002"/>
          </a:xfrm>
          <a:prstGeom prst="rect">
            <a:avLst/>
          </a:prstGeom>
          <a:noFill/>
          <a:ln w="127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" name="Straight Arrow Connector 173"/>
          <p:cNvCxnSpPr/>
          <p:nvPr/>
        </p:nvCxnSpPr>
        <p:spPr>
          <a:xfrm flipV="1">
            <a:off x="8342999" y="5475767"/>
            <a:ext cx="630880" cy="64504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TextBox 176"/>
          <p:cNvSpPr txBox="1"/>
          <p:nvPr/>
        </p:nvSpPr>
        <p:spPr>
          <a:xfrm>
            <a:off x="6326372" y="6418522"/>
            <a:ext cx="3104710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64308"/>
                </a:solidFill>
              </a:rPr>
              <a:t>Analyzing dipole magnet</a:t>
            </a:r>
          </a:p>
          <a:p>
            <a:pPr algn="ctr"/>
            <a:endParaRPr lang="en-US" sz="1700" b="1" dirty="0" smtClean="0">
              <a:solidFill>
                <a:srgbClr val="064308"/>
              </a:solidFill>
            </a:endParaRPr>
          </a:p>
          <a:p>
            <a:pPr algn="ctr"/>
            <a:endParaRPr lang="en-US" sz="1700" b="1" dirty="0" smtClean="0">
              <a:solidFill>
                <a:srgbClr val="064308"/>
              </a:solidFill>
            </a:endParaRPr>
          </a:p>
        </p:txBody>
      </p:sp>
      <p:cxnSp>
        <p:nvCxnSpPr>
          <p:cNvPr id="178" name="Straight Arrow Connector 177"/>
          <p:cNvCxnSpPr/>
          <p:nvPr/>
        </p:nvCxnSpPr>
        <p:spPr>
          <a:xfrm flipH="1">
            <a:off x="8239126" y="3120730"/>
            <a:ext cx="19102" cy="2880020"/>
          </a:xfrm>
          <a:prstGeom prst="straightConnector1">
            <a:avLst/>
          </a:prstGeom>
          <a:ln w="50800">
            <a:solidFill>
              <a:srgbClr val="FFC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7224569" y="726904"/>
            <a:ext cx="2339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 Si det. measure </a:t>
            </a:r>
            <a:r>
              <a:rPr lang="en-US" sz="1400" dirty="0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400" dirty="0" smtClean="0">
                <a:solidFill>
                  <a:schemeClr val="tx1"/>
                </a:solidFill>
              </a:rPr>
              <a:t> activity for particle ID &amp; beam transport optimization</a:t>
            </a:r>
          </a:p>
        </p:txBody>
      </p:sp>
      <p:sp>
        <p:nvSpPr>
          <p:cNvPr id="186" name="Text Box 1339"/>
          <p:cNvSpPr txBox="1">
            <a:spLocks noChangeArrowheads="1"/>
          </p:cNvSpPr>
          <p:nvPr/>
        </p:nvSpPr>
        <p:spPr bwMode="auto">
          <a:xfrm>
            <a:off x="6124353" y="6777143"/>
            <a:ext cx="3476847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DC beams &lt; </a:t>
            </a:r>
            <a:r>
              <a:rPr lang="en-US" sz="1600" kern="0" dirty="0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6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0 </a:t>
            </a:r>
            <a:r>
              <a:rPr lang="en-US" sz="1600" kern="0" noProof="0" dirty="0" err="1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k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eV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ahoma" pitchFamily="34" charset="0"/>
            </a:endParaRPr>
          </a:p>
        </p:txBody>
      </p:sp>
      <p:cxnSp>
        <p:nvCxnSpPr>
          <p:cNvPr id="187" name="Straight Arrow Connector 186"/>
          <p:cNvCxnSpPr/>
          <p:nvPr/>
        </p:nvCxnSpPr>
        <p:spPr>
          <a:xfrm flipH="1">
            <a:off x="7527854" y="3120730"/>
            <a:ext cx="730374" cy="1695819"/>
          </a:xfrm>
          <a:prstGeom prst="straightConnector1">
            <a:avLst/>
          </a:prstGeom>
          <a:ln w="50800">
            <a:solidFill>
              <a:srgbClr val="FFC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1339"/>
          <p:cNvSpPr txBox="1">
            <a:spLocks noChangeArrowheads="1"/>
          </p:cNvSpPr>
          <p:nvPr/>
        </p:nvSpPr>
        <p:spPr bwMode="auto">
          <a:xfrm>
            <a:off x="9911216" y="4724059"/>
            <a:ext cx="4118738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chemeClr val="tx1"/>
                </a:solidFill>
                <a:cs typeface="Tahoma" pitchFamily="34" charset="0"/>
              </a:rPr>
              <a:t>After </a:t>
            </a:r>
            <a:r>
              <a:rPr lang="en-US" sz="1600" kern="0" dirty="0" err="1" smtClean="0">
                <a:solidFill>
                  <a:schemeClr val="tx1"/>
                </a:solidFill>
                <a:cs typeface="Tahoma" pitchFamily="34" charset="0"/>
              </a:rPr>
              <a:t>thermalization</a:t>
            </a:r>
            <a:r>
              <a:rPr lang="en-US" sz="1600" kern="0" dirty="0" smtClean="0">
                <a:solidFill>
                  <a:schemeClr val="tx1"/>
                </a:solidFill>
                <a:cs typeface="Tahoma" pitchFamily="34" charset="0"/>
              </a:rPr>
              <a:t>, the beam is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ahoma" pitchFamily="34" charset="0"/>
              </a:rPr>
              <a:t>transported thru a low-energy beam line to a analyzing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ahoma" pitchFamily="34" charset="0"/>
              </a:rPr>
              <a:t> dipole for mass selection.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22" y="512672"/>
            <a:ext cx="494437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64308"/>
                </a:solidFill>
              </a:rPr>
              <a:t>Beam </a:t>
            </a:r>
            <a:r>
              <a:rPr lang="en-US" sz="1500" b="1" dirty="0" err="1" smtClean="0">
                <a:solidFill>
                  <a:srgbClr val="064308"/>
                </a:solidFill>
              </a:rPr>
              <a:t>thermalization</a:t>
            </a:r>
            <a:r>
              <a:rPr lang="en-US" sz="1500" b="1" dirty="0" smtClean="0">
                <a:solidFill>
                  <a:srgbClr val="064308"/>
                </a:solidFill>
              </a:rPr>
              <a:t>:</a:t>
            </a:r>
          </a:p>
          <a:p>
            <a:pPr marL="228600" indent="-228600">
              <a:spcBef>
                <a:spcPts val="300"/>
              </a:spcBef>
              <a:buFont typeface="Wingdings 3" pitchFamily="18" charset="2"/>
              <a:buChar char=""/>
            </a:pPr>
            <a:r>
              <a:rPr lang="en-US" sz="1500" dirty="0" smtClean="0">
                <a:solidFill>
                  <a:schemeClr val="tx1"/>
                </a:solidFill>
              </a:rPr>
              <a:t>Decelerate rare-isotope beams</a:t>
            </a:r>
          </a:p>
          <a:p>
            <a:pPr marL="228600" indent="-228600">
              <a:spcBef>
                <a:spcPts val="300"/>
              </a:spcBef>
              <a:buFont typeface="Wingdings 3" pitchFamily="18" charset="2"/>
              <a:buChar char=""/>
            </a:pPr>
            <a:r>
              <a:rPr lang="en-US" sz="1500" dirty="0" smtClean="0">
                <a:solidFill>
                  <a:schemeClr val="tx1"/>
                </a:solidFill>
              </a:rPr>
              <a:t>Reduce </a:t>
            </a:r>
            <a:r>
              <a:rPr lang="en-US" sz="1500" dirty="0" err="1" smtClean="0">
                <a:solidFill>
                  <a:schemeClr val="tx1"/>
                </a:solidFill>
              </a:rPr>
              <a:t>emittance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smtClean="0">
                <a:solidFill>
                  <a:schemeClr val="tx1"/>
                </a:solidFill>
              </a:rPr>
              <a:t>to 2</a:t>
            </a:r>
            <a:r>
              <a:rPr lang="en-US" sz="1500" dirty="0" smtClean="0">
                <a:solidFill>
                  <a:schemeClr val="tx1"/>
                </a:solidFill>
                <a:latin typeface="Symbol" panose="05050102010706020507" pitchFamily="18" charset="2"/>
              </a:rPr>
              <a:t>p </a:t>
            </a:r>
            <a:r>
              <a:rPr lang="en-US" sz="1500" dirty="0" smtClean="0">
                <a:solidFill>
                  <a:schemeClr val="tx1"/>
                </a:solidFill>
              </a:rPr>
              <a:t>mm </a:t>
            </a:r>
            <a:r>
              <a:rPr lang="en-US" sz="1500" dirty="0" err="1" smtClean="0">
                <a:solidFill>
                  <a:schemeClr val="tx1"/>
                </a:solidFill>
              </a:rPr>
              <a:t>mrad</a:t>
            </a:r>
            <a:r>
              <a:rPr lang="en-US" sz="1500" dirty="0" smtClean="0">
                <a:solidFill>
                  <a:schemeClr val="tx1"/>
                </a:solidFill>
              </a:rPr>
              <a:t> (95%, 30 </a:t>
            </a:r>
            <a:r>
              <a:rPr lang="en-US" sz="1500" dirty="0" err="1" smtClean="0">
                <a:solidFill>
                  <a:schemeClr val="tx1"/>
                </a:solidFill>
              </a:rPr>
              <a:t>keV</a:t>
            </a:r>
            <a:r>
              <a:rPr lang="en-US" sz="1500" dirty="0" smtClean="0">
                <a:solidFill>
                  <a:schemeClr val="tx1"/>
                </a:solidFill>
              </a:rPr>
              <a:t>) before reacceleration</a:t>
            </a:r>
            <a:endParaRPr lang="en-US" sz="1500" dirty="0">
              <a:solidFill>
                <a:schemeClr val="tx1"/>
              </a:solidFill>
            </a:endParaRPr>
          </a:p>
          <a:p>
            <a:pPr marL="228600" indent="-228600">
              <a:spcBef>
                <a:spcPts val="300"/>
              </a:spcBef>
              <a:buFont typeface="Wingdings 3" pitchFamily="18" charset="2"/>
              <a:buChar char=""/>
            </a:pPr>
            <a:r>
              <a:rPr lang="en-US" sz="1500" dirty="0" smtClean="0">
                <a:solidFill>
                  <a:schemeClr val="tx1"/>
                </a:solidFill>
              </a:rPr>
              <a:t>For efficient beam transport and EBIT injections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286" y="1933707"/>
            <a:ext cx="2231882" cy="168334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28" name="Picture 2" descr="C:\Users\LEITNER\AppData\Local\Microsoft\Windows\Temporary Internet Files\Content.IE5\MV97PCMG\120417-agc-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1456" y="1362852"/>
            <a:ext cx="2341298" cy="153454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29" name="Text Box 1339"/>
          <p:cNvSpPr txBox="1">
            <a:spLocks noChangeArrowheads="1"/>
          </p:cNvSpPr>
          <p:nvPr/>
        </p:nvSpPr>
        <p:spPr bwMode="auto">
          <a:xfrm>
            <a:off x="9808512" y="5803687"/>
            <a:ext cx="3705225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chemeClr val="tx1"/>
                </a:solidFill>
                <a:cs typeface="Tahoma" pitchFamily="34" charset="0"/>
              </a:rPr>
              <a:t>We have Si det. To measure the activity of the beam and optimization the beam transport and ID the type of beam we are dealing with.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ahoma" pitchFamily="34" charset="0"/>
            </a:endParaRPr>
          </a:p>
        </p:txBody>
      </p:sp>
      <p:sp>
        <p:nvSpPr>
          <p:cNvPr id="32" name="Text Box 1339"/>
          <p:cNvSpPr txBox="1">
            <a:spLocks noChangeArrowheads="1"/>
          </p:cNvSpPr>
          <p:nvPr/>
        </p:nvSpPr>
        <p:spPr bwMode="auto">
          <a:xfrm>
            <a:off x="9903762" y="4270162"/>
            <a:ext cx="370522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chemeClr val="tx1"/>
                </a:solidFill>
                <a:cs typeface="Tahoma" pitchFamily="34" charset="0"/>
              </a:rPr>
              <a:t>The purpose of beam </a:t>
            </a:r>
            <a:r>
              <a:rPr lang="en-US" sz="1600" kern="0" dirty="0" err="1" smtClean="0">
                <a:solidFill>
                  <a:schemeClr val="tx1"/>
                </a:solidFill>
                <a:cs typeface="Tahoma" pitchFamily="34" charset="0"/>
              </a:rPr>
              <a:t>thermalization</a:t>
            </a:r>
            <a:r>
              <a:rPr lang="en-US" sz="1600" kern="0" dirty="0" smtClean="0">
                <a:solidFill>
                  <a:schemeClr val="tx1"/>
                </a:solidFill>
                <a:cs typeface="Tahoma" pitchFamily="34" charset="0"/>
              </a:rPr>
              <a:t>…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0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94600" y="80963"/>
            <a:ext cx="8686800" cy="413492"/>
          </a:xfrm>
        </p:spPr>
        <p:txBody>
          <a:bodyPr/>
          <a:lstStyle/>
          <a:p>
            <a:r>
              <a:rPr lang="en-US" dirty="0" smtClean="0"/>
              <a:t>The beam “stopping” area</a:t>
            </a:r>
          </a:p>
        </p:txBody>
      </p:sp>
      <p:grpSp>
        <p:nvGrpSpPr>
          <p:cNvPr id="3" name="Group 160"/>
          <p:cNvGrpSpPr/>
          <p:nvPr/>
        </p:nvGrpSpPr>
        <p:grpSpPr>
          <a:xfrm>
            <a:off x="1193521" y="3349962"/>
            <a:ext cx="7949382" cy="3657600"/>
            <a:chOff x="1565676" y="3222366"/>
            <a:chExt cx="7949382" cy="3657600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565676" y="3222366"/>
              <a:ext cx="7949382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1" name="Straight Arrow Connector 140"/>
            <p:cNvCxnSpPr/>
            <p:nvPr/>
          </p:nvCxnSpPr>
          <p:spPr>
            <a:xfrm flipV="1">
              <a:off x="6305123" y="5805369"/>
              <a:ext cx="606056" cy="34024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>
              <a:off x="7350642" y="5649434"/>
              <a:ext cx="836427" cy="26226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4" name="Straight Arrow Connector 173"/>
          <p:cNvCxnSpPr/>
          <p:nvPr/>
        </p:nvCxnSpPr>
        <p:spPr>
          <a:xfrm flipV="1">
            <a:off x="8342999" y="5475767"/>
            <a:ext cx="630880" cy="64504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Rectangle 184"/>
          <p:cNvSpPr/>
          <p:nvPr/>
        </p:nvSpPr>
        <p:spPr>
          <a:xfrm rot="893010">
            <a:off x="4333946" y="5981068"/>
            <a:ext cx="1460508" cy="533400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>
            <a:stCxn id="215041" idx="2"/>
            <a:endCxn id="185" idx="0"/>
          </p:cNvCxnSpPr>
          <p:nvPr/>
        </p:nvCxnSpPr>
        <p:spPr>
          <a:xfrm flipH="1">
            <a:off x="5132703" y="3136638"/>
            <a:ext cx="24842" cy="2853378"/>
          </a:xfrm>
          <a:prstGeom prst="straightConnector1">
            <a:avLst/>
          </a:prstGeom>
          <a:ln w="50800">
            <a:solidFill>
              <a:srgbClr val="FFC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4775" y="1112280"/>
            <a:ext cx="331219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64308"/>
                </a:solidFill>
              </a:rPr>
              <a:t>Second beam line:</a:t>
            </a:r>
          </a:p>
          <a:p>
            <a:pPr marL="228600" indent="-228600">
              <a:spcBef>
                <a:spcPts val="300"/>
              </a:spcBef>
              <a:buFont typeface="Wingdings 3" pitchFamily="18" charset="2"/>
              <a:buChar char=""/>
            </a:pPr>
            <a:r>
              <a:rPr lang="en-US" sz="1600" dirty="0">
                <a:solidFill>
                  <a:schemeClr val="tx1"/>
                </a:solidFill>
              </a:rPr>
              <a:t>Equipped with offline (surface) ion source (e.g., K, </a:t>
            </a:r>
            <a:r>
              <a:rPr lang="en-US" sz="1600" dirty="0" err="1">
                <a:solidFill>
                  <a:schemeClr val="tx1"/>
                </a:solidFill>
              </a:rPr>
              <a:t>Rb</a:t>
            </a:r>
            <a:r>
              <a:rPr lang="en-US" sz="1600" dirty="0">
                <a:solidFill>
                  <a:schemeClr val="tx1"/>
                </a:solidFill>
              </a:rPr>
              <a:t>…)</a:t>
            </a:r>
          </a:p>
          <a:p>
            <a:pPr marL="228600" indent="-228600">
              <a:spcBef>
                <a:spcPts val="300"/>
              </a:spcBef>
              <a:buFont typeface="Wingdings 3" pitchFamily="18" charset="2"/>
              <a:buChar char=""/>
            </a:pPr>
            <a:r>
              <a:rPr lang="en-US" sz="1600" dirty="0" smtClean="0">
                <a:solidFill>
                  <a:schemeClr val="tx1"/>
                </a:solidFill>
              </a:rPr>
              <a:t>For commissioning purposes</a:t>
            </a:r>
          </a:p>
        </p:txBody>
      </p:sp>
      <p:pic>
        <p:nvPicPr>
          <p:cNvPr id="215041" name="Picture 1" descr="C:\Documents and Settings\All\My Documents\Talks\ICIS13\Talk\P1000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6968" y="1178488"/>
            <a:ext cx="3481154" cy="19581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85346" name="Picture 2" descr="C:\Documents and Settings\All\My Documents\Talks\ICIS13\Talk\Offline_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2246" y="792161"/>
            <a:ext cx="2220657" cy="162186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326372" y="6418522"/>
            <a:ext cx="3104710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64308"/>
                </a:solidFill>
              </a:rPr>
              <a:t>Analyzing dipole magnet</a:t>
            </a:r>
          </a:p>
          <a:p>
            <a:pPr algn="ctr"/>
            <a:endParaRPr lang="en-US" sz="1700" b="1" dirty="0" smtClean="0">
              <a:solidFill>
                <a:srgbClr val="064308"/>
              </a:solidFill>
            </a:endParaRPr>
          </a:p>
          <a:p>
            <a:pPr algn="ctr"/>
            <a:endParaRPr lang="en-US" sz="1700" b="1" dirty="0" smtClean="0">
              <a:solidFill>
                <a:srgbClr val="064308"/>
              </a:solidFill>
            </a:endParaRPr>
          </a:p>
        </p:txBody>
      </p:sp>
      <p:sp>
        <p:nvSpPr>
          <p:cNvPr id="18" name="Text Box 1339"/>
          <p:cNvSpPr txBox="1">
            <a:spLocks noChangeArrowheads="1"/>
          </p:cNvSpPr>
          <p:nvPr/>
        </p:nvSpPr>
        <p:spPr bwMode="auto">
          <a:xfrm>
            <a:off x="6124353" y="6793051"/>
            <a:ext cx="3476847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DC beams &lt; </a:t>
            </a:r>
            <a:r>
              <a:rPr lang="en-US" sz="1600" kern="0" dirty="0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6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0 </a:t>
            </a:r>
            <a:r>
              <a:rPr lang="en-US" sz="1600" kern="0" noProof="0" dirty="0" err="1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k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eV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ahoma" pitchFamily="34" charset="0"/>
            </a:endParaRPr>
          </a:p>
        </p:txBody>
      </p:sp>
      <p:sp>
        <p:nvSpPr>
          <p:cNvPr id="15" name="Text Box 1339"/>
          <p:cNvSpPr txBox="1">
            <a:spLocks noChangeArrowheads="1"/>
          </p:cNvSpPr>
          <p:nvPr/>
        </p:nvSpPr>
        <p:spPr bwMode="auto">
          <a:xfrm>
            <a:off x="9808512" y="5517937"/>
            <a:ext cx="370522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chemeClr val="tx1"/>
                </a:solidFill>
                <a:cs typeface="Tahoma" pitchFamily="34" charset="0"/>
              </a:rPr>
              <a:t>On the other side of the beam lines…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94600" y="80963"/>
            <a:ext cx="8686800" cy="413492"/>
          </a:xfrm>
        </p:spPr>
        <p:txBody>
          <a:bodyPr/>
          <a:lstStyle/>
          <a:p>
            <a:r>
              <a:rPr lang="en-US" dirty="0" smtClean="0"/>
              <a:t>From the stopping area to </a:t>
            </a:r>
            <a:r>
              <a:rPr lang="en-US" dirty="0" err="1" smtClean="0"/>
              <a:t>ReA</a:t>
            </a:r>
            <a:endParaRPr lang="en-US" dirty="0" smtClean="0"/>
          </a:p>
        </p:txBody>
      </p:sp>
      <p:pic>
        <p:nvPicPr>
          <p:cNvPr id="13" name="Picture 2" descr="C:\Documents and Settings\All\My Documents\Talks\ICIS13\Talk\P1000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532" y="1333054"/>
            <a:ext cx="8517853" cy="4791292"/>
          </a:xfrm>
          <a:prstGeom prst="rect">
            <a:avLst/>
          </a:prstGeom>
          <a:noFill/>
        </p:spPr>
      </p:pic>
      <p:cxnSp>
        <p:nvCxnSpPr>
          <p:cNvPr id="21" name="Straight Arrow Connector 20"/>
          <p:cNvCxnSpPr/>
          <p:nvPr/>
        </p:nvCxnSpPr>
        <p:spPr>
          <a:xfrm flipV="1">
            <a:off x="1520456" y="4678318"/>
            <a:ext cx="1786270" cy="53162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434317" y="4724397"/>
            <a:ext cx="2899808" cy="257178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461716" y="4242382"/>
            <a:ext cx="1395745" cy="739193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7885814" y="2732564"/>
            <a:ext cx="3544" cy="1375145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0" y="3728700"/>
            <a:ext cx="141413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64308"/>
                </a:solidFill>
              </a:rPr>
              <a:t>Analyzing </a:t>
            </a:r>
          </a:p>
          <a:p>
            <a:pPr algn="ctr"/>
            <a:r>
              <a:rPr lang="en-US" sz="1700" dirty="0" smtClean="0">
                <a:solidFill>
                  <a:srgbClr val="064308"/>
                </a:solidFill>
              </a:rPr>
              <a:t>magnet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7878726" y="1226285"/>
            <a:ext cx="3544" cy="1375145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096000" y="595436"/>
            <a:ext cx="35052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64308"/>
                </a:solidFill>
              </a:rPr>
              <a:t>To post-accelerator </a:t>
            </a:r>
          </a:p>
          <a:p>
            <a:pPr algn="ctr"/>
            <a:r>
              <a:rPr lang="en-US" sz="1700" dirty="0" smtClean="0">
                <a:solidFill>
                  <a:srgbClr val="064308"/>
                </a:solidFill>
              </a:rPr>
              <a:t>built on an elevated platform</a:t>
            </a:r>
          </a:p>
        </p:txBody>
      </p:sp>
      <p:sp>
        <p:nvSpPr>
          <p:cNvPr id="11" name="Text Box 1339"/>
          <p:cNvSpPr txBox="1">
            <a:spLocks noChangeArrowheads="1"/>
          </p:cNvSpPr>
          <p:nvPr/>
        </p:nvSpPr>
        <p:spPr bwMode="auto">
          <a:xfrm rot="310311">
            <a:off x="3956185" y="4986299"/>
            <a:ext cx="1763629" cy="264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DC beams &lt; </a:t>
            </a:r>
            <a:r>
              <a:rPr lang="en-US" sz="1400" kern="0" dirty="0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0 </a:t>
            </a:r>
            <a:r>
              <a:rPr lang="en-US" sz="1400" kern="0" noProof="0" dirty="0" err="1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k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cs typeface="Tahoma" pitchFamily="34" charset="0"/>
              </a:rPr>
              <a:t>eV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hah">
  <a:themeElements>
    <a:clrScheme name="CKG FRIB no-line h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UMF_PPT_07-V2">
  <a:themeElements>
    <a:clrScheme name="TRIUMF_PPT_07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IUMF_PPT_07-V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RIUMF_PPT_07-V2">
  <a:themeElements>
    <a:clrScheme name="TRIUMF_PPT_07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IUMF_PPT_07-V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CKG FRIB no-line h">
  <a:themeElements>
    <a:clrScheme name="CKG FRIB no-line h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hahah">
  <a:themeElements>
    <a:clrScheme name="CKG FRIB no-line h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hahah">
  <a:themeElements>
    <a:clrScheme name="CKG FRIB no-line h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37683</TotalTime>
  <Pages>23</Pages>
  <Words>5293</Words>
  <Application>Microsoft Office PowerPoint</Application>
  <PresentationFormat>Custom</PresentationFormat>
  <Paragraphs>880</Paragraphs>
  <Slides>61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89" baseType="lpstr">
      <vt:lpstr>MS PGothic</vt:lpstr>
      <vt:lpstr>MS PGothic</vt:lpstr>
      <vt:lpstr>Arial</vt:lpstr>
      <vt:lpstr>Arial Black</vt:lpstr>
      <vt:lpstr>Arial-Black</vt:lpstr>
      <vt:lpstr>ArialMT</vt:lpstr>
      <vt:lpstr>Calibri</vt:lpstr>
      <vt:lpstr>Cambria Math</vt:lpstr>
      <vt:lpstr>Courier New</vt:lpstr>
      <vt:lpstr>Helvetica</vt:lpstr>
      <vt:lpstr>Papyrus</vt:lpstr>
      <vt:lpstr>Symbol</vt:lpstr>
      <vt:lpstr>Tahoma</vt:lpstr>
      <vt:lpstr>Times New Roman</vt:lpstr>
      <vt:lpstr>Wingdings</vt:lpstr>
      <vt:lpstr>Wingdings 3</vt:lpstr>
      <vt:lpstr>ヒラギノ角ゴ Pro W3</vt:lpstr>
      <vt:lpstr>hahah</vt:lpstr>
      <vt:lpstr>TRIUMF_PPT_07-V2</vt:lpstr>
      <vt:lpstr>1_TRIUMF_PPT_07-V2</vt:lpstr>
      <vt:lpstr>10_CKG FRIB no-line h</vt:lpstr>
      <vt:lpstr>Office Theme</vt:lpstr>
      <vt:lpstr>1_Office Theme</vt:lpstr>
      <vt:lpstr>1_hahah</vt:lpstr>
      <vt:lpstr>2_hahah</vt:lpstr>
      <vt:lpstr>Graph</vt:lpstr>
      <vt:lpstr>Designer Drawing</vt:lpstr>
      <vt:lpstr>Equation</vt:lpstr>
      <vt:lpstr>The Electron-Beam Ion Trap (EBIT) of the ReA post-accelerator</vt:lpstr>
      <vt:lpstr>Outline</vt:lpstr>
      <vt:lpstr>ReA: Reaccelerator of rare isotopes</vt:lpstr>
      <vt:lpstr>Facility for Rare Isotope Beams (FRIB)</vt:lpstr>
      <vt:lpstr>Facility for Rare Isotope Beams (FRIB)</vt:lpstr>
      <vt:lpstr>The ReAcceleration concept</vt:lpstr>
      <vt:lpstr>The beam “stopping” area</vt:lpstr>
      <vt:lpstr>The beam “stopping” area</vt:lpstr>
      <vt:lpstr>From the stopping area to ReA</vt:lpstr>
      <vt:lpstr>EBIT charge breeder in the ReA facility</vt:lpstr>
      <vt:lpstr>EBIT working principle</vt:lpstr>
      <vt:lpstr>How do we inject &amp; extract ions ?</vt:lpstr>
      <vt:lpstr>The ReA EBIT</vt:lpstr>
      <vt:lpstr>ReA EBIT: Double-magnet configuration</vt:lpstr>
      <vt:lpstr>High-current electron gun to maximize the capture efficiency of injection ions</vt:lpstr>
      <vt:lpstr>Injection modes</vt:lpstr>
      <vt:lpstr>Charge-over-mass (Q/A) separator</vt:lpstr>
      <vt:lpstr>Many other EBIS/T around the world…</vt:lpstr>
      <vt:lpstr>“Charge Breeding” Physics  Quick overview of what happens during charge breeding</vt:lpstr>
      <vt:lpstr>Charge breeding physics</vt:lpstr>
      <vt:lpstr>How crucial is each atomic-physics process? </vt:lpstr>
      <vt:lpstr>Why is the e-impact ionization cross section decreasing for high charge states ?</vt:lpstr>
      <vt:lpstr>Charge breeding times</vt:lpstr>
      <vt:lpstr>PowerPoint Presentation</vt:lpstr>
      <vt:lpstr>A geometrical model for the capture efficiency of continuous beam injection</vt:lpstr>
      <vt:lpstr>Simplified model… </vt:lpstr>
      <vt:lpstr>Commissioning results</vt:lpstr>
      <vt:lpstr>Three research areas we focus on to improve performance…</vt:lpstr>
      <vt:lpstr>Measured charge breeding efficiency</vt:lpstr>
      <vt:lpstr>Electron-beam radius measurement and current density</vt:lpstr>
      <vt:lpstr>Calculated capture efficiency of continuously injected beams</vt:lpstr>
      <vt:lpstr>Calculated capture efficiency of continuously injected beams</vt:lpstr>
      <vt:lpstr>Higher capture eff.: Option 1  Higher current density</vt:lpstr>
      <vt:lpstr>Higher capture eff.: Option 2  Inject ion pulses</vt:lpstr>
      <vt:lpstr>Higher capture eff.: Option 2  Inject ion pulses</vt:lpstr>
      <vt:lpstr>Time stretching of EBIT extracted pulses</vt:lpstr>
      <vt:lpstr>Time stretching of EBIT extracted pulses</vt:lpstr>
      <vt:lpstr>Contamination maps</vt:lpstr>
      <vt:lpstr>Charge breeding of rare-isotope beams</vt:lpstr>
      <vt:lpstr>Delivery of rare-isotope beams</vt:lpstr>
      <vt:lpstr>Summary &amp; Outlook</vt:lpstr>
      <vt:lpstr>Back-up slides</vt:lpstr>
      <vt:lpstr>Reacceleration of stable-isotope beams</vt:lpstr>
      <vt:lpstr>Calculated capture efficiency</vt:lpstr>
      <vt:lpstr>Reacceleration of rare-isotope beams</vt:lpstr>
      <vt:lpstr>NSCL coupled SC cyclotrons </vt:lpstr>
      <vt:lpstr>Capture efficiency (continuous injection) vs length of the high-field region </vt:lpstr>
      <vt:lpstr>CBSIM – Charge Breeding Simulation for Kr</vt:lpstr>
      <vt:lpstr>PowerPoint Presentation</vt:lpstr>
      <vt:lpstr>Contamination measurements</vt:lpstr>
      <vt:lpstr>CBSIM – Charge Breeding Simulation for Kr</vt:lpstr>
      <vt:lpstr>Commissioning results</vt:lpstr>
      <vt:lpstr>The EBIT electron current density is key for optimizing the charge breeder efficiency for ReA</vt:lpstr>
      <vt:lpstr>A feel about the breeding time… </vt:lpstr>
      <vt:lpstr>Capture efficiency vs. Electron-beam energy</vt:lpstr>
      <vt:lpstr>Delivery of rare-isotope beams</vt:lpstr>
      <vt:lpstr>CBSIM – Charge Breeding Simulation for Kr</vt:lpstr>
      <vt:lpstr>Capture efficiency of continuously injected beams</vt:lpstr>
      <vt:lpstr>Expected FRIB rare-isotope yields</vt:lpstr>
      <vt:lpstr>PowerPoint Presentation</vt:lpstr>
      <vt:lpstr>CBSIM – Charge Breeding Simulation for Kr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creator>Thomas Glasmacher</dc:creator>
  <cp:lastModifiedBy>Daniela Leitner</cp:lastModifiedBy>
  <cp:revision>2597</cp:revision>
  <cp:lastPrinted>2003-05-09T03:33:16Z</cp:lastPrinted>
  <dcterms:created xsi:type="dcterms:W3CDTF">2009-03-16T12:53:08Z</dcterms:created>
  <dcterms:modified xsi:type="dcterms:W3CDTF">2016-01-09T20:09:11Z</dcterms:modified>
</cp:coreProperties>
</file>